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7">
  <p:sldMasterIdLst>
    <p:sldMasterId id="2147483648" r:id="rId1"/>
  </p:sldMasterIdLst>
  <p:notesMasterIdLst>
    <p:notesMasterId r:id="rId80"/>
  </p:notesMasterIdLst>
  <p:sldIdLst>
    <p:sldId id="256" r:id="rId2"/>
    <p:sldId id="357" r:id="rId3"/>
    <p:sldId id="500" r:id="rId4"/>
    <p:sldId id="429" r:id="rId5"/>
    <p:sldId id="430" r:id="rId6"/>
    <p:sldId id="547" r:id="rId7"/>
    <p:sldId id="431" r:id="rId8"/>
    <p:sldId id="433" r:id="rId9"/>
    <p:sldId id="435" r:id="rId10"/>
    <p:sldId id="436" r:id="rId11"/>
    <p:sldId id="437" r:id="rId12"/>
    <p:sldId id="438" r:id="rId13"/>
    <p:sldId id="548" r:id="rId14"/>
    <p:sldId id="441" r:id="rId15"/>
    <p:sldId id="443" r:id="rId16"/>
    <p:sldId id="444" r:id="rId17"/>
    <p:sldId id="442" r:id="rId18"/>
    <p:sldId id="537" r:id="rId19"/>
    <p:sldId id="445" r:id="rId20"/>
    <p:sldId id="446" r:id="rId21"/>
    <p:sldId id="447" r:id="rId22"/>
    <p:sldId id="448" r:id="rId23"/>
    <p:sldId id="265" r:id="rId24"/>
    <p:sldId id="534" r:id="rId25"/>
    <p:sldId id="529" r:id="rId26"/>
    <p:sldId id="530" r:id="rId27"/>
    <p:sldId id="531" r:id="rId28"/>
    <p:sldId id="532" r:id="rId29"/>
    <p:sldId id="541" r:id="rId30"/>
    <p:sldId id="542" r:id="rId31"/>
    <p:sldId id="535" r:id="rId32"/>
    <p:sldId id="536" r:id="rId33"/>
    <p:sldId id="449" r:id="rId34"/>
    <p:sldId id="450" r:id="rId35"/>
    <p:sldId id="539" r:id="rId36"/>
    <p:sldId id="546" r:id="rId37"/>
    <p:sldId id="452" r:id="rId38"/>
    <p:sldId id="544" r:id="rId39"/>
    <p:sldId id="453" r:id="rId40"/>
    <p:sldId id="543" r:id="rId41"/>
    <p:sldId id="528" r:id="rId42"/>
    <p:sldId id="549" r:id="rId43"/>
    <p:sldId id="455" r:id="rId44"/>
    <p:sldId id="456" r:id="rId45"/>
    <p:sldId id="397" r:id="rId46"/>
    <p:sldId id="457" r:id="rId47"/>
    <p:sldId id="458" r:id="rId48"/>
    <p:sldId id="492" r:id="rId49"/>
    <p:sldId id="527" r:id="rId50"/>
    <p:sldId id="504" r:id="rId51"/>
    <p:sldId id="460" r:id="rId52"/>
    <p:sldId id="502" r:id="rId53"/>
    <p:sldId id="507" r:id="rId54"/>
    <p:sldId id="508" r:id="rId55"/>
    <p:sldId id="509" r:id="rId56"/>
    <p:sldId id="511" r:id="rId57"/>
    <p:sldId id="513" r:id="rId58"/>
    <p:sldId id="516" r:id="rId59"/>
    <p:sldId id="519" r:id="rId60"/>
    <p:sldId id="520" r:id="rId61"/>
    <p:sldId id="521" r:id="rId62"/>
    <p:sldId id="524" r:id="rId63"/>
    <p:sldId id="525" r:id="rId64"/>
    <p:sldId id="477" r:id="rId65"/>
    <p:sldId id="550" r:id="rId66"/>
    <p:sldId id="478" r:id="rId67"/>
    <p:sldId id="480" r:id="rId68"/>
    <p:sldId id="479" r:id="rId69"/>
    <p:sldId id="482" r:id="rId70"/>
    <p:sldId id="483" r:id="rId71"/>
    <p:sldId id="484" r:id="rId72"/>
    <p:sldId id="485" r:id="rId73"/>
    <p:sldId id="552" r:id="rId74"/>
    <p:sldId id="487" r:id="rId75"/>
    <p:sldId id="488" r:id="rId76"/>
    <p:sldId id="489" r:id="rId77"/>
    <p:sldId id="551" r:id="rId78"/>
    <p:sldId id="491" r:id="rId79"/>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FEE50719-5E37-0541-BC55-7945C2272767}" name="Sarah Lang" initials="SL" userId="S::slang@nbrc.gov::a942118b-ca29-4f87-b8c6-e36317ed41b7" providerId="AD"/>
  <p188:author id="{FE33322A-E0F2-C60D-212B-FD0044E84801}" name="Georgia Cassimatis" initials="GC" userId="S::gcassimatis@nbrc.gov::472451be-e98f-4bbd-b954-d059b1879d8e" providerId="AD"/>
  <p188:author id="{87E2CD87-FCE3-F61C-7EFA-91D6E2DBCE4C}" name="Andrea Smith" initials="AS" userId="S::asmith@nbrc.gov::63b2c91a-c251-4c07-aa82-0c16debeb221" providerId="AD"/>
  <p188:author id="{AB0E8490-08CB-9E0F-1614-CECC136AA2FA}" name="Quin Mann" initials="QM" userId="Quin Mann" providerId="None"/>
  <p188:author id="{88DEB5C8-75A5-69BA-FAA9-74BA8B43B39D}" name="Carrie Mead" initials="CM" userId="S::cmead@nbrc.gov::b5b83e44-ceca-4b71-a78d-535bbe0462c8" providerId="AD"/>
  <p188:author id="{8322DCDD-13EB-7699-F84C-295050EB7234}" name="Molly Taflas" initials="MT" userId="S::mtaflas@nbrc.gov::0dea8b57-7e13-462f-993f-c3fc6fd0349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ndrea Smith" initials="AS" lastIdx="1" clrIdx="0">
    <p:extLst>
      <p:ext uri="{19B8F6BF-5375-455C-9EA6-DF929625EA0E}">
        <p15:presenceInfo xmlns:p15="http://schemas.microsoft.com/office/powerpoint/2012/main" userId="b9244bb284a1269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273" autoAdjust="0"/>
    <p:restoredTop sz="92675" autoAdjust="0"/>
  </p:normalViewPr>
  <p:slideViewPr>
    <p:cSldViewPr snapToGrid="0">
      <p:cViewPr varScale="1">
        <p:scale>
          <a:sx n="97" d="100"/>
          <a:sy n="97" d="100"/>
        </p:scale>
        <p:origin x="738" y="270"/>
      </p:cViewPr>
      <p:guideLst/>
    </p:cSldViewPr>
  </p:slideViewPr>
  <p:outlineViewPr>
    <p:cViewPr>
      <p:scale>
        <a:sx n="33" d="100"/>
        <a:sy n="33" d="100"/>
      </p:scale>
      <p:origin x="0" y="-4394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commentAuthors" Target="commentAuthors.xml"/><Relationship Id="rId86"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E765265-FCA5-4F4C-A7C7-2D7F54ECCCA5}" type="doc">
      <dgm:prSet loTypeId="urn:microsoft.com/office/officeart/2016/7/layout/ChevronBlockProcess" loCatId="process" qsTypeId="urn:microsoft.com/office/officeart/2005/8/quickstyle/simple1" qsCatId="simple" csTypeId="urn:microsoft.com/office/officeart/2005/8/colors/accent1_2" csCatId="accent1" phldr="1"/>
      <dgm:spPr/>
      <dgm:t>
        <a:bodyPr/>
        <a:lstStyle/>
        <a:p>
          <a:endParaRPr lang="en-US"/>
        </a:p>
      </dgm:t>
    </dgm:pt>
    <dgm:pt modelId="{C76DA927-B350-4478-84E9-4BA53F9DC865}">
      <dgm:prSet custT="1"/>
      <dgm:spPr>
        <a:solidFill>
          <a:srgbClr val="5D854D"/>
        </a:solidFill>
      </dgm:spPr>
      <dgm:t>
        <a:bodyPr/>
        <a:lstStyle/>
        <a:p>
          <a:r>
            <a:rPr lang="en-US" sz="2400" b="1" dirty="0">
              <a:solidFill>
                <a:schemeClr val="tx1"/>
              </a:solidFill>
            </a:rPr>
            <a:t>Phase</a:t>
          </a:r>
          <a:r>
            <a:rPr lang="en-US" sz="2800" b="1" dirty="0">
              <a:solidFill>
                <a:schemeClr val="tx1"/>
              </a:solidFill>
            </a:rPr>
            <a:t> 1</a:t>
          </a:r>
        </a:p>
      </dgm:t>
    </dgm:pt>
    <dgm:pt modelId="{0E754D62-2724-42D3-B613-17B7517332AE}" type="parTrans" cxnId="{482370B1-05E9-4516-8B4A-AE04BC9268D3}">
      <dgm:prSet/>
      <dgm:spPr/>
      <dgm:t>
        <a:bodyPr/>
        <a:lstStyle/>
        <a:p>
          <a:endParaRPr lang="en-US"/>
        </a:p>
      </dgm:t>
    </dgm:pt>
    <dgm:pt modelId="{DCCD90D2-8ED6-4318-A0C8-C0CFC711C618}" type="sibTrans" cxnId="{482370B1-05E9-4516-8B4A-AE04BC9268D3}">
      <dgm:prSet/>
      <dgm:spPr/>
      <dgm:t>
        <a:bodyPr/>
        <a:lstStyle/>
        <a:p>
          <a:endParaRPr lang="en-US"/>
        </a:p>
      </dgm:t>
    </dgm:pt>
    <dgm:pt modelId="{7897743E-2F14-45F3-9093-D20530D9B64B}">
      <dgm:prSet custT="1"/>
      <dgm:spPr>
        <a:solidFill>
          <a:schemeClr val="accent3">
            <a:lumMod val="60000"/>
            <a:lumOff val="40000"/>
            <a:alpha val="90000"/>
          </a:schemeClr>
        </a:solidFill>
      </dgm:spPr>
      <dgm:t>
        <a:bodyPr/>
        <a:lstStyle/>
        <a:p>
          <a:r>
            <a:rPr lang="en-US" sz="1600" b="1" dirty="0"/>
            <a:t>February/March</a:t>
          </a:r>
        </a:p>
        <a:p>
          <a:r>
            <a:rPr lang="en-US" sz="1600" dirty="0"/>
            <a:t>Federal Budget approved with appropriation for NBRC</a:t>
          </a:r>
        </a:p>
      </dgm:t>
    </dgm:pt>
    <dgm:pt modelId="{8C9E98A3-76CD-43A2-9DA6-43C07C7838BF}" type="parTrans" cxnId="{AC124DD6-6529-401B-8AE5-54D0DEB69B21}">
      <dgm:prSet/>
      <dgm:spPr/>
      <dgm:t>
        <a:bodyPr/>
        <a:lstStyle/>
        <a:p>
          <a:endParaRPr lang="en-US"/>
        </a:p>
      </dgm:t>
    </dgm:pt>
    <dgm:pt modelId="{D31556A8-63F9-4851-9D56-BA3774703B1D}" type="sibTrans" cxnId="{AC124DD6-6529-401B-8AE5-54D0DEB69B21}">
      <dgm:prSet/>
      <dgm:spPr/>
      <dgm:t>
        <a:bodyPr/>
        <a:lstStyle/>
        <a:p>
          <a:endParaRPr lang="en-US"/>
        </a:p>
      </dgm:t>
    </dgm:pt>
    <dgm:pt modelId="{C5985E74-1BA1-41DB-8DD9-47B9D220BA64}">
      <dgm:prSet custT="1"/>
      <dgm:spPr>
        <a:solidFill>
          <a:srgbClr val="5D854D"/>
        </a:solidFill>
      </dgm:spPr>
      <dgm:t>
        <a:bodyPr/>
        <a:lstStyle/>
        <a:p>
          <a:r>
            <a:rPr lang="en-US" sz="2400" b="1" dirty="0">
              <a:solidFill>
                <a:schemeClr val="tx1"/>
              </a:solidFill>
            </a:rPr>
            <a:t>Phase 2</a:t>
          </a:r>
        </a:p>
      </dgm:t>
    </dgm:pt>
    <dgm:pt modelId="{5992F848-8D8D-4D99-A6EC-D20917932E77}" type="parTrans" cxnId="{6F5B1A15-2F69-4151-9B92-00A9B157DD23}">
      <dgm:prSet/>
      <dgm:spPr/>
      <dgm:t>
        <a:bodyPr/>
        <a:lstStyle/>
        <a:p>
          <a:endParaRPr lang="en-US"/>
        </a:p>
      </dgm:t>
    </dgm:pt>
    <dgm:pt modelId="{0D47FE0B-D065-4541-821C-ED8003994583}" type="sibTrans" cxnId="{6F5B1A15-2F69-4151-9B92-00A9B157DD23}">
      <dgm:prSet/>
      <dgm:spPr/>
      <dgm:t>
        <a:bodyPr/>
        <a:lstStyle/>
        <a:p>
          <a:endParaRPr lang="en-US"/>
        </a:p>
      </dgm:t>
    </dgm:pt>
    <dgm:pt modelId="{E492C7CB-143B-46D1-BF82-6C44772929F8}">
      <dgm:prSet custT="1"/>
      <dgm:spPr>
        <a:solidFill>
          <a:schemeClr val="accent3">
            <a:lumMod val="60000"/>
            <a:lumOff val="40000"/>
            <a:alpha val="90000"/>
          </a:schemeClr>
        </a:solidFill>
      </dgm:spPr>
      <dgm:t>
        <a:bodyPr/>
        <a:lstStyle/>
        <a:p>
          <a:r>
            <a:rPr lang="en-US" sz="1600" b="1" dirty="0"/>
            <a:t>May</a:t>
          </a:r>
        </a:p>
        <a:p>
          <a:r>
            <a:rPr lang="en-US" sz="1600" dirty="0"/>
            <a:t>NBRC hosts info sessions</a:t>
          </a:r>
        </a:p>
        <a:p>
          <a:r>
            <a:rPr lang="en-US" sz="1600" b="1" dirty="0"/>
            <a:t>May</a:t>
          </a:r>
        </a:p>
        <a:p>
          <a:r>
            <a:rPr lang="en-US" sz="1600" dirty="0"/>
            <a:t>Application portal open</a:t>
          </a:r>
        </a:p>
      </dgm:t>
    </dgm:pt>
    <dgm:pt modelId="{93038727-C1DA-4865-B3BB-16B4B511F808}" type="parTrans" cxnId="{36F57757-8283-4D1D-9FA9-34ABC312FF51}">
      <dgm:prSet/>
      <dgm:spPr/>
      <dgm:t>
        <a:bodyPr/>
        <a:lstStyle/>
        <a:p>
          <a:endParaRPr lang="en-US"/>
        </a:p>
      </dgm:t>
    </dgm:pt>
    <dgm:pt modelId="{26FE21F0-FE8D-48B7-BD28-91CE06A1CABA}" type="sibTrans" cxnId="{36F57757-8283-4D1D-9FA9-34ABC312FF51}">
      <dgm:prSet/>
      <dgm:spPr/>
      <dgm:t>
        <a:bodyPr/>
        <a:lstStyle/>
        <a:p>
          <a:endParaRPr lang="en-US"/>
        </a:p>
      </dgm:t>
    </dgm:pt>
    <dgm:pt modelId="{AE427ECA-745B-46A0-93F1-C6C6F85DBC94}">
      <dgm:prSet custT="1"/>
      <dgm:spPr>
        <a:solidFill>
          <a:srgbClr val="5D854D"/>
        </a:solidFill>
      </dgm:spPr>
      <dgm:t>
        <a:bodyPr/>
        <a:lstStyle/>
        <a:p>
          <a:r>
            <a:rPr lang="en-US" sz="2400" b="1" dirty="0">
              <a:solidFill>
                <a:schemeClr val="tx1"/>
              </a:solidFill>
            </a:rPr>
            <a:t>Phase 3</a:t>
          </a:r>
        </a:p>
      </dgm:t>
    </dgm:pt>
    <dgm:pt modelId="{9E60A88D-84B4-4747-838D-CE1B66EAE00C}" type="parTrans" cxnId="{DCC710F3-FB29-44F8-AFC7-9B297B8E57F2}">
      <dgm:prSet/>
      <dgm:spPr/>
      <dgm:t>
        <a:bodyPr/>
        <a:lstStyle/>
        <a:p>
          <a:endParaRPr lang="en-US"/>
        </a:p>
      </dgm:t>
    </dgm:pt>
    <dgm:pt modelId="{18E5F2F8-4942-4D5A-B828-32B4282F5F41}" type="sibTrans" cxnId="{DCC710F3-FB29-44F8-AFC7-9B297B8E57F2}">
      <dgm:prSet/>
      <dgm:spPr/>
      <dgm:t>
        <a:bodyPr/>
        <a:lstStyle/>
        <a:p>
          <a:endParaRPr lang="en-US"/>
        </a:p>
      </dgm:t>
    </dgm:pt>
    <dgm:pt modelId="{B3AC48E0-1EAC-4E97-8246-10AACBDF36FB}">
      <dgm:prSet custT="1"/>
      <dgm:spPr>
        <a:solidFill>
          <a:schemeClr val="accent3">
            <a:lumMod val="60000"/>
            <a:lumOff val="40000"/>
            <a:alpha val="90000"/>
          </a:schemeClr>
        </a:solidFill>
      </dgm:spPr>
      <dgm:t>
        <a:bodyPr/>
        <a:lstStyle/>
        <a:p>
          <a:pPr>
            <a:buFont typeface="Arial" panose="020B0604020202020204" pitchFamily="34" charset="0"/>
            <a:buChar char="•"/>
          </a:pPr>
          <a:r>
            <a:rPr lang="en-US" sz="1600" b="1" dirty="0">
              <a:effectLst/>
              <a:latin typeface="+mn-lt"/>
              <a:ea typeface="Times New Roman" panose="02020603050405020304" pitchFamily="18" charset="0"/>
              <a:cs typeface="Times New Roman" panose="02020603050405020304" pitchFamily="18" charset="0"/>
            </a:rPr>
            <a:t>September</a:t>
          </a:r>
        </a:p>
        <a:p>
          <a:pPr>
            <a:buFont typeface="Arial" panose="020B0604020202020204" pitchFamily="34" charset="0"/>
            <a:buChar char="•"/>
          </a:pPr>
          <a:r>
            <a:rPr lang="en-US" sz="1600" dirty="0">
              <a:effectLst/>
              <a:latin typeface="+mn-lt"/>
              <a:ea typeface="Times New Roman" panose="02020603050405020304" pitchFamily="18" charset="0"/>
              <a:cs typeface="Times New Roman" panose="02020603050405020304" pitchFamily="18" charset="0"/>
            </a:rPr>
            <a:t>New grantee/ LDD training</a:t>
          </a:r>
        </a:p>
        <a:p>
          <a:pPr>
            <a:buFont typeface="Arial" panose="020B0604020202020204" pitchFamily="34" charset="0"/>
            <a:buChar char="•"/>
          </a:pPr>
          <a:endParaRPr lang="en-US" sz="1600" dirty="0">
            <a:latin typeface="+mn-lt"/>
          </a:endParaRPr>
        </a:p>
      </dgm:t>
    </dgm:pt>
    <dgm:pt modelId="{D5873003-65AB-4AEE-9FEB-493194E6F022}" type="parTrans" cxnId="{02C8B34E-FB0C-424C-B491-F4B2917AEAC0}">
      <dgm:prSet/>
      <dgm:spPr/>
      <dgm:t>
        <a:bodyPr/>
        <a:lstStyle/>
        <a:p>
          <a:endParaRPr lang="en-US"/>
        </a:p>
      </dgm:t>
    </dgm:pt>
    <dgm:pt modelId="{2D404FB2-7379-4B11-AF1C-3022A3F111F7}" type="sibTrans" cxnId="{02C8B34E-FB0C-424C-B491-F4B2917AEAC0}">
      <dgm:prSet/>
      <dgm:spPr/>
      <dgm:t>
        <a:bodyPr/>
        <a:lstStyle/>
        <a:p>
          <a:endParaRPr lang="en-US"/>
        </a:p>
      </dgm:t>
    </dgm:pt>
    <dgm:pt modelId="{638B7145-AF14-4153-B35D-992D76611F4D}">
      <dgm:prSet custT="1"/>
      <dgm:spPr>
        <a:solidFill>
          <a:schemeClr val="accent3">
            <a:lumMod val="60000"/>
            <a:lumOff val="40000"/>
            <a:alpha val="90000"/>
          </a:schemeClr>
        </a:solidFill>
      </dgm:spPr>
      <dgm:t>
        <a:bodyPr/>
        <a:lstStyle/>
        <a:p>
          <a:r>
            <a:rPr lang="en-US" sz="1600" b="1" dirty="0"/>
            <a:t>March</a:t>
          </a:r>
        </a:p>
        <a:p>
          <a:r>
            <a:rPr lang="en-US" sz="1600" dirty="0"/>
            <a:t>NBRC posts Letter of Interest and application information on website</a:t>
          </a:r>
        </a:p>
      </dgm:t>
    </dgm:pt>
    <dgm:pt modelId="{DB05EC36-43AE-49AB-80DA-C4DDD3A17A7E}" type="parTrans" cxnId="{D725CE14-A258-4B94-AB3D-3F5ED268A8A8}">
      <dgm:prSet/>
      <dgm:spPr/>
      <dgm:t>
        <a:bodyPr/>
        <a:lstStyle/>
        <a:p>
          <a:endParaRPr lang="en-US"/>
        </a:p>
      </dgm:t>
    </dgm:pt>
    <dgm:pt modelId="{EC423217-A7C0-4CF8-A549-DC5CF20D6375}" type="sibTrans" cxnId="{D725CE14-A258-4B94-AB3D-3F5ED268A8A8}">
      <dgm:prSet/>
      <dgm:spPr/>
      <dgm:t>
        <a:bodyPr/>
        <a:lstStyle/>
        <a:p>
          <a:endParaRPr lang="en-US"/>
        </a:p>
      </dgm:t>
    </dgm:pt>
    <dgm:pt modelId="{AFB5F674-F0E4-429B-A913-2FD02CFCD28E}">
      <dgm:prSet custT="1"/>
      <dgm:spPr>
        <a:solidFill>
          <a:schemeClr val="accent3">
            <a:lumMod val="60000"/>
            <a:lumOff val="40000"/>
            <a:alpha val="90000"/>
          </a:schemeClr>
        </a:solidFill>
      </dgm:spPr>
      <dgm:t>
        <a:bodyPr/>
        <a:lstStyle/>
        <a:p>
          <a:r>
            <a:rPr lang="en-US" sz="1600" b="1" dirty="0"/>
            <a:t>March</a:t>
          </a:r>
        </a:p>
        <a:p>
          <a:r>
            <a:rPr lang="en-US" sz="1600" dirty="0"/>
            <a:t>NBRC hosts LOI info sessions</a:t>
          </a:r>
        </a:p>
      </dgm:t>
    </dgm:pt>
    <dgm:pt modelId="{AFFC9424-2558-4311-9106-66712CC349EF}" type="parTrans" cxnId="{B12CF18C-CCF9-422D-8368-EE21899C18AC}">
      <dgm:prSet/>
      <dgm:spPr/>
      <dgm:t>
        <a:bodyPr/>
        <a:lstStyle/>
        <a:p>
          <a:endParaRPr lang="en-US"/>
        </a:p>
      </dgm:t>
    </dgm:pt>
    <dgm:pt modelId="{A3ED40CE-6DD8-4DF8-BB49-0A6E84E37D8F}" type="sibTrans" cxnId="{B12CF18C-CCF9-422D-8368-EE21899C18AC}">
      <dgm:prSet/>
      <dgm:spPr/>
      <dgm:t>
        <a:bodyPr/>
        <a:lstStyle/>
        <a:p>
          <a:endParaRPr lang="en-US"/>
        </a:p>
      </dgm:t>
    </dgm:pt>
    <dgm:pt modelId="{526531EB-52DB-43DF-A527-508D5AA578C3}">
      <dgm:prSet custT="1"/>
      <dgm:spPr>
        <a:solidFill>
          <a:schemeClr val="accent3">
            <a:lumMod val="60000"/>
            <a:lumOff val="40000"/>
            <a:alpha val="90000"/>
          </a:schemeClr>
        </a:solidFill>
      </dgm:spPr>
      <dgm:t>
        <a:bodyPr/>
        <a:lstStyle/>
        <a:p>
          <a:r>
            <a:rPr lang="en-US" sz="1600" b="1" dirty="0"/>
            <a:t>April</a:t>
          </a:r>
        </a:p>
        <a:p>
          <a:r>
            <a:rPr lang="en-US" sz="1600" dirty="0"/>
            <a:t>LOIs and waivers due</a:t>
          </a:r>
        </a:p>
      </dgm:t>
    </dgm:pt>
    <dgm:pt modelId="{3ACA9786-B917-4BED-9C0F-1F058FE996D7}" type="parTrans" cxnId="{ABB83D8A-95AC-45A7-8EDB-7DAFB513E277}">
      <dgm:prSet/>
      <dgm:spPr/>
      <dgm:t>
        <a:bodyPr/>
        <a:lstStyle/>
        <a:p>
          <a:endParaRPr lang="en-US"/>
        </a:p>
      </dgm:t>
    </dgm:pt>
    <dgm:pt modelId="{A101607E-C2A8-45FD-9824-FEA7BD6EFADB}" type="sibTrans" cxnId="{ABB83D8A-95AC-45A7-8EDB-7DAFB513E277}">
      <dgm:prSet/>
      <dgm:spPr/>
      <dgm:t>
        <a:bodyPr/>
        <a:lstStyle/>
        <a:p>
          <a:endParaRPr lang="en-US"/>
        </a:p>
      </dgm:t>
    </dgm:pt>
    <dgm:pt modelId="{88A5DCDA-B534-45A5-B609-3AADBE8B6BA4}">
      <dgm:prSet custT="1"/>
      <dgm:spPr>
        <a:solidFill>
          <a:schemeClr val="accent3">
            <a:lumMod val="60000"/>
            <a:lumOff val="40000"/>
            <a:alpha val="90000"/>
          </a:schemeClr>
        </a:solidFill>
      </dgm:spPr>
      <dgm:t>
        <a:bodyPr/>
        <a:lstStyle/>
        <a:p>
          <a:r>
            <a:rPr lang="en-US" sz="1600" b="1" dirty="0"/>
            <a:t>May</a:t>
          </a:r>
        </a:p>
        <a:p>
          <a:r>
            <a:rPr lang="en-US" sz="1600" dirty="0"/>
            <a:t>NBRC responds to LOIs, applicants invited to apply</a:t>
          </a:r>
        </a:p>
      </dgm:t>
    </dgm:pt>
    <dgm:pt modelId="{6F1D5B6C-5B89-4995-9A1C-979A9DEF8CBD}" type="parTrans" cxnId="{D19D9458-3C44-41AF-A90F-99359FB2568B}">
      <dgm:prSet/>
      <dgm:spPr/>
      <dgm:t>
        <a:bodyPr/>
        <a:lstStyle/>
        <a:p>
          <a:endParaRPr lang="en-US"/>
        </a:p>
      </dgm:t>
    </dgm:pt>
    <dgm:pt modelId="{B53FECDF-6EBC-49B5-8234-396085686886}" type="sibTrans" cxnId="{D19D9458-3C44-41AF-A90F-99359FB2568B}">
      <dgm:prSet/>
      <dgm:spPr/>
      <dgm:t>
        <a:bodyPr/>
        <a:lstStyle/>
        <a:p>
          <a:endParaRPr lang="en-US"/>
        </a:p>
      </dgm:t>
    </dgm:pt>
    <dgm:pt modelId="{7E24432B-91B7-4FA0-816F-071284D5863B}">
      <dgm:prSet/>
      <dgm:spPr>
        <a:solidFill>
          <a:schemeClr val="accent3">
            <a:lumMod val="60000"/>
            <a:lumOff val="40000"/>
            <a:alpha val="90000"/>
          </a:schemeClr>
        </a:solidFill>
      </dgm:spPr>
      <dgm:t>
        <a:bodyPr/>
        <a:lstStyle/>
        <a:p>
          <a:endParaRPr lang="en-US" sz="1500" dirty="0"/>
        </a:p>
      </dgm:t>
    </dgm:pt>
    <dgm:pt modelId="{99E1B512-CA33-45DB-8290-A0665F79DF36}" type="parTrans" cxnId="{590C0EC1-9B42-4CB5-9515-2D3B46AA6237}">
      <dgm:prSet/>
      <dgm:spPr/>
      <dgm:t>
        <a:bodyPr/>
        <a:lstStyle/>
        <a:p>
          <a:endParaRPr lang="en-US"/>
        </a:p>
      </dgm:t>
    </dgm:pt>
    <dgm:pt modelId="{8A133FC5-3DC2-43AE-B04A-5C26FF0B27F6}" type="sibTrans" cxnId="{590C0EC1-9B42-4CB5-9515-2D3B46AA6237}">
      <dgm:prSet/>
      <dgm:spPr/>
      <dgm:t>
        <a:bodyPr/>
        <a:lstStyle/>
        <a:p>
          <a:endParaRPr lang="en-US"/>
        </a:p>
      </dgm:t>
    </dgm:pt>
    <dgm:pt modelId="{40AEA3B3-47BF-4446-827F-DDE419D19C12}">
      <dgm:prSet custT="1"/>
      <dgm:spPr>
        <a:solidFill>
          <a:schemeClr val="accent3">
            <a:lumMod val="60000"/>
            <a:lumOff val="40000"/>
            <a:alpha val="90000"/>
          </a:schemeClr>
        </a:solidFill>
      </dgm:spPr>
      <dgm:t>
        <a:bodyPr/>
        <a:lstStyle/>
        <a:p>
          <a:r>
            <a:rPr lang="en-US" sz="1600" b="1" dirty="0"/>
            <a:t>June</a:t>
          </a:r>
        </a:p>
        <a:p>
          <a:r>
            <a:rPr lang="en-US" sz="1600" dirty="0"/>
            <a:t>Applications due</a:t>
          </a:r>
        </a:p>
      </dgm:t>
    </dgm:pt>
    <dgm:pt modelId="{DDF75EC8-5696-40E1-B6DA-30C5234C780F}" type="parTrans" cxnId="{C15AE400-9D88-4E3E-90F8-C1A6E4508F9D}">
      <dgm:prSet/>
      <dgm:spPr/>
      <dgm:t>
        <a:bodyPr/>
        <a:lstStyle/>
        <a:p>
          <a:endParaRPr lang="en-US"/>
        </a:p>
      </dgm:t>
    </dgm:pt>
    <dgm:pt modelId="{255FCDDB-067D-4107-9508-BEABA944A2C2}" type="sibTrans" cxnId="{C15AE400-9D88-4E3E-90F8-C1A6E4508F9D}">
      <dgm:prSet/>
      <dgm:spPr/>
      <dgm:t>
        <a:bodyPr/>
        <a:lstStyle/>
        <a:p>
          <a:endParaRPr lang="en-US"/>
        </a:p>
      </dgm:t>
    </dgm:pt>
    <dgm:pt modelId="{C5C009ED-507E-4BA9-9893-3D86858E583A}">
      <dgm:prSet custT="1"/>
      <dgm:spPr>
        <a:solidFill>
          <a:schemeClr val="accent3">
            <a:lumMod val="60000"/>
            <a:lumOff val="40000"/>
            <a:alpha val="90000"/>
          </a:schemeClr>
        </a:solidFill>
      </dgm:spPr>
      <dgm:t>
        <a:bodyPr/>
        <a:lstStyle/>
        <a:p>
          <a:r>
            <a:rPr lang="en-US" sz="1600" b="1" dirty="0"/>
            <a:t>June/July</a:t>
          </a:r>
        </a:p>
        <a:p>
          <a:r>
            <a:rPr lang="en-US" sz="1600" dirty="0"/>
            <a:t>States review and score applications</a:t>
          </a:r>
        </a:p>
      </dgm:t>
    </dgm:pt>
    <dgm:pt modelId="{0D3B64A1-8AB6-4EC1-B747-E250616EF326}" type="parTrans" cxnId="{70B92405-4702-417A-9FF6-96FFFD9DBB48}">
      <dgm:prSet/>
      <dgm:spPr/>
      <dgm:t>
        <a:bodyPr/>
        <a:lstStyle/>
        <a:p>
          <a:endParaRPr lang="en-US"/>
        </a:p>
      </dgm:t>
    </dgm:pt>
    <dgm:pt modelId="{35F6B0DC-25F5-43F1-9961-7D614CE0FDFB}" type="sibTrans" cxnId="{70B92405-4702-417A-9FF6-96FFFD9DBB48}">
      <dgm:prSet/>
      <dgm:spPr/>
      <dgm:t>
        <a:bodyPr/>
        <a:lstStyle/>
        <a:p>
          <a:endParaRPr lang="en-US"/>
        </a:p>
      </dgm:t>
    </dgm:pt>
    <dgm:pt modelId="{0B8083C0-9A4C-4350-957B-E458211A9126}">
      <dgm:prSet custT="1"/>
      <dgm:spPr>
        <a:solidFill>
          <a:schemeClr val="accent3">
            <a:lumMod val="60000"/>
            <a:lumOff val="40000"/>
            <a:alpha val="90000"/>
          </a:schemeClr>
        </a:solidFill>
      </dgm:spPr>
      <dgm:t>
        <a:bodyPr/>
        <a:lstStyle/>
        <a:p>
          <a:r>
            <a:rPr lang="en-US" sz="1600" b="1" dirty="0"/>
            <a:t>August</a:t>
          </a:r>
        </a:p>
        <a:p>
          <a:r>
            <a:rPr lang="en-US" sz="1600" dirty="0"/>
            <a:t>Commissioners votes on State recommended projects</a:t>
          </a:r>
        </a:p>
      </dgm:t>
    </dgm:pt>
    <dgm:pt modelId="{37293B53-7E33-4CB5-ACB8-A3A992FC5F60}" type="parTrans" cxnId="{39885503-88AA-4FFB-BC71-DB69254CBF54}">
      <dgm:prSet/>
      <dgm:spPr/>
      <dgm:t>
        <a:bodyPr/>
        <a:lstStyle/>
        <a:p>
          <a:endParaRPr lang="en-US"/>
        </a:p>
      </dgm:t>
    </dgm:pt>
    <dgm:pt modelId="{C1703103-5978-4A10-A578-AEB4CE1B4E2A}" type="sibTrans" cxnId="{39885503-88AA-4FFB-BC71-DB69254CBF54}">
      <dgm:prSet/>
      <dgm:spPr/>
      <dgm:t>
        <a:bodyPr/>
        <a:lstStyle/>
        <a:p>
          <a:endParaRPr lang="en-US"/>
        </a:p>
      </dgm:t>
    </dgm:pt>
    <dgm:pt modelId="{6C2EBBAF-27B9-4907-B40C-4C78D4FD35C6}">
      <dgm:prSet custT="1"/>
      <dgm:spPr>
        <a:solidFill>
          <a:schemeClr val="accent3">
            <a:lumMod val="60000"/>
            <a:lumOff val="40000"/>
            <a:alpha val="90000"/>
          </a:schemeClr>
        </a:solidFill>
      </dgm:spPr>
      <dgm:t>
        <a:bodyPr/>
        <a:lstStyle/>
        <a:p>
          <a:r>
            <a:rPr lang="en-US" sz="1600" b="1" dirty="0"/>
            <a:t>By end of August</a:t>
          </a:r>
        </a:p>
        <a:p>
          <a:r>
            <a:rPr lang="en-US" sz="1600" dirty="0"/>
            <a:t>NBRC notice of awards and unsuccessful applicants</a:t>
          </a:r>
        </a:p>
      </dgm:t>
    </dgm:pt>
    <dgm:pt modelId="{0BAD490B-9F1D-4448-B603-C33945A173A2}" type="parTrans" cxnId="{B0BD0A73-3DC2-40CC-B1A5-3805BCD923D6}">
      <dgm:prSet/>
      <dgm:spPr/>
      <dgm:t>
        <a:bodyPr/>
        <a:lstStyle/>
        <a:p>
          <a:endParaRPr lang="en-US"/>
        </a:p>
      </dgm:t>
    </dgm:pt>
    <dgm:pt modelId="{C9C4BEEF-A06E-4592-979A-9D8C36F25E50}" type="sibTrans" cxnId="{B0BD0A73-3DC2-40CC-B1A5-3805BCD923D6}">
      <dgm:prSet/>
      <dgm:spPr/>
      <dgm:t>
        <a:bodyPr/>
        <a:lstStyle/>
        <a:p>
          <a:endParaRPr lang="en-US"/>
        </a:p>
      </dgm:t>
    </dgm:pt>
    <dgm:pt modelId="{6C15848D-CD1C-413B-8DE1-2ABCBA3871D1}">
      <dgm:prSet/>
      <dgm:spPr>
        <a:solidFill>
          <a:schemeClr val="accent3">
            <a:lumMod val="60000"/>
            <a:lumOff val="40000"/>
            <a:alpha val="90000"/>
          </a:schemeClr>
        </a:solidFill>
      </dgm:spPr>
      <dgm:t>
        <a:bodyPr/>
        <a:lstStyle/>
        <a:p>
          <a:endParaRPr lang="en-US" sz="1100" dirty="0"/>
        </a:p>
      </dgm:t>
    </dgm:pt>
    <dgm:pt modelId="{0B836ED6-1008-4F2E-B15C-706B31C0E73F}" type="parTrans" cxnId="{68B4F8FA-A693-4572-8544-5EAEF1448121}">
      <dgm:prSet/>
      <dgm:spPr/>
      <dgm:t>
        <a:bodyPr/>
        <a:lstStyle/>
        <a:p>
          <a:endParaRPr lang="en-US"/>
        </a:p>
      </dgm:t>
    </dgm:pt>
    <dgm:pt modelId="{836883A7-FBA7-45CE-916F-5CFC8A7FC42B}" type="sibTrans" cxnId="{68B4F8FA-A693-4572-8544-5EAEF1448121}">
      <dgm:prSet/>
      <dgm:spPr/>
      <dgm:t>
        <a:bodyPr/>
        <a:lstStyle/>
        <a:p>
          <a:endParaRPr lang="en-US"/>
        </a:p>
      </dgm:t>
    </dgm:pt>
    <dgm:pt modelId="{4E699350-9226-4DBC-A848-0FA7381A3EC6}">
      <dgm:prSet custT="1"/>
      <dgm:spPr>
        <a:solidFill>
          <a:srgbClr val="5D854D"/>
        </a:solidFill>
      </dgm:spPr>
      <dgm:t>
        <a:bodyPr/>
        <a:lstStyle/>
        <a:p>
          <a:endParaRPr lang="en-US" sz="1400" dirty="0"/>
        </a:p>
        <a:p>
          <a:r>
            <a:rPr lang="en-US" sz="2400" b="1" dirty="0">
              <a:solidFill>
                <a:schemeClr val="tx1"/>
              </a:solidFill>
            </a:rPr>
            <a:t>Phase 4</a:t>
          </a:r>
        </a:p>
        <a:p>
          <a:endParaRPr lang="en-US" sz="1600" b="1" dirty="0">
            <a:solidFill>
              <a:schemeClr val="tx1"/>
            </a:solidFill>
          </a:endParaRPr>
        </a:p>
      </dgm:t>
    </dgm:pt>
    <dgm:pt modelId="{138A472F-D680-4371-95DC-88C4E354308A}" type="parTrans" cxnId="{9F243EDC-899C-4674-8924-527B2257303A}">
      <dgm:prSet/>
      <dgm:spPr/>
      <dgm:t>
        <a:bodyPr/>
        <a:lstStyle/>
        <a:p>
          <a:endParaRPr lang="en-US"/>
        </a:p>
      </dgm:t>
    </dgm:pt>
    <dgm:pt modelId="{BD51A95F-0F09-4BDC-A010-64653F749FCB}" type="sibTrans" cxnId="{9F243EDC-899C-4674-8924-527B2257303A}">
      <dgm:prSet/>
      <dgm:spPr/>
      <dgm:t>
        <a:bodyPr/>
        <a:lstStyle/>
        <a:p>
          <a:endParaRPr lang="en-US"/>
        </a:p>
      </dgm:t>
    </dgm:pt>
    <dgm:pt modelId="{35CD7210-45BE-4002-BFAE-6E389511262C}">
      <dgm:prSet custT="1"/>
      <dgm:spPr>
        <a:solidFill>
          <a:schemeClr val="accent3">
            <a:lumMod val="60000"/>
            <a:lumOff val="40000"/>
            <a:alpha val="90000"/>
          </a:schemeClr>
        </a:solidFill>
      </dgm:spPr>
      <dgm:t>
        <a:bodyPr/>
        <a:lstStyle/>
        <a:p>
          <a:r>
            <a:rPr lang="en-US" sz="1600" b="1" dirty="0">
              <a:effectLst/>
              <a:latin typeface="+mn-lt"/>
              <a:ea typeface="Times New Roman" panose="02020603050405020304" pitchFamily="18" charset="0"/>
              <a:cs typeface="Times New Roman" panose="02020603050405020304" pitchFamily="18" charset="0"/>
            </a:rPr>
            <a:t>August-</a:t>
          </a:r>
          <a:r>
            <a:rPr lang="en-US" sz="1600" b="1" dirty="0">
              <a:latin typeface="+mn-lt"/>
              <a:ea typeface="Times New Roman" panose="02020603050405020304" pitchFamily="18" charset="0"/>
              <a:cs typeface="Times New Roman" panose="02020603050405020304" pitchFamily="18" charset="0"/>
            </a:rPr>
            <a:t>October</a:t>
          </a:r>
          <a:r>
            <a:rPr lang="en-US" sz="1600" dirty="0">
              <a:latin typeface="+mn-lt"/>
              <a:ea typeface="Times New Roman" panose="02020603050405020304" pitchFamily="18" charset="0"/>
              <a:cs typeface="Times New Roman" panose="02020603050405020304" pitchFamily="18" charset="0"/>
            </a:rPr>
            <a:t> </a:t>
          </a:r>
          <a:r>
            <a:rPr lang="en-US" sz="1600" dirty="0">
              <a:effectLst/>
              <a:latin typeface="+mn-lt"/>
              <a:ea typeface="Times New Roman" panose="02020603050405020304" pitchFamily="18" charset="0"/>
              <a:cs typeface="Times New Roman" panose="02020603050405020304" pitchFamily="18" charset="0"/>
            </a:rPr>
            <a:t>Grantees submit executed documentation to obligate federal funds</a:t>
          </a:r>
          <a:endParaRPr lang="en-US" sz="1600" dirty="0">
            <a:effectLst/>
            <a:latin typeface="+mn-lt"/>
            <a:ea typeface="Calibri" panose="020F0502020204030204" pitchFamily="34" charset="0"/>
            <a:cs typeface="Times New Roman" panose="02020603050405020304" pitchFamily="18" charset="0"/>
          </a:endParaRPr>
        </a:p>
      </dgm:t>
    </dgm:pt>
    <dgm:pt modelId="{2017F568-FE5D-4D4C-BF47-409120D10ACD}" type="parTrans" cxnId="{6C1CBD36-AED2-45EA-A369-F72209F348DD}">
      <dgm:prSet/>
      <dgm:spPr/>
      <dgm:t>
        <a:bodyPr/>
        <a:lstStyle/>
        <a:p>
          <a:endParaRPr lang="en-US"/>
        </a:p>
      </dgm:t>
    </dgm:pt>
    <dgm:pt modelId="{B6071B90-9F51-4B56-9C30-8AA98FB4FCB5}" type="sibTrans" cxnId="{6C1CBD36-AED2-45EA-A369-F72209F348DD}">
      <dgm:prSet/>
      <dgm:spPr/>
      <dgm:t>
        <a:bodyPr/>
        <a:lstStyle/>
        <a:p>
          <a:endParaRPr lang="en-US"/>
        </a:p>
      </dgm:t>
    </dgm:pt>
    <dgm:pt modelId="{1BABB49F-387D-4BEC-B8B1-EEDC3586AA1D}">
      <dgm:prSet custT="1"/>
      <dgm:spPr>
        <a:solidFill>
          <a:schemeClr val="accent3">
            <a:lumMod val="60000"/>
            <a:lumOff val="40000"/>
            <a:alpha val="90000"/>
          </a:schemeClr>
        </a:solidFill>
      </dgm:spPr>
      <dgm:t>
        <a:bodyPr/>
        <a:lstStyle/>
        <a:p>
          <a:pPr algn="ctr">
            <a:buFont typeface="Arial" panose="020B0604020202020204" pitchFamily="34" charset="0"/>
            <a:buChar char="•"/>
          </a:pPr>
          <a:r>
            <a:rPr lang="en-US" sz="1800" b="1" dirty="0"/>
            <a:t>Pre-NTP</a:t>
          </a:r>
        </a:p>
        <a:p>
          <a:pPr algn="l">
            <a:buFont typeface="Arial" panose="020B0604020202020204" pitchFamily="34" charset="0"/>
            <a:buChar char="•"/>
          </a:pPr>
          <a:r>
            <a:rPr lang="en-US" sz="1600" dirty="0"/>
            <a:t>- Grantees complete NEPA process and document same to NBRC</a:t>
          </a:r>
        </a:p>
      </dgm:t>
    </dgm:pt>
    <dgm:pt modelId="{A9C08B6A-C4EF-43F4-A049-38B18D4795AE}" type="parTrans" cxnId="{5E743639-3A92-4DEA-82C1-D6191FFDB21D}">
      <dgm:prSet/>
      <dgm:spPr/>
      <dgm:t>
        <a:bodyPr/>
        <a:lstStyle/>
        <a:p>
          <a:endParaRPr lang="en-US"/>
        </a:p>
      </dgm:t>
    </dgm:pt>
    <dgm:pt modelId="{ADBDE611-328E-44A2-BED6-DF8035DDC1B0}" type="sibTrans" cxnId="{5E743639-3A92-4DEA-82C1-D6191FFDB21D}">
      <dgm:prSet/>
      <dgm:spPr/>
      <dgm:t>
        <a:bodyPr/>
        <a:lstStyle/>
        <a:p>
          <a:endParaRPr lang="en-US"/>
        </a:p>
      </dgm:t>
    </dgm:pt>
    <dgm:pt modelId="{08A33531-E8A0-429B-901A-5AF7E4097F59}">
      <dgm:prSet/>
      <dgm:spPr>
        <a:solidFill>
          <a:schemeClr val="accent3">
            <a:lumMod val="60000"/>
            <a:lumOff val="40000"/>
            <a:alpha val="90000"/>
          </a:schemeClr>
        </a:solidFill>
      </dgm:spPr>
      <dgm:t>
        <a:bodyPr/>
        <a:lstStyle/>
        <a:p>
          <a:pPr algn="l">
            <a:buNone/>
          </a:pPr>
          <a:endParaRPr lang="en-US" sz="1100" dirty="0"/>
        </a:p>
      </dgm:t>
    </dgm:pt>
    <dgm:pt modelId="{33FF333D-48CD-40E7-A49B-0C993161A9A1}" type="parTrans" cxnId="{965776A7-2495-4E0A-BE94-23DF19149E92}">
      <dgm:prSet/>
      <dgm:spPr/>
      <dgm:t>
        <a:bodyPr/>
        <a:lstStyle/>
        <a:p>
          <a:endParaRPr lang="en-US"/>
        </a:p>
      </dgm:t>
    </dgm:pt>
    <dgm:pt modelId="{CCB0E302-04AF-46DD-93D7-1056C4823BBA}" type="sibTrans" cxnId="{965776A7-2495-4E0A-BE94-23DF19149E92}">
      <dgm:prSet/>
      <dgm:spPr/>
      <dgm:t>
        <a:bodyPr/>
        <a:lstStyle/>
        <a:p>
          <a:endParaRPr lang="en-US"/>
        </a:p>
      </dgm:t>
    </dgm:pt>
    <dgm:pt modelId="{203645DC-103E-4CBA-AADA-75B9A0FE0AD8}">
      <dgm:prSet custT="1"/>
      <dgm:spPr>
        <a:solidFill>
          <a:srgbClr val="5D854D"/>
        </a:solidFill>
      </dgm:spPr>
      <dgm:t>
        <a:bodyPr/>
        <a:lstStyle/>
        <a:p>
          <a:endParaRPr lang="en-US" sz="2400" dirty="0"/>
        </a:p>
        <a:p>
          <a:r>
            <a:rPr lang="en-US" sz="2400" b="1" dirty="0">
              <a:solidFill>
                <a:schemeClr val="tx1"/>
              </a:solidFill>
            </a:rPr>
            <a:t>Phase 5</a:t>
          </a:r>
        </a:p>
        <a:p>
          <a:endParaRPr lang="en-US" sz="2400" dirty="0"/>
        </a:p>
      </dgm:t>
    </dgm:pt>
    <dgm:pt modelId="{C1372F4D-7AA7-41AF-8B82-BDF8A33D4F81}" type="parTrans" cxnId="{7A250626-81BF-4989-9945-730106910495}">
      <dgm:prSet/>
      <dgm:spPr/>
      <dgm:t>
        <a:bodyPr/>
        <a:lstStyle/>
        <a:p>
          <a:endParaRPr lang="en-US"/>
        </a:p>
      </dgm:t>
    </dgm:pt>
    <dgm:pt modelId="{E086E2C2-7FD5-4A98-9C22-542F16950CA7}" type="sibTrans" cxnId="{7A250626-81BF-4989-9945-730106910495}">
      <dgm:prSet/>
      <dgm:spPr/>
      <dgm:t>
        <a:bodyPr/>
        <a:lstStyle/>
        <a:p>
          <a:endParaRPr lang="en-US"/>
        </a:p>
      </dgm:t>
    </dgm:pt>
    <dgm:pt modelId="{93C6A501-1653-44B1-BBDF-78C4ECDA51EF}">
      <dgm:prSet custT="1"/>
      <dgm:spPr>
        <a:solidFill>
          <a:schemeClr val="accent3">
            <a:lumMod val="60000"/>
            <a:lumOff val="40000"/>
            <a:alpha val="90000"/>
          </a:schemeClr>
        </a:solidFill>
      </dgm:spPr>
      <dgm:t>
        <a:bodyPr/>
        <a:lstStyle/>
        <a:p>
          <a:pPr algn="ctr"/>
          <a:r>
            <a:rPr lang="en-US" sz="1800" b="1" dirty="0"/>
            <a:t>Post-NTP Ongoing Work</a:t>
          </a:r>
        </a:p>
        <a:p>
          <a:pPr algn="l"/>
          <a:r>
            <a:rPr lang="en-US" sz="1600" dirty="0"/>
            <a:t>- Grantees submit reimbursements</a:t>
          </a:r>
        </a:p>
      </dgm:t>
    </dgm:pt>
    <dgm:pt modelId="{5D150729-23D5-4E06-B1DD-6C3351D4764E}" type="parTrans" cxnId="{25146F78-9432-4571-9E94-21501D8D999C}">
      <dgm:prSet/>
      <dgm:spPr/>
      <dgm:t>
        <a:bodyPr/>
        <a:lstStyle/>
        <a:p>
          <a:endParaRPr lang="en-US"/>
        </a:p>
      </dgm:t>
    </dgm:pt>
    <dgm:pt modelId="{8D452653-C892-4819-9916-E96454741CCB}" type="sibTrans" cxnId="{25146F78-9432-4571-9E94-21501D8D999C}">
      <dgm:prSet/>
      <dgm:spPr/>
      <dgm:t>
        <a:bodyPr/>
        <a:lstStyle/>
        <a:p>
          <a:endParaRPr lang="en-US"/>
        </a:p>
      </dgm:t>
    </dgm:pt>
    <dgm:pt modelId="{186446B6-5B27-4DE9-A901-D94A3122CE6A}">
      <dgm:prSet custT="1"/>
      <dgm:spPr>
        <a:solidFill>
          <a:schemeClr val="accent3">
            <a:lumMod val="60000"/>
            <a:lumOff val="40000"/>
            <a:alpha val="90000"/>
          </a:schemeClr>
        </a:solidFill>
      </dgm:spPr>
      <dgm:t>
        <a:bodyPr/>
        <a:lstStyle/>
        <a:p>
          <a:pPr algn="l"/>
          <a:r>
            <a:rPr lang="en-US" sz="1600" dirty="0"/>
            <a:t>- Grantees submit quarterly reporting</a:t>
          </a:r>
        </a:p>
      </dgm:t>
    </dgm:pt>
    <dgm:pt modelId="{5FD9DFD5-0C6F-4037-9849-85DD951BE710}" type="parTrans" cxnId="{00E13DAA-D959-48CC-9CEA-FFB4282C4FF0}">
      <dgm:prSet/>
      <dgm:spPr/>
      <dgm:t>
        <a:bodyPr/>
        <a:lstStyle/>
        <a:p>
          <a:endParaRPr lang="en-US"/>
        </a:p>
      </dgm:t>
    </dgm:pt>
    <dgm:pt modelId="{3DD02A7A-C82B-4C43-B6B7-84376DF23705}" type="sibTrans" cxnId="{00E13DAA-D959-48CC-9CEA-FFB4282C4FF0}">
      <dgm:prSet/>
      <dgm:spPr/>
      <dgm:t>
        <a:bodyPr/>
        <a:lstStyle/>
        <a:p>
          <a:endParaRPr lang="en-US"/>
        </a:p>
      </dgm:t>
    </dgm:pt>
    <dgm:pt modelId="{05F8E9EA-4477-4ED6-8751-2805533E5159}">
      <dgm:prSet custT="1"/>
      <dgm:spPr>
        <a:solidFill>
          <a:schemeClr val="accent3">
            <a:lumMod val="60000"/>
            <a:lumOff val="40000"/>
            <a:alpha val="90000"/>
          </a:schemeClr>
        </a:solidFill>
      </dgm:spPr>
      <dgm:t>
        <a:bodyPr/>
        <a:lstStyle/>
        <a:p>
          <a:pPr algn="l"/>
          <a:r>
            <a:rPr lang="en-US" sz="1600" dirty="0"/>
            <a:t>- Grantees reach out to NBRC if they need budget modifications or changes in scope</a:t>
          </a:r>
        </a:p>
      </dgm:t>
    </dgm:pt>
    <dgm:pt modelId="{7D648069-3C05-4F17-8C85-A98FFA448545}" type="parTrans" cxnId="{3588D94C-8DB7-4141-919D-248C30BD0B24}">
      <dgm:prSet/>
      <dgm:spPr/>
      <dgm:t>
        <a:bodyPr/>
        <a:lstStyle/>
        <a:p>
          <a:endParaRPr lang="en-US"/>
        </a:p>
      </dgm:t>
    </dgm:pt>
    <dgm:pt modelId="{915B10D9-C458-4809-80DE-81886153096A}" type="sibTrans" cxnId="{3588D94C-8DB7-4141-919D-248C30BD0B24}">
      <dgm:prSet/>
      <dgm:spPr/>
      <dgm:t>
        <a:bodyPr/>
        <a:lstStyle/>
        <a:p>
          <a:endParaRPr lang="en-US"/>
        </a:p>
      </dgm:t>
    </dgm:pt>
    <dgm:pt modelId="{1DA0B6F7-C005-4857-AA47-5E9510146163}">
      <dgm:prSet custT="1"/>
      <dgm:spPr>
        <a:solidFill>
          <a:schemeClr val="accent3">
            <a:lumMod val="60000"/>
            <a:lumOff val="40000"/>
            <a:alpha val="90000"/>
          </a:schemeClr>
        </a:solidFill>
      </dgm:spPr>
      <dgm:t>
        <a:bodyPr/>
        <a:lstStyle/>
        <a:p>
          <a:pPr algn="l"/>
          <a:r>
            <a:rPr lang="en-US" sz="1600" dirty="0"/>
            <a:t>- Grantee submit annual financial reports</a:t>
          </a:r>
        </a:p>
      </dgm:t>
    </dgm:pt>
    <dgm:pt modelId="{B555B0EE-7EEC-4566-8118-687C4B6CA555}" type="parTrans" cxnId="{8FAF85AD-C2AD-49B7-B14F-0B8C804D6693}">
      <dgm:prSet/>
      <dgm:spPr/>
      <dgm:t>
        <a:bodyPr/>
        <a:lstStyle/>
        <a:p>
          <a:endParaRPr lang="en-US"/>
        </a:p>
      </dgm:t>
    </dgm:pt>
    <dgm:pt modelId="{E666C2A6-E120-4CD7-B82A-6034CAF43E20}" type="sibTrans" cxnId="{8FAF85AD-C2AD-49B7-B14F-0B8C804D6693}">
      <dgm:prSet/>
      <dgm:spPr/>
      <dgm:t>
        <a:bodyPr/>
        <a:lstStyle/>
        <a:p>
          <a:endParaRPr lang="en-US"/>
        </a:p>
      </dgm:t>
    </dgm:pt>
    <dgm:pt modelId="{22AF889B-A3EA-43A8-8908-5F6F6F5D33A9}">
      <dgm:prSet custT="1"/>
      <dgm:spPr>
        <a:solidFill>
          <a:schemeClr val="accent3">
            <a:lumMod val="60000"/>
            <a:lumOff val="40000"/>
            <a:alpha val="90000"/>
          </a:schemeClr>
        </a:solidFill>
      </dgm:spPr>
      <dgm:t>
        <a:bodyPr/>
        <a:lstStyle/>
        <a:p>
          <a:pPr algn="l"/>
          <a:r>
            <a:rPr lang="en-US" sz="1600" dirty="0"/>
            <a:t>- At the end of the grant grantee submit close out materials </a:t>
          </a:r>
        </a:p>
      </dgm:t>
    </dgm:pt>
    <dgm:pt modelId="{B4C7B3AA-2A9F-4A4C-B9C8-86192C65A86B}" type="parTrans" cxnId="{1ECA2AC0-3BCF-485D-99E6-67F2A5FF57F0}">
      <dgm:prSet/>
      <dgm:spPr/>
      <dgm:t>
        <a:bodyPr/>
        <a:lstStyle/>
        <a:p>
          <a:endParaRPr lang="en-US"/>
        </a:p>
      </dgm:t>
    </dgm:pt>
    <dgm:pt modelId="{5FBF8C95-BE58-4C22-AF60-BA7191215FAA}" type="sibTrans" cxnId="{1ECA2AC0-3BCF-485D-99E6-67F2A5FF57F0}">
      <dgm:prSet/>
      <dgm:spPr/>
      <dgm:t>
        <a:bodyPr/>
        <a:lstStyle/>
        <a:p>
          <a:endParaRPr lang="en-US"/>
        </a:p>
      </dgm:t>
    </dgm:pt>
    <dgm:pt modelId="{670088CD-6C69-4342-AACE-94C66F6B786A}">
      <dgm:prSet custT="1"/>
      <dgm:spPr/>
      <dgm:t>
        <a:bodyPr/>
        <a:lstStyle/>
        <a:p>
          <a:pPr algn="l">
            <a:buFont typeface="Arial" panose="020B0604020202020204" pitchFamily="34" charset="0"/>
            <a:buChar char="•"/>
          </a:pPr>
          <a:r>
            <a:rPr lang="en-US" sz="1600" dirty="0"/>
            <a:t>- Grantees secure documentation necessary to receive a Notice to Proceed and submit same to NBRC</a:t>
          </a:r>
        </a:p>
      </dgm:t>
    </dgm:pt>
    <dgm:pt modelId="{7936AD93-8C3F-453E-A504-E485CA5DD66F}" type="parTrans" cxnId="{D1C557A0-D9FB-4119-9BE3-D42B4D619805}">
      <dgm:prSet/>
      <dgm:spPr/>
      <dgm:t>
        <a:bodyPr/>
        <a:lstStyle/>
        <a:p>
          <a:endParaRPr lang="en-US"/>
        </a:p>
      </dgm:t>
    </dgm:pt>
    <dgm:pt modelId="{3897CD8B-CDA4-49D8-B9F2-E67DEB417824}" type="sibTrans" cxnId="{D1C557A0-D9FB-4119-9BE3-D42B4D619805}">
      <dgm:prSet/>
      <dgm:spPr/>
      <dgm:t>
        <a:bodyPr/>
        <a:lstStyle/>
        <a:p>
          <a:endParaRPr lang="en-US"/>
        </a:p>
      </dgm:t>
    </dgm:pt>
    <dgm:pt modelId="{550A213A-1345-4D9C-AE9C-BFB0599036AC}">
      <dgm:prSet custT="1"/>
      <dgm:spPr/>
      <dgm:t>
        <a:bodyPr/>
        <a:lstStyle/>
        <a:p>
          <a:pPr algn="l">
            <a:buFont typeface="Arial" panose="020B0604020202020204" pitchFamily="34" charset="0"/>
            <a:buChar char="•"/>
          </a:pPr>
          <a:r>
            <a:rPr lang="en-US" sz="1600" dirty="0"/>
            <a:t>- NBRC issues a Notice to Proceed. From the date of the Notice to Proceed the grantee can commit and expend matching funds and NBRC funds</a:t>
          </a:r>
        </a:p>
      </dgm:t>
    </dgm:pt>
    <dgm:pt modelId="{2F12122F-5D70-4BE6-9F34-5C99BD6475F2}" type="parTrans" cxnId="{D585592F-DC90-4FED-A9F2-A1C224EF8457}">
      <dgm:prSet/>
      <dgm:spPr/>
      <dgm:t>
        <a:bodyPr/>
        <a:lstStyle/>
        <a:p>
          <a:endParaRPr lang="en-US"/>
        </a:p>
      </dgm:t>
    </dgm:pt>
    <dgm:pt modelId="{2ED1B56A-BA5A-4383-A507-24ADEAE3BAF4}" type="sibTrans" cxnId="{D585592F-DC90-4FED-A9F2-A1C224EF8457}">
      <dgm:prSet/>
      <dgm:spPr/>
      <dgm:t>
        <a:bodyPr/>
        <a:lstStyle/>
        <a:p>
          <a:endParaRPr lang="en-US"/>
        </a:p>
      </dgm:t>
    </dgm:pt>
    <dgm:pt modelId="{C616D576-95E4-4542-BDDF-5E5D849AE1B7}">
      <dgm:prSet custT="1"/>
      <dgm:spPr/>
      <dgm:t>
        <a:bodyPr/>
        <a:lstStyle/>
        <a:p>
          <a:pPr algn="l">
            <a:buNone/>
          </a:pPr>
          <a:endParaRPr lang="en-US" sz="1600" dirty="0"/>
        </a:p>
      </dgm:t>
    </dgm:pt>
    <dgm:pt modelId="{8E45058A-1DAC-4D49-AD79-AB2800FF2340}" type="parTrans" cxnId="{DD84A052-3348-4425-A1D4-183061962162}">
      <dgm:prSet/>
      <dgm:spPr/>
      <dgm:t>
        <a:bodyPr/>
        <a:lstStyle/>
        <a:p>
          <a:endParaRPr lang="en-US"/>
        </a:p>
      </dgm:t>
    </dgm:pt>
    <dgm:pt modelId="{2A7E971A-49EB-4DFE-8305-3DC0EDAB3E0F}" type="sibTrans" cxnId="{DD84A052-3348-4425-A1D4-183061962162}">
      <dgm:prSet/>
      <dgm:spPr/>
      <dgm:t>
        <a:bodyPr/>
        <a:lstStyle/>
        <a:p>
          <a:endParaRPr lang="en-US"/>
        </a:p>
      </dgm:t>
    </dgm:pt>
    <dgm:pt modelId="{BF9AA9AF-65C0-45E8-974F-BC4C8D20AE53}" type="pres">
      <dgm:prSet presAssocID="{CE765265-FCA5-4F4C-A7C7-2D7F54ECCCA5}" presName="Name0" presStyleCnt="0">
        <dgm:presLayoutVars>
          <dgm:dir/>
          <dgm:animLvl val="lvl"/>
          <dgm:resizeHandles val="exact"/>
        </dgm:presLayoutVars>
      </dgm:prSet>
      <dgm:spPr/>
    </dgm:pt>
    <dgm:pt modelId="{ED4DC6DB-341B-4337-816F-3F88305AAECE}" type="pres">
      <dgm:prSet presAssocID="{C76DA927-B350-4478-84E9-4BA53F9DC865}" presName="composite" presStyleCnt="0"/>
      <dgm:spPr/>
    </dgm:pt>
    <dgm:pt modelId="{F91787F3-ABFE-48B8-BE83-28AE54DDA5CE}" type="pres">
      <dgm:prSet presAssocID="{C76DA927-B350-4478-84E9-4BA53F9DC865}" presName="parTx" presStyleLbl="alignNode1" presStyleIdx="0" presStyleCnt="5">
        <dgm:presLayoutVars>
          <dgm:chMax val="0"/>
          <dgm:chPref val="0"/>
        </dgm:presLayoutVars>
      </dgm:prSet>
      <dgm:spPr/>
    </dgm:pt>
    <dgm:pt modelId="{E5E6A3CA-9618-448B-A071-5A706E069F52}" type="pres">
      <dgm:prSet presAssocID="{C76DA927-B350-4478-84E9-4BA53F9DC865}" presName="desTx" presStyleLbl="alignAccFollowNode1" presStyleIdx="0" presStyleCnt="5">
        <dgm:presLayoutVars/>
      </dgm:prSet>
      <dgm:spPr/>
    </dgm:pt>
    <dgm:pt modelId="{9032084A-72AE-4EDD-82EA-E9B37F327CE0}" type="pres">
      <dgm:prSet presAssocID="{DCCD90D2-8ED6-4318-A0C8-C0CFC711C618}" presName="space" presStyleCnt="0"/>
      <dgm:spPr/>
    </dgm:pt>
    <dgm:pt modelId="{010CA379-35D3-44A0-AEF9-F80FD459F4F8}" type="pres">
      <dgm:prSet presAssocID="{C5985E74-1BA1-41DB-8DD9-47B9D220BA64}" presName="composite" presStyleCnt="0"/>
      <dgm:spPr/>
    </dgm:pt>
    <dgm:pt modelId="{4261437A-A08D-448F-ADF4-A02295EACA4A}" type="pres">
      <dgm:prSet presAssocID="{C5985E74-1BA1-41DB-8DD9-47B9D220BA64}" presName="parTx" presStyleLbl="alignNode1" presStyleIdx="1" presStyleCnt="5">
        <dgm:presLayoutVars>
          <dgm:chMax val="0"/>
          <dgm:chPref val="0"/>
        </dgm:presLayoutVars>
      </dgm:prSet>
      <dgm:spPr/>
    </dgm:pt>
    <dgm:pt modelId="{B5893C6E-3275-4A4E-BB85-75F16D977344}" type="pres">
      <dgm:prSet presAssocID="{C5985E74-1BA1-41DB-8DD9-47B9D220BA64}" presName="desTx" presStyleLbl="alignAccFollowNode1" presStyleIdx="1" presStyleCnt="5">
        <dgm:presLayoutVars/>
      </dgm:prSet>
      <dgm:spPr/>
    </dgm:pt>
    <dgm:pt modelId="{7C2B4278-9297-4AA1-9E9E-BE9F2EFB7AC7}" type="pres">
      <dgm:prSet presAssocID="{0D47FE0B-D065-4541-821C-ED8003994583}" presName="space" presStyleCnt="0"/>
      <dgm:spPr/>
    </dgm:pt>
    <dgm:pt modelId="{EDE4EBF7-568E-417E-951C-C2987926B951}" type="pres">
      <dgm:prSet presAssocID="{AE427ECA-745B-46A0-93F1-C6C6F85DBC94}" presName="composite" presStyleCnt="0"/>
      <dgm:spPr/>
    </dgm:pt>
    <dgm:pt modelId="{9F4F49D1-3F6C-4264-A297-0E6C6DE31D31}" type="pres">
      <dgm:prSet presAssocID="{AE427ECA-745B-46A0-93F1-C6C6F85DBC94}" presName="parTx" presStyleLbl="alignNode1" presStyleIdx="2" presStyleCnt="5">
        <dgm:presLayoutVars>
          <dgm:chMax val="0"/>
          <dgm:chPref val="0"/>
        </dgm:presLayoutVars>
      </dgm:prSet>
      <dgm:spPr/>
    </dgm:pt>
    <dgm:pt modelId="{ACC3BED1-B268-49B4-9865-33BD2A10F98C}" type="pres">
      <dgm:prSet presAssocID="{AE427ECA-745B-46A0-93F1-C6C6F85DBC94}" presName="desTx" presStyleLbl="alignAccFollowNode1" presStyleIdx="2" presStyleCnt="5">
        <dgm:presLayoutVars/>
      </dgm:prSet>
      <dgm:spPr/>
    </dgm:pt>
    <dgm:pt modelId="{F61104E8-69F5-4FDE-B2EE-3883AE1112A5}" type="pres">
      <dgm:prSet presAssocID="{18E5F2F8-4942-4D5A-B828-32B4282F5F41}" presName="space" presStyleCnt="0"/>
      <dgm:spPr/>
    </dgm:pt>
    <dgm:pt modelId="{194E52ED-AE40-4A93-94D9-296D5661158F}" type="pres">
      <dgm:prSet presAssocID="{4E699350-9226-4DBC-A848-0FA7381A3EC6}" presName="composite" presStyleCnt="0"/>
      <dgm:spPr/>
    </dgm:pt>
    <dgm:pt modelId="{1D2BB266-53F9-4824-8174-5FC6B7435D3A}" type="pres">
      <dgm:prSet presAssocID="{4E699350-9226-4DBC-A848-0FA7381A3EC6}" presName="parTx" presStyleLbl="alignNode1" presStyleIdx="3" presStyleCnt="5">
        <dgm:presLayoutVars>
          <dgm:chMax val="0"/>
          <dgm:chPref val="0"/>
        </dgm:presLayoutVars>
      </dgm:prSet>
      <dgm:spPr/>
    </dgm:pt>
    <dgm:pt modelId="{8C959437-7A0C-4097-84BE-F2FD5542367E}" type="pres">
      <dgm:prSet presAssocID="{4E699350-9226-4DBC-A848-0FA7381A3EC6}" presName="desTx" presStyleLbl="alignAccFollowNode1" presStyleIdx="3" presStyleCnt="5">
        <dgm:presLayoutVars/>
      </dgm:prSet>
      <dgm:spPr/>
    </dgm:pt>
    <dgm:pt modelId="{B1E2FA1A-45C6-4BFE-B6C9-86FDBDC6E764}" type="pres">
      <dgm:prSet presAssocID="{BD51A95F-0F09-4BDC-A010-64653F749FCB}" presName="space" presStyleCnt="0"/>
      <dgm:spPr/>
    </dgm:pt>
    <dgm:pt modelId="{7E389C01-C9C2-4A94-82EC-7AD49F3C67E1}" type="pres">
      <dgm:prSet presAssocID="{203645DC-103E-4CBA-AADA-75B9A0FE0AD8}" presName="composite" presStyleCnt="0"/>
      <dgm:spPr/>
    </dgm:pt>
    <dgm:pt modelId="{AFFF59D5-F4AD-48FE-86D2-24F84AD934B2}" type="pres">
      <dgm:prSet presAssocID="{203645DC-103E-4CBA-AADA-75B9A0FE0AD8}" presName="parTx" presStyleLbl="alignNode1" presStyleIdx="4" presStyleCnt="5">
        <dgm:presLayoutVars>
          <dgm:chMax val="0"/>
          <dgm:chPref val="0"/>
        </dgm:presLayoutVars>
      </dgm:prSet>
      <dgm:spPr/>
    </dgm:pt>
    <dgm:pt modelId="{A6B76AEC-0B9B-4D1E-9E98-853C3243AE95}" type="pres">
      <dgm:prSet presAssocID="{203645DC-103E-4CBA-AADA-75B9A0FE0AD8}" presName="desTx" presStyleLbl="alignAccFollowNode1" presStyleIdx="4" presStyleCnt="5">
        <dgm:presLayoutVars/>
      </dgm:prSet>
      <dgm:spPr/>
    </dgm:pt>
  </dgm:ptLst>
  <dgm:cxnLst>
    <dgm:cxn modelId="{C15AE400-9D88-4E3E-90F8-C1A6E4508F9D}" srcId="{C5985E74-1BA1-41DB-8DD9-47B9D220BA64}" destId="{40AEA3B3-47BF-4446-827F-DDE419D19C12}" srcOrd="1" destOrd="0" parTransId="{DDF75EC8-5696-40E1-B6DA-30C5234C780F}" sibTransId="{255FCDDB-067D-4107-9508-BEABA944A2C2}"/>
    <dgm:cxn modelId="{39885503-88AA-4FFB-BC71-DB69254CBF54}" srcId="{C5985E74-1BA1-41DB-8DD9-47B9D220BA64}" destId="{0B8083C0-9A4C-4350-957B-E458211A9126}" srcOrd="3" destOrd="0" parTransId="{37293B53-7E33-4CB5-ACB8-A3A992FC5F60}" sibTransId="{C1703103-5978-4A10-A578-AEB4CE1B4E2A}"/>
    <dgm:cxn modelId="{70B92405-4702-417A-9FF6-96FFFD9DBB48}" srcId="{C5985E74-1BA1-41DB-8DD9-47B9D220BA64}" destId="{C5C009ED-507E-4BA9-9893-3D86858E583A}" srcOrd="2" destOrd="0" parTransId="{0D3B64A1-8AB6-4EC1-B747-E250616EF326}" sibTransId="{35F6B0DC-25F5-43F1-9961-7D614CE0FDFB}"/>
    <dgm:cxn modelId="{B62D200F-6905-45E4-B69D-689410C3D142}" type="presOf" srcId="{7897743E-2F14-45F3-9093-D20530D9B64B}" destId="{E5E6A3CA-9618-448B-A071-5A706E069F52}" srcOrd="0" destOrd="0" presId="urn:microsoft.com/office/officeart/2016/7/layout/ChevronBlockProcess"/>
    <dgm:cxn modelId="{7C64B40F-7416-4D24-999C-DC38F7A299C3}" type="presOf" srcId="{E492C7CB-143B-46D1-BF82-6C44772929F8}" destId="{B5893C6E-3275-4A4E-BB85-75F16D977344}" srcOrd="0" destOrd="0" presId="urn:microsoft.com/office/officeart/2016/7/layout/ChevronBlockProcess"/>
    <dgm:cxn modelId="{98F9D010-A968-4462-9606-B36F2D84C2F8}" type="presOf" srcId="{203645DC-103E-4CBA-AADA-75B9A0FE0AD8}" destId="{AFFF59D5-F4AD-48FE-86D2-24F84AD934B2}" srcOrd="0" destOrd="0" presId="urn:microsoft.com/office/officeart/2016/7/layout/ChevronBlockProcess"/>
    <dgm:cxn modelId="{D725CE14-A258-4B94-AB3D-3F5ED268A8A8}" srcId="{C76DA927-B350-4478-84E9-4BA53F9DC865}" destId="{638B7145-AF14-4153-B35D-992D76611F4D}" srcOrd="1" destOrd="0" parTransId="{DB05EC36-43AE-49AB-80DA-C4DDD3A17A7E}" sibTransId="{EC423217-A7C0-4CF8-A549-DC5CF20D6375}"/>
    <dgm:cxn modelId="{6F5B1A15-2F69-4151-9B92-00A9B157DD23}" srcId="{CE765265-FCA5-4F4C-A7C7-2D7F54ECCCA5}" destId="{C5985E74-1BA1-41DB-8DD9-47B9D220BA64}" srcOrd="1" destOrd="0" parTransId="{5992F848-8D8D-4D99-A6EC-D20917932E77}" sibTransId="{0D47FE0B-D065-4541-821C-ED8003994583}"/>
    <dgm:cxn modelId="{7A250626-81BF-4989-9945-730106910495}" srcId="{CE765265-FCA5-4F4C-A7C7-2D7F54ECCCA5}" destId="{203645DC-103E-4CBA-AADA-75B9A0FE0AD8}" srcOrd="4" destOrd="0" parTransId="{C1372F4D-7AA7-41AF-8B82-BDF8A33D4F81}" sibTransId="{E086E2C2-7FD5-4A98-9C22-542F16950CA7}"/>
    <dgm:cxn modelId="{575DC52A-4906-493E-86F1-85A76AB16114}" type="presOf" srcId="{638B7145-AF14-4153-B35D-992D76611F4D}" destId="{E5E6A3CA-9618-448B-A071-5A706E069F52}" srcOrd="0" destOrd="1" presId="urn:microsoft.com/office/officeart/2016/7/layout/ChevronBlockProcess"/>
    <dgm:cxn modelId="{651D6A2B-DE21-46E5-B7AC-6201AAD3D27D}" type="presOf" srcId="{6C15848D-CD1C-413B-8DE1-2ABCBA3871D1}" destId="{B5893C6E-3275-4A4E-BB85-75F16D977344}" srcOrd="0" destOrd="5" presId="urn:microsoft.com/office/officeart/2016/7/layout/ChevronBlockProcess"/>
    <dgm:cxn modelId="{D585592F-DC90-4FED-A9F2-A1C224EF8457}" srcId="{4E699350-9226-4DBC-A848-0FA7381A3EC6}" destId="{550A213A-1345-4D9C-AE9C-BFB0599036AC}" srcOrd="2" destOrd="0" parTransId="{2F12122F-5D70-4BE6-9F34-5C99BD6475F2}" sibTransId="{2ED1B56A-BA5A-4383-A507-24ADEAE3BAF4}"/>
    <dgm:cxn modelId="{C1680632-EFD3-4907-96FB-E2B614B8689C}" type="presOf" srcId="{22AF889B-A3EA-43A8-8908-5F6F6F5D33A9}" destId="{A6B76AEC-0B9B-4D1E-9E98-853C3243AE95}" srcOrd="0" destOrd="4" presId="urn:microsoft.com/office/officeart/2016/7/layout/ChevronBlockProcess"/>
    <dgm:cxn modelId="{6C1CBD36-AED2-45EA-A369-F72209F348DD}" srcId="{AE427ECA-745B-46A0-93F1-C6C6F85DBC94}" destId="{35CD7210-45BE-4002-BFAE-6E389511262C}" srcOrd="1" destOrd="0" parTransId="{2017F568-FE5D-4D4C-BF47-409120D10ACD}" sibTransId="{B6071B90-9F51-4B56-9C30-8AA98FB4FCB5}"/>
    <dgm:cxn modelId="{5E743639-3A92-4DEA-82C1-D6191FFDB21D}" srcId="{4E699350-9226-4DBC-A848-0FA7381A3EC6}" destId="{1BABB49F-387D-4BEC-B8B1-EEDC3586AA1D}" srcOrd="0" destOrd="0" parTransId="{A9C08B6A-C4EF-43F4-A049-38B18D4795AE}" sibTransId="{ADBDE611-328E-44A2-BED6-DF8035DDC1B0}"/>
    <dgm:cxn modelId="{3616FD5C-B467-4B11-909E-C1AE59C9DE81}" type="presOf" srcId="{C5C009ED-507E-4BA9-9893-3D86858E583A}" destId="{B5893C6E-3275-4A4E-BB85-75F16D977344}" srcOrd="0" destOrd="2" presId="urn:microsoft.com/office/officeart/2016/7/layout/ChevronBlockProcess"/>
    <dgm:cxn modelId="{D71C6060-42A1-4095-B42D-3D10EECB5F84}" type="presOf" srcId="{6C2EBBAF-27B9-4907-B40C-4C78D4FD35C6}" destId="{B5893C6E-3275-4A4E-BB85-75F16D977344}" srcOrd="0" destOrd="4" presId="urn:microsoft.com/office/officeart/2016/7/layout/ChevronBlockProcess"/>
    <dgm:cxn modelId="{B8301D41-A8F9-4171-9501-B355879DAD2F}" type="presOf" srcId="{670088CD-6C69-4342-AACE-94C66F6B786A}" destId="{8C959437-7A0C-4097-84BE-F2FD5542367E}" srcOrd="0" destOrd="1" presId="urn:microsoft.com/office/officeart/2016/7/layout/ChevronBlockProcess"/>
    <dgm:cxn modelId="{7A30A641-D099-47A5-B776-033B9B6FE3EA}" type="presOf" srcId="{C76DA927-B350-4478-84E9-4BA53F9DC865}" destId="{F91787F3-ABFE-48B8-BE83-28AE54DDA5CE}" srcOrd="0" destOrd="0" presId="urn:microsoft.com/office/officeart/2016/7/layout/ChevronBlockProcess"/>
    <dgm:cxn modelId="{04AB4048-FEF7-48D4-A019-B21DEA8497C4}" type="presOf" srcId="{186446B6-5B27-4DE9-A901-D94A3122CE6A}" destId="{A6B76AEC-0B9B-4D1E-9E98-853C3243AE95}" srcOrd="0" destOrd="1" presId="urn:microsoft.com/office/officeart/2016/7/layout/ChevronBlockProcess"/>
    <dgm:cxn modelId="{3588D94C-8DB7-4141-919D-248C30BD0B24}" srcId="{203645DC-103E-4CBA-AADA-75B9A0FE0AD8}" destId="{05F8E9EA-4477-4ED6-8751-2805533E5159}" srcOrd="2" destOrd="0" parTransId="{7D648069-3C05-4F17-8C85-A98FFA448545}" sibTransId="{915B10D9-C458-4809-80DE-81886153096A}"/>
    <dgm:cxn modelId="{02C8B34E-FB0C-424C-B491-F4B2917AEAC0}" srcId="{AE427ECA-745B-46A0-93F1-C6C6F85DBC94}" destId="{B3AC48E0-1EAC-4E97-8246-10AACBDF36FB}" srcOrd="0" destOrd="0" parTransId="{D5873003-65AB-4AEE-9FEB-493194E6F022}" sibTransId="{2D404FB2-7379-4B11-AF1C-3022A3F111F7}"/>
    <dgm:cxn modelId="{92B04872-BD42-471D-83A9-0A77F5825112}" type="presOf" srcId="{1BABB49F-387D-4BEC-B8B1-EEDC3586AA1D}" destId="{8C959437-7A0C-4097-84BE-F2FD5542367E}" srcOrd="0" destOrd="0" presId="urn:microsoft.com/office/officeart/2016/7/layout/ChevronBlockProcess"/>
    <dgm:cxn modelId="{DD84A052-3348-4425-A1D4-183061962162}" srcId="{4E699350-9226-4DBC-A848-0FA7381A3EC6}" destId="{C616D576-95E4-4542-BDDF-5E5D849AE1B7}" srcOrd="3" destOrd="0" parTransId="{8E45058A-1DAC-4D49-AD79-AB2800FF2340}" sibTransId="{2A7E971A-49EB-4DFE-8305-3DC0EDAB3E0F}"/>
    <dgm:cxn modelId="{B0BD0A73-3DC2-40CC-B1A5-3805BCD923D6}" srcId="{C5985E74-1BA1-41DB-8DD9-47B9D220BA64}" destId="{6C2EBBAF-27B9-4907-B40C-4C78D4FD35C6}" srcOrd="4" destOrd="0" parTransId="{0BAD490B-9F1D-4448-B603-C33945A173A2}" sibTransId="{C9C4BEEF-A06E-4592-979A-9D8C36F25E50}"/>
    <dgm:cxn modelId="{63755177-83DF-4B17-8F7E-B1639F0B4D92}" type="presOf" srcId="{0B8083C0-9A4C-4350-957B-E458211A9126}" destId="{B5893C6E-3275-4A4E-BB85-75F16D977344}" srcOrd="0" destOrd="3" presId="urn:microsoft.com/office/officeart/2016/7/layout/ChevronBlockProcess"/>
    <dgm:cxn modelId="{36F57757-8283-4D1D-9FA9-34ABC312FF51}" srcId="{C5985E74-1BA1-41DB-8DD9-47B9D220BA64}" destId="{E492C7CB-143B-46D1-BF82-6C44772929F8}" srcOrd="0" destOrd="0" parTransId="{93038727-C1DA-4865-B3BB-16B4B511F808}" sibTransId="{26FE21F0-FE8D-48B7-BD28-91CE06A1CABA}"/>
    <dgm:cxn modelId="{25146F78-9432-4571-9E94-21501D8D999C}" srcId="{203645DC-103E-4CBA-AADA-75B9A0FE0AD8}" destId="{93C6A501-1653-44B1-BBDF-78C4ECDA51EF}" srcOrd="0" destOrd="0" parTransId="{5D150729-23D5-4E06-B1DD-6C3351D4764E}" sibTransId="{8D452653-C892-4819-9916-E96454741CCB}"/>
    <dgm:cxn modelId="{D19D9458-3C44-41AF-A90F-99359FB2568B}" srcId="{C76DA927-B350-4478-84E9-4BA53F9DC865}" destId="{88A5DCDA-B534-45A5-B609-3AADBE8B6BA4}" srcOrd="4" destOrd="0" parTransId="{6F1D5B6C-5B89-4995-9A1C-979A9DEF8CBD}" sibTransId="{B53FECDF-6EBC-49B5-8234-396085686886}"/>
    <dgm:cxn modelId="{D8FA8579-1DC4-440E-B000-30619A8B92D4}" type="presOf" srcId="{35CD7210-45BE-4002-BFAE-6E389511262C}" destId="{ACC3BED1-B268-49B4-9865-33BD2A10F98C}" srcOrd="0" destOrd="1" presId="urn:microsoft.com/office/officeart/2016/7/layout/ChevronBlockProcess"/>
    <dgm:cxn modelId="{414CE879-BAA5-4AD6-84A9-F2894E4EB64F}" type="presOf" srcId="{7E24432B-91B7-4FA0-816F-071284D5863B}" destId="{E5E6A3CA-9618-448B-A071-5A706E069F52}" srcOrd="0" destOrd="5" presId="urn:microsoft.com/office/officeart/2016/7/layout/ChevronBlockProcess"/>
    <dgm:cxn modelId="{C1524E7C-1407-4706-960E-083EDD81F482}" type="presOf" srcId="{88A5DCDA-B534-45A5-B609-3AADBE8B6BA4}" destId="{E5E6A3CA-9618-448B-A071-5A706E069F52}" srcOrd="0" destOrd="4" presId="urn:microsoft.com/office/officeart/2016/7/layout/ChevronBlockProcess"/>
    <dgm:cxn modelId="{098D7388-4739-48EC-B980-00BDF1BCB40E}" type="presOf" srcId="{C5985E74-1BA1-41DB-8DD9-47B9D220BA64}" destId="{4261437A-A08D-448F-ADF4-A02295EACA4A}" srcOrd="0" destOrd="0" presId="urn:microsoft.com/office/officeart/2016/7/layout/ChevronBlockProcess"/>
    <dgm:cxn modelId="{FECE7E89-CBA4-4CC8-B23E-BBB046CF3F9A}" type="presOf" srcId="{C616D576-95E4-4542-BDDF-5E5D849AE1B7}" destId="{8C959437-7A0C-4097-84BE-F2FD5542367E}" srcOrd="0" destOrd="3" presId="urn:microsoft.com/office/officeart/2016/7/layout/ChevronBlockProcess"/>
    <dgm:cxn modelId="{ABB83D8A-95AC-45A7-8EDB-7DAFB513E277}" srcId="{C76DA927-B350-4478-84E9-4BA53F9DC865}" destId="{526531EB-52DB-43DF-A527-508D5AA578C3}" srcOrd="3" destOrd="0" parTransId="{3ACA9786-B917-4BED-9C0F-1F058FE996D7}" sibTransId="{A101607E-C2A8-45FD-9824-FEA7BD6EFADB}"/>
    <dgm:cxn modelId="{3DF9868A-DFA7-4EE4-A547-276419F178BE}" type="presOf" srcId="{1DA0B6F7-C005-4857-AA47-5E9510146163}" destId="{A6B76AEC-0B9B-4D1E-9E98-853C3243AE95}" srcOrd="0" destOrd="3" presId="urn:microsoft.com/office/officeart/2016/7/layout/ChevronBlockProcess"/>
    <dgm:cxn modelId="{B12CF18C-CCF9-422D-8368-EE21899C18AC}" srcId="{C76DA927-B350-4478-84E9-4BA53F9DC865}" destId="{AFB5F674-F0E4-429B-A913-2FD02CFCD28E}" srcOrd="2" destOrd="0" parTransId="{AFFC9424-2558-4311-9106-66712CC349EF}" sibTransId="{A3ED40CE-6DD8-4DF8-BB49-0A6E84E37D8F}"/>
    <dgm:cxn modelId="{EFA38494-0554-405C-8A65-2F1A6EE51227}" type="presOf" srcId="{08A33531-E8A0-429B-901A-5AF7E4097F59}" destId="{8C959437-7A0C-4097-84BE-F2FD5542367E}" srcOrd="0" destOrd="4" presId="urn:microsoft.com/office/officeart/2016/7/layout/ChevronBlockProcess"/>
    <dgm:cxn modelId="{D1C557A0-D9FB-4119-9BE3-D42B4D619805}" srcId="{4E699350-9226-4DBC-A848-0FA7381A3EC6}" destId="{670088CD-6C69-4342-AACE-94C66F6B786A}" srcOrd="1" destOrd="0" parTransId="{7936AD93-8C3F-453E-A504-E485CA5DD66F}" sibTransId="{3897CD8B-CDA4-49D8-B9F2-E67DEB417824}"/>
    <dgm:cxn modelId="{965776A7-2495-4E0A-BE94-23DF19149E92}" srcId="{4E699350-9226-4DBC-A848-0FA7381A3EC6}" destId="{08A33531-E8A0-429B-901A-5AF7E4097F59}" srcOrd="4" destOrd="0" parTransId="{33FF333D-48CD-40E7-A49B-0C993161A9A1}" sibTransId="{CCB0E302-04AF-46DD-93D7-1056C4823BBA}"/>
    <dgm:cxn modelId="{00E13DAA-D959-48CC-9CEA-FFB4282C4FF0}" srcId="{203645DC-103E-4CBA-AADA-75B9A0FE0AD8}" destId="{186446B6-5B27-4DE9-A901-D94A3122CE6A}" srcOrd="1" destOrd="0" parTransId="{5FD9DFD5-0C6F-4037-9849-85DD951BE710}" sibTransId="{3DD02A7A-C82B-4C43-B6B7-84376DF23705}"/>
    <dgm:cxn modelId="{8690ECAC-5847-4F68-BC9C-ED500240DB4D}" type="presOf" srcId="{05F8E9EA-4477-4ED6-8751-2805533E5159}" destId="{A6B76AEC-0B9B-4D1E-9E98-853C3243AE95}" srcOrd="0" destOrd="2" presId="urn:microsoft.com/office/officeart/2016/7/layout/ChevronBlockProcess"/>
    <dgm:cxn modelId="{8FAF85AD-C2AD-49B7-B14F-0B8C804D6693}" srcId="{203645DC-103E-4CBA-AADA-75B9A0FE0AD8}" destId="{1DA0B6F7-C005-4857-AA47-5E9510146163}" srcOrd="3" destOrd="0" parTransId="{B555B0EE-7EEC-4566-8118-687C4B6CA555}" sibTransId="{E666C2A6-E120-4CD7-B82A-6034CAF43E20}"/>
    <dgm:cxn modelId="{482370B1-05E9-4516-8B4A-AE04BC9268D3}" srcId="{CE765265-FCA5-4F4C-A7C7-2D7F54ECCCA5}" destId="{C76DA927-B350-4478-84E9-4BA53F9DC865}" srcOrd="0" destOrd="0" parTransId="{0E754D62-2724-42D3-B613-17B7517332AE}" sibTransId="{DCCD90D2-8ED6-4318-A0C8-C0CFC711C618}"/>
    <dgm:cxn modelId="{1ECA2AC0-3BCF-485D-99E6-67F2A5FF57F0}" srcId="{203645DC-103E-4CBA-AADA-75B9A0FE0AD8}" destId="{22AF889B-A3EA-43A8-8908-5F6F6F5D33A9}" srcOrd="4" destOrd="0" parTransId="{B4C7B3AA-2A9F-4A4C-B9C8-86192C65A86B}" sibTransId="{5FBF8C95-BE58-4C22-AF60-BA7191215FAA}"/>
    <dgm:cxn modelId="{590C0EC1-9B42-4CB5-9515-2D3B46AA6237}" srcId="{C76DA927-B350-4478-84E9-4BA53F9DC865}" destId="{7E24432B-91B7-4FA0-816F-071284D5863B}" srcOrd="5" destOrd="0" parTransId="{99E1B512-CA33-45DB-8290-A0665F79DF36}" sibTransId="{8A133FC5-3DC2-43AE-B04A-5C26FF0B27F6}"/>
    <dgm:cxn modelId="{E249BAC6-8850-4B90-AAD6-B4874C691641}" type="presOf" srcId="{AE427ECA-745B-46A0-93F1-C6C6F85DBC94}" destId="{9F4F49D1-3F6C-4264-A297-0E6C6DE31D31}" srcOrd="0" destOrd="0" presId="urn:microsoft.com/office/officeart/2016/7/layout/ChevronBlockProcess"/>
    <dgm:cxn modelId="{D9F15CC7-CE11-4696-AD1D-11F051E0CC47}" type="presOf" srcId="{4E699350-9226-4DBC-A848-0FA7381A3EC6}" destId="{1D2BB266-53F9-4824-8174-5FC6B7435D3A}" srcOrd="0" destOrd="0" presId="urn:microsoft.com/office/officeart/2016/7/layout/ChevronBlockProcess"/>
    <dgm:cxn modelId="{A85BD3CB-B653-40C7-B467-4990EFCE4F1E}" type="presOf" srcId="{526531EB-52DB-43DF-A527-508D5AA578C3}" destId="{E5E6A3CA-9618-448B-A071-5A706E069F52}" srcOrd="0" destOrd="3" presId="urn:microsoft.com/office/officeart/2016/7/layout/ChevronBlockProcess"/>
    <dgm:cxn modelId="{AC124DD6-6529-401B-8AE5-54D0DEB69B21}" srcId="{C76DA927-B350-4478-84E9-4BA53F9DC865}" destId="{7897743E-2F14-45F3-9093-D20530D9B64B}" srcOrd="0" destOrd="0" parTransId="{8C9E98A3-76CD-43A2-9DA6-43C07C7838BF}" sibTransId="{D31556A8-63F9-4851-9D56-BA3774703B1D}"/>
    <dgm:cxn modelId="{49F31AD7-935D-4E35-BA6C-B7619A00D333}" type="presOf" srcId="{93C6A501-1653-44B1-BBDF-78C4ECDA51EF}" destId="{A6B76AEC-0B9B-4D1E-9E98-853C3243AE95}" srcOrd="0" destOrd="0" presId="urn:microsoft.com/office/officeart/2016/7/layout/ChevronBlockProcess"/>
    <dgm:cxn modelId="{841407DA-722C-495F-9B5A-8246EB07E883}" type="presOf" srcId="{550A213A-1345-4D9C-AE9C-BFB0599036AC}" destId="{8C959437-7A0C-4097-84BE-F2FD5542367E}" srcOrd="0" destOrd="2" presId="urn:microsoft.com/office/officeart/2016/7/layout/ChevronBlockProcess"/>
    <dgm:cxn modelId="{9F243EDC-899C-4674-8924-527B2257303A}" srcId="{CE765265-FCA5-4F4C-A7C7-2D7F54ECCCA5}" destId="{4E699350-9226-4DBC-A848-0FA7381A3EC6}" srcOrd="3" destOrd="0" parTransId="{138A472F-D680-4371-95DC-88C4E354308A}" sibTransId="{BD51A95F-0F09-4BDC-A010-64653F749FCB}"/>
    <dgm:cxn modelId="{29A870E1-2E9A-44DC-B974-B02372704747}" type="presOf" srcId="{AFB5F674-F0E4-429B-A913-2FD02CFCD28E}" destId="{E5E6A3CA-9618-448B-A071-5A706E069F52}" srcOrd="0" destOrd="2" presId="urn:microsoft.com/office/officeart/2016/7/layout/ChevronBlockProcess"/>
    <dgm:cxn modelId="{BFC478E6-21F6-4EB2-A7EE-B3342AA20A1A}" type="presOf" srcId="{CE765265-FCA5-4F4C-A7C7-2D7F54ECCCA5}" destId="{BF9AA9AF-65C0-45E8-974F-BC4C8D20AE53}" srcOrd="0" destOrd="0" presId="urn:microsoft.com/office/officeart/2016/7/layout/ChevronBlockProcess"/>
    <dgm:cxn modelId="{DCC710F3-FB29-44F8-AFC7-9B297B8E57F2}" srcId="{CE765265-FCA5-4F4C-A7C7-2D7F54ECCCA5}" destId="{AE427ECA-745B-46A0-93F1-C6C6F85DBC94}" srcOrd="2" destOrd="0" parTransId="{9E60A88D-84B4-4747-838D-CE1B66EAE00C}" sibTransId="{18E5F2F8-4942-4D5A-B828-32B4282F5F41}"/>
    <dgm:cxn modelId="{D78D2DF3-21F3-4FFB-BD77-1EA6D8522767}" type="presOf" srcId="{B3AC48E0-1EAC-4E97-8246-10AACBDF36FB}" destId="{ACC3BED1-B268-49B4-9865-33BD2A10F98C}" srcOrd="0" destOrd="0" presId="urn:microsoft.com/office/officeart/2016/7/layout/ChevronBlockProcess"/>
    <dgm:cxn modelId="{D00AE7F4-C3ED-4136-B015-770583B95678}" type="presOf" srcId="{40AEA3B3-47BF-4446-827F-DDE419D19C12}" destId="{B5893C6E-3275-4A4E-BB85-75F16D977344}" srcOrd="0" destOrd="1" presId="urn:microsoft.com/office/officeart/2016/7/layout/ChevronBlockProcess"/>
    <dgm:cxn modelId="{68B4F8FA-A693-4572-8544-5EAEF1448121}" srcId="{C5985E74-1BA1-41DB-8DD9-47B9D220BA64}" destId="{6C15848D-CD1C-413B-8DE1-2ABCBA3871D1}" srcOrd="5" destOrd="0" parTransId="{0B836ED6-1008-4F2E-B15C-706B31C0E73F}" sibTransId="{836883A7-FBA7-45CE-916F-5CFC8A7FC42B}"/>
    <dgm:cxn modelId="{7F650A99-1574-42FA-B618-16AC3387958D}" type="presParOf" srcId="{BF9AA9AF-65C0-45E8-974F-BC4C8D20AE53}" destId="{ED4DC6DB-341B-4337-816F-3F88305AAECE}" srcOrd="0" destOrd="0" presId="urn:microsoft.com/office/officeart/2016/7/layout/ChevronBlockProcess"/>
    <dgm:cxn modelId="{3A1E0308-59C8-40C6-8320-EE44C70EA937}" type="presParOf" srcId="{ED4DC6DB-341B-4337-816F-3F88305AAECE}" destId="{F91787F3-ABFE-48B8-BE83-28AE54DDA5CE}" srcOrd="0" destOrd="0" presId="urn:microsoft.com/office/officeart/2016/7/layout/ChevronBlockProcess"/>
    <dgm:cxn modelId="{C54E8727-87B5-40FC-9E4E-6468C322CE14}" type="presParOf" srcId="{ED4DC6DB-341B-4337-816F-3F88305AAECE}" destId="{E5E6A3CA-9618-448B-A071-5A706E069F52}" srcOrd="1" destOrd="0" presId="urn:microsoft.com/office/officeart/2016/7/layout/ChevronBlockProcess"/>
    <dgm:cxn modelId="{BB0DB8A7-3812-4608-A489-B7771ED1A563}" type="presParOf" srcId="{BF9AA9AF-65C0-45E8-974F-BC4C8D20AE53}" destId="{9032084A-72AE-4EDD-82EA-E9B37F327CE0}" srcOrd="1" destOrd="0" presId="urn:microsoft.com/office/officeart/2016/7/layout/ChevronBlockProcess"/>
    <dgm:cxn modelId="{3BDDA421-3367-4348-B6D8-DA9157CE70F4}" type="presParOf" srcId="{BF9AA9AF-65C0-45E8-974F-BC4C8D20AE53}" destId="{010CA379-35D3-44A0-AEF9-F80FD459F4F8}" srcOrd="2" destOrd="0" presId="urn:microsoft.com/office/officeart/2016/7/layout/ChevronBlockProcess"/>
    <dgm:cxn modelId="{6D2F50C0-7069-4CE7-BA79-8279BB3F6E3A}" type="presParOf" srcId="{010CA379-35D3-44A0-AEF9-F80FD459F4F8}" destId="{4261437A-A08D-448F-ADF4-A02295EACA4A}" srcOrd="0" destOrd="0" presId="urn:microsoft.com/office/officeart/2016/7/layout/ChevronBlockProcess"/>
    <dgm:cxn modelId="{49F9F543-A160-49C0-B3CD-0C10662FBAED}" type="presParOf" srcId="{010CA379-35D3-44A0-AEF9-F80FD459F4F8}" destId="{B5893C6E-3275-4A4E-BB85-75F16D977344}" srcOrd="1" destOrd="0" presId="urn:microsoft.com/office/officeart/2016/7/layout/ChevronBlockProcess"/>
    <dgm:cxn modelId="{CB9CC29E-1016-450A-8D97-9D5DB36DC34A}" type="presParOf" srcId="{BF9AA9AF-65C0-45E8-974F-BC4C8D20AE53}" destId="{7C2B4278-9297-4AA1-9E9E-BE9F2EFB7AC7}" srcOrd="3" destOrd="0" presId="urn:microsoft.com/office/officeart/2016/7/layout/ChevronBlockProcess"/>
    <dgm:cxn modelId="{E910017E-9785-48B8-9834-7C059C2C64D6}" type="presParOf" srcId="{BF9AA9AF-65C0-45E8-974F-BC4C8D20AE53}" destId="{EDE4EBF7-568E-417E-951C-C2987926B951}" srcOrd="4" destOrd="0" presId="urn:microsoft.com/office/officeart/2016/7/layout/ChevronBlockProcess"/>
    <dgm:cxn modelId="{F9FFE903-C5FB-4795-93C2-B65F19088D56}" type="presParOf" srcId="{EDE4EBF7-568E-417E-951C-C2987926B951}" destId="{9F4F49D1-3F6C-4264-A297-0E6C6DE31D31}" srcOrd="0" destOrd="0" presId="urn:microsoft.com/office/officeart/2016/7/layout/ChevronBlockProcess"/>
    <dgm:cxn modelId="{2B65ED9C-75D3-4834-BDEC-FE41BAFD002D}" type="presParOf" srcId="{EDE4EBF7-568E-417E-951C-C2987926B951}" destId="{ACC3BED1-B268-49B4-9865-33BD2A10F98C}" srcOrd="1" destOrd="0" presId="urn:microsoft.com/office/officeart/2016/7/layout/ChevronBlockProcess"/>
    <dgm:cxn modelId="{EC5E4B50-FE50-4984-832C-FB81104BB610}" type="presParOf" srcId="{BF9AA9AF-65C0-45E8-974F-BC4C8D20AE53}" destId="{F61104E8-69F5-4FDE-B2EE-3883AE1112A5}" srcOrd="5" destOrd="0" presId="urn:microsoft.com/office/officeart/2016/7/layout/ChevronBlockProcess"/>
    <dgm:cxn modelId="{AF65EB86-F208-4008-B025-E868A1DA1E32}" type="presParOf" srcId="{BF9AA9AF-65C0-45E8-974F-BC4C8D20AE53}" destId="{194E52ED-AE40-4A93-94D9-296D5661158F}" srcOrd="6" destOrd="0" presId="urn:microsoft.com/office/officeart/2016/7/layout/ChevronBlockProcess"/>
    <dgm:cxn modelId="{1FBB5DB6-8D2C-4CBD-AAEB-06D7809F32F9}" type="presParOf" srcId="{194E52ED-AE40-4A93-94D9-296D5661158F}" destId="{1D2BB266-53F9-4824-8174-5FC6B7435D3A}" srcOrd="0" destOrd="0" presId="urn:microsoft.com/office/officeart/2016/7/layout/ChevronBlockProcess"/>
    <dgm:cxn modelId="{ECBB045A-8021-4FB6-B161-B0E0EBBF25AF}" type="presParOf" srcId="{194E52ED-AE40-4A93-94D9-296D5661158F}" destId="{8C959437-7A0C-4097-84BE-F2FD5542367E}" srcOrd="1" destOrd="0" presId="urn:microsoft.com/office/officeart/2016/7/layout/ChevronBlockProcess"/>
    <dgm:cxn modelId="{CFC65230-2C45-4BD7-8837-4D90E1CBF532}" type="presParOf" srcId="{BF9AA9AF-65C0-45E8-974F-BC4C8D20AE53}" destId="{B1E2FA1A-45C6-4BFE-B6C9-86FDBDC6E764}" srcOrd="7" destOrd="0" presId="urn:microsoft.com/office/officeart/2016/7/layout/ChevronBlockProcess"/>
    <dgm:cxn modelId="{8CFC45AE-48F4-4561-A41F-8DE96390A5DD}" type="presParOf" srcId="{BF9AA9AF-65C0-45E8-974F-BC4C8D20AE53}" destId="{7E389C01-C9C2-4A94-82EC-7AD49F3C67E1}" srcOrd="8" destOrd="0" presId="urn:microsoft.com/office/officeart/2016/7/layout/ChevronBlockProcess"/>
    <dgm:cxn modelId="{9D23D554-2911-4C8F-A24D-C03FDFA32BD5}" type="presParOf" srcId="{7E389C01-C9C2-4A94-82EC-7AD49F3C67E1}" destId="{AFFF59D5-F4AD-48FE-86D2-24F84AD934B2}" srcOrd="0" destOrd="0" presId="urn:microsoft.com/office/officeart/2016/7/layout/ChevronBlockProcess"/>
    <dgm:cxn modelId="{9EB9EDA5-3DB8-4EE2-A62F-7BBC1F7A3779}" type="presParOf" srcId="{7E389C01-C9C2-4A94-82EC-7AD49F3C67E1}" destId="{A6B76AEC-0B9B-4D1E-9E98-853C3243AE95}" srcOrd="1" destOrd="0" presId="urn:microsoft.com/office/officeart/2016/7/layout/ChevronBlock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1787F3-ABFE-48B8-BE83-28AE54DDA5CE}">
      <dsp:nvSpPr>
        <dsp:cNvPr id="0" name=""/>
        <dsp:cNvSpPr/>
      </dsp:nvSpPr>
      <dsp:spPr>
        <a:xfrm>
          <a:off x="4337" y="93292"/>
          <a:ext cx="2480577" cy="744173"/>
        </a:xfrm>
        <a:prstGeom prst="chevron">
          <a:avLst>
            <a:gd name="adj" fmla="val 30000"/>
          </a:avLst>
        </a:prstGeom>
        <a:solidFill>
          <a:srgbClr val="5D854D"/>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885" tIns="91885" rIns="91885" bIns="91885"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tx1"/>
              </a:solidFill>
            </a:rPr>
            <a:t>Phase</a:t>
          </a:r>
          <a:r>
            <a:rPr lang="en-US" sz="2800" b="1" kern="1200" dirty="0">
              <a:solidFill>
                <a:schemeClr val="tx1"/>
              </a:solidFill>
            </a:rPr>
            <a:t> 1</a:t>
          </a:r>
        </a:p>
      </dsp:txBody>
      <dsp:txXfrm>
        <a:off x="227589" y="93292"/>
        <a:ext cx="2034073" cy="744173"/>
      </dsp:txXfrm>
    </dsp:sp>
    <dsp:sp modelId="{E5E6A3CA-9618-448B-A071-5A706E069F52}">
      <dsp:nvSpPr>
        <dsp:cNvPr id="0" name=""/>
        <dsp:cNvSpPr/>
      </dsp:nvSpPr>
      <dsp:spPr>
        <a:xfrm>
          <a:off x="4337" y="837465"/>
          <a:ext cx="2257325" cy="5927242"/>
        </a:xfrm>
        <a:prstGeom prst="rect">
          <a:avLst/>
        </a:prstGeom>
        <a:solidFill>
          <a:schemeClr val="accent3">
            <a:lumMod val="60000"/>
            <a:lumOff val="40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8379" tIns="178379" rIns="178379" bIns="356758" numCol="1" spcCol="1270" anchor="t" anchorCtr="0">
          <a:noAutofit/>
        </a:bodyPr>
        <a:lstStyle/>
        <a:p>
          <a:pPr marL="0" lvl="0" indent="0" algn="l" defTabSz="711200">
            <a:lnSpc>
              <a:spcPct val="90000"/>
            </a:lnSpc>
            <a:spcBef>
              <a:spcPct val="0"/>
            </a:spcBef>
            <a:spcAft>
              <a:spcPct val="35000"/>
            </a:spcAft>
            <a:buNone/>
          </a:pPr>
          <a:r>
            <a:rPr lang="en-US" sz="1600" b="1" kern="1200" dirty="0"/>
            <a:t>February/March</a:t>
          </a:r>
        </a:p>
        <a:p>
          <a:pPr marL="0" lvl="0" indent="0" algn="l" defTabSz="711200">
            <a:lnSpc>
              <a:spcPct val="90000"/>
            </a:lnSpc>
            <a:spcBef>
              <a:spcPct val="0"/>
            </a:spcBef>
            <a:spcAft>
              <a:spcPct val="35000"/>
            </a:spcAft>
            <a:buNone/>
          </a:pPr>
          <a:r>
            <a:rPr lang="en-US" sz="1600" kern="1200" dirty="0"/>
            <a:t>Federal Budget approved with appropriation for NBRC</a:t>
          </a:r>
        </a:p>
        <a:p>
          <a:pPr marL="0" lvl="0" indent="0" algn="l" defTabSz="711200">
            <a:lnSpc>
              <a:spcPct val="90000"/>
            </a:lnSpc>
            <a:spcBef>
              <a:spcPct val="0"/>
            </a:spcBef>
            <a:spcAft>
              <a:spcPct val="35000"/>
            </a:spcAft>
            <a:buNone/>
          </a:pPr>
          <a:r>
            <a:rPr lang="en-US" sz="1600" b="1" kern="1200" dirty="0"/>
            <a:t>March</a:t>
          </a:r>
        </a:p>
        <a:p>
          <a:pPr marL="0" lvl="0" indent="0" algn="l" defTabSz="711200">
            <a:lnSpc>
              <a:spcPct val="90000"/>
            </a:lnSpc>
            <a:spcBef>
              <a:spcPct val="0"/>
            </a:spcBef>
            <a:spcAft>
              <a:spcPct val="35000"/>
            </a:spcAft>
            <a:buNone/>
          </a:pPr>
          <a:r>
            <a:rPr lang="en-US" sz="1600" kern="1200" dirty="0"/>
            <a:t>NBRC posts Letter of Interest and application information on website</a:t>
          </a:r>
        </a:p>
        <a:p>
          <a:pPr marL="0" lvl="0" indent="0" algn="l" defTabSz="711200">
            <a:lnSpc>
              <a:spcPct val="90000"/>
            </a:lnSpc>
            <a:spcBef>
              <a:spcPct val="0"/>
            </a:spcBef>
            <a:spcAft>
              <a:spcPct val="35000"/>
            </a:spcAft>
            <a:buNone/>
          </a:pPr>
          <a:r>
            <a:rPr lang="en-US" sz="1600" b="1" kern="1200" dirty="0"/>
            <a:t>March</a:t>
          </a:r>
        </a:p>
        <a:p>
          <a:pPr marL="0" lvl="0" indent="0" algn="l" defTabSz="711200">
            <a:lnSpc>
              <a:spcPct val="90000"/>
            </a:lnSpc>
            <a:spcBef>
              <a:spcPct val="0"/>
            </a:spcBef>
            <a:spcAft>
              <a:spcPct val="35000"/>
            </a:spcAft>
            <a:buNone/>
          </a:pPr>
          <a:r>
            <a:rPr lang="en-US" sz="1600" kern="1200" dirty="0"/>
            <a:t>NBRC hosts LOI info sessions</a:t>
          </a:r>
        </a:p>
        <a:p>
          <a:pPr marL="0" lvl="0" indent="0" algn="l" defTabSz="711200">
            <a:lnSpc>
              <a:spcPct val="90000"/>
            </a:lnSpc>
            <a:spcBef>
              <a:spcPct val="0"/>
            </a:spcBef>
            <a:spcAft>
              <a:spcPct val="35000"/>
            </a:spcAft>
            <a:buNone/>
          </a:pPr>
          <a:r>
            <a:rPr lang="en-US" sz="1600" b="1" kern="1200" dirty="0"/>
            <a:t>April</a:t>
          </a:r>
        </a:p>
        <a:p>
          <a:pPr marL="0" lvl="0" indent="0" algn="l" defTabSz="711200">
            <a:lnSpc>
              <a:spcPct val="90000"/>
            </a:lnSpc>
            <a:spcBef>
              <a:spcPct val="0"/>
            </a:spcBef>
            <a:spcAft>
              <a:spcPct val="35000"/>
            </a:spcAft>
            <a:buNone/>
          </a:pPr>
          <a:r>
            <a:rPr lang="en-US" sz="1600" kern="1200" dirty="0"/>
            <a:t>LOIs and waivers due</a:t>
          </a:r>
        </a:p>
        <a:p>
          <a:pPr marL="0" lvl="0" indent="0" algn="l" defTabSz="711200">
            <a:lnSpc>
              <a:spcPct val="90000"/>
            </a:lnSpc>
            <a:spcBef>
              <a:spcPct val="0"/>
            </a:spcBef>
            <a:spcAft>
              <a:spcPct val="35000"/>
            </a:spcAft>
            <a:buNone/>
          </a:pPr>
          <a:r>
            <a:rPr lang="en-US" sz="1600" b="1" kern="1200" dirty="0"/>
            <a:t>May</a:t>
          </a:r>
        </a:p>
        <a:p>
          <a:pPr marL="0" lvl="0" indent="0" algn="l" defTabSz="711200">
            <a:lnSpc>
              <a:spcPct val="90000"/>
            </a:lnSpc>
            <a:spcBef>
              <a:spcPct val="0"/>
            </a:spcBef>
            <a:spcAft>
              <a:spcPct val="35000"/>
            </a:spcAft>
            <a:buNone/>
          </a:pPr>
          <a:r>
            <a:rPr lang="en-US" sz="1600" kern="1200" dirty="0"/>
            <a:t>NBRC responds to LOIs, applicants invited to apply</a:t>
          </a:r>
        </a:p>
        <a:p>
          <a:pPr marL="0" lvl="0" indent="0" algn="l" defTabSz="666750">
            <a:lnSpc>
              <a:spcPct val="90000"/>
            </a:lnSpc>
            <a:spcBef>
              <a:spcPct val="0"/>
            </a:spcBef>
            <a:spcAft>
              <a:spcPct val="35000"/>
            </a:spcAft>
            <a:buNone/>
          </a:pPr>
          <a:endParaRPr lang="en-US" sz="1500" kern="1200" dirty="0"/>
        </a:p>
      </dsp:txBody>
      <dsp:txXfrm>
        <a:off x="4337" y="837465"/>
        <a:ext cx="2257325" cy="5927242"/>
      </dsp:txXfrm>
    </dsp:sp>
    <dsp:sp modelId="{4261437A-A08D-448F-ADF4-A02295EACA4A}">
      <dsp:nvSpPr>
        <dsp:cNvPr id="0" name=""/>
        <dsp:cNvSpPr/>
      </dsp:nvSpPr>
      <dsp:spPr>
        <a:xfrm>
          <a:off x="2424074" y="93292"/>
          <a:ext cx="2480577" cy="744173"/>
        </a:xfrm>
        <a:prstGeom prst="chevron">
          <a:avLst>
            <a:gd name="adj" fmla="val 30000"/>
          </a:avLst>
        </a:prstGeom>
        <a:solidFill>
          <a:srgbClr val="5D854D"/>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885" tIns="91885" rIns="91885" bIns="91885"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tx1"/>
              </a:solidFill>
            </a:rPr>
            <a:t>Phase 2</a:t>
          </a:r>
        </a:p>
      </dsp:txBody>
      <dsp:txXfrm>
        <a:off x="2647326" y="93292"/>
        <a:ext cx="2034073" cy="744173"/>
      </dsp:txXfrm>
    </dsp:sp>
    <dsp:sp modelId="{B5893C6E-3275-4A4E-BB85-75F16D977344}">
      <dsp:nvSpPr>
        <dsp:cNvPr id="0" name=""/>
        <dsp:cNvSpPr/>
      </dsp:nvSpPr>
      <dsp:spPr>
        <a:xfrm>
          <a:off x="2424074" y="837465"/>
          <a:ext cx="2257325" cy="5927242"/>
        </a:xfrm>
        <a:prstGeom prst="rect">
          <a:avLst/>
        </a:prstGeom>
        <a:solidFill>
          <a:schemeClr val="accent3">
            <a:lumMod val="60000"/>
            <a:lumOff val="40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8379" tIns="178379" rIns="178379" bIns="356758" numCol="1" spcCol="1270" anchor="t" anchorCtr="0">
          <a:noAutofit/>
        </a:bodyPr>
        <a:lstStyle/>
        <a:p>
          <a:pPr marL="0" lvl="0" indent="0" algn="l" defTabSz="711200">
            <a:lnSpc>
              <a:spcPct val="90000"/>
            </a:lnSpc>
            <a:spcBef>
              <a:spcPct val="0"/>
            </a:spcBef>
            <a:spcAft>
              <a:spcPct val="35000"/>
            </a:spcAft>
            <a:buNone/>
          </a:pPr>
          <a:r>
            <a:rPr lang="en-US" sz="1600" b="1" kern="1200" dirty="0"/>
            <a:t>May</a:t>
          </a:r>
        </a:p>
        <a:p>
          <a:pPr marL="0" lvl="0" indent="0" algn="l" defTabSz="711200">
            <a:lnSpc>
              <a:spcPct val="90000"/>
            </a:lnSpc>
            <a:spcBef>
              <a:spcPct val="0"/>
            </a:spcBef>
            <a:spcAft>
              <a:spcPct val="35000"/>
            </a:spcAft>
            <a:buNone/>
          </a:pPr>
          <a:r>
            <a:rPr lang="en-US" sz="1600" kern="1200" dirty="0"/>
            <a:t>NBRC hosts info sessions</a:t>
          </a:r>
        </a:p>
        <a:p>
          <a:pPr marL="0" lvl="0" indent="0" algn="l" defTabSz="711200">
            <a:lnSpc>
              <a:spcPct val="90000"/>
            </a:lnSpc>
            <a:spcBef>
              <a:spcPct val="0"/>
            </a:spcBef>
            <a:spcAft>
              <a:spcPct val="35000"/>
            </a:spcAft>
            <a:buNone/>
          </a:pPr>
          <a:r>
            <a:rPr lang="en-US" sz="1600" b="1" kern="1200" dirty="0"/>
            <a:t>May</a:t>
          </a:r>
        </a:p>
        <a:p>
          <a:pPr marL="0" lvl="0" indent="0" algn="l" defTabSz="711200">
            <a:lnSpc>
              <a:spcPct val="90000"/>
            </a:lnSpc>
            <a:spcBef>
              <a:spcPct val="0"/>
            </a:spcBef>
            <a:spcAft>
              <a:spcPct val="35000"/>
            </a:spcAft>
            <a:buNone/>
          </a:pPr>
          <a:r>
            <a:rPr lang="en-US" sz="1600" kern="1200" dirty="0"/>
            <a:t>Application portal open</a:t>
          </a:r>
        </a:p>
        <a:p>
          <a:pPr marL="0" lvl="0" indent="0" algn="l" defTabSz="711200">
            <a:lnSpc>
              <a:spcPct val="90000"/>
            </a:lnSpc>
            <a:spcBef>
              <a:spcPct val="0"/>
            </a:spcBef>
            <a:spcAft>
              <a:spcPct val="35000"/>
            </a:spcAft>
            <a:buNone/>
          </a:pPr>
          <a:r>
            <a:rPr lang="en-US" sz="1600" b="1" kern="1200" dirty="0"/>
            <a:t>June</a:t>
          </a:r>
        </a:p>
        <a:p>
          <a:pPr marL="0" lvl="0" indent="0" algn="l" defTabSz="711200">
            <a:lnSpc>
              <a:spcPct val="90000"/>
            </a:lnSpc>
            <a:spcBef>
              <a:spcPct val="0"/>
            </a:spcBef>
            <a:spcAft>
              <a:spcPct val="35000"/>
            </a:spcAft>
            <a:buNone/>
          </a:pPr>
          <a:r>
            <a:rPr lang="en-US" sz="1600" kern="1200" dirty="0"/>
            <a:t>Applications due</a:t>
          </a:r>
        </a:p>
        <a:p>
          <a:pPr marL="0" lvl="0" indent="0" algn="l" defTabSz="711200">
            <a:lnSpc>
              <a:spcPct val="90000"/>
            </a:lnSpc>
            <a:spcBef>
              <a:spcPct val="0"/>
            </a:spcBef>
            <a:spcAft>
              <a:spcPct val="35000"/>
            </a:spcAft>
            <a:buNone/>
          </a:pPr>
          <a:r>
            <a:rPr lang="en-US" sz="1600" b="1" kern="1200" dirty="0"/>
            <a:t>June/July</a:t>
          </a:r>
        </a:p>
        <a:p>
          <a:pPr marL="0" lvl="0" indent="0" algn="l" defTabSz="711200">
            <a:lnSpc>
              <a:spcPct val="90000"/>
            </a:lnSpc>
            <a:spcBef>
              <a:spcPct val="0"/>
            </a:spcBef>
            <a:spcAft>
              <a:spcPct val="35000"/>
            </a:spcAft>
            <a:buNone/>
          </a:pPr>
          <a:r>
            <a:rPr lang="en-US" sz="1600" kern="1200" dirty="0"/>
            <a:t>States review and score applications</a:t>
          </a:r>
        </a:p>
        <a:p>
          <a:pPr marL="0" lvl="0" indent="0" algn="l" defTabSz="711200">
            <a:lnSpc>
              <a:spcPct val="90000"/>
            </a:lnSpc>
            <a:spcBef>
              <a:spcPct val="0"/>
            </a:spcBef>
            <a:spcAft>
              <a:spcPct val="35000"/>
            </a:spcAft>
            <a:buNone/>
          </a:pPr>
          <a:r>
            <a:rPr lang="en-US" sz="1600" b="1" kern="1200" dirty="0"/>
            <a:t>August</a:t>
          </a:r>
        </a:p>
        <a:p>
          <a:pPr marL="0" lvl="0" indent="0" algn="l" defTabSz="711200">
            <a:lnSpc>
              <a:spcPct val="90000"/>
            </a:lnSpc>
            <a:spcBef>
              <a:spcPct val="0"/>
            </a:spcBef>
            <a:spcAft>
              <a:spcPct val="35000"/>
            </a:spcAft>
            <a:buNone/>
          </a:pPr>
          <a:r>
            <a:rPr lang="en-US" sz="1600" kern="1200" dirty="0"/>
            <a:t>Commissioners votes on State recommended projects</a:t>
          </a:r>
        </a:p>
        <a:p>
          <a:pPr marL="0" lvl="0" indent="0" algn="l" defTabSz="711200">
            <a:lnSpc>
              <a:spcPct val="90000"/>
            </a:lnSpc>
            <a:spcBef>
              <a:spcPct val="0"/>
            </a:spcBef>
            <a:spcAft>
              <a:spcPct val="35000"/>
            </a:spcAft>
            <a:buNone/>
          </a:pPr>
          <a:r>
            <a:rPr lang="en-US" sz="1600" b="1" kern="1200" dirty="0"/>
            <a:t>By end of August</a:t>
          </a:r>
        </a:p>
        <a:p>
          <a:pPr marL="0" lvl="0" indent="0" algn="l" defTabSz="711200">
            <a:lnSpc>
              <a:spcPct val="90000"/>
            </a:lnSpc>
            <a:spcBef>
              <a:spcPct val="0"/>
            </a:spcBef>
            <a:spcAft>
              <a:spcPct val="35000"/>
            </a:spcAft>
            <a:buNone/>
          </a:pPr>
          <a:r>
            <a:rPr lang="en-US" sz="1600" kern="1200" dirty="0"/>
            <a:t>NBRC notice of awards and unsuccessful applicants</a:t>
          </a:r>
        </a:p>
        <a:p>
          <a:pPr marL="0" lvl="0" indent="0" algn="l" defTabSz="488950">
            <a:lnSpc>
              <a:spcPct val="90000"/>
            </a:lnSpc>
            <a:spcBef>
              <a:spcPct val="0"/>
            </a:spcBef>
            <a:spcAft>
              <a:spcPct val="35000"/>
            </a:spcAft>
            <a:buNone/>
          </a:pPr>
          <a:endParaRPr lang="en-US" sz="1100" kern="1200" dirty="0"/>
        </a:p>
      </dsp:txBody>
      <dsp:txXfrm>
        <a:off x="2424074" y="837465"/>
        <a:ext cx="2257325" cy="5927242"/>
      </dsp:txXfrm>
    </dsp:sp>
    <dsp:sp modelId="{9F4F49D1-3F6C-4264-A297-0E6C6DE31D31}">
      <dsp:nvSpPr>
        <dsp:cNvPr id="0" name=""/>
        <dsp:cNvSpPr/>
      </dsp:nvSpPr>
      <dsp:spPr>
        <a:xfrm>
          <a:off x="4843810" y="93292"/>
          <a:ext cx="2480577" cy="744173"/>
        </a:xfrm>
        <a:prstGeom prst="chevron">
          <a:avLst>
            <a:gd name="adj" fmla="val 30000"/>
          </a:avLst>
        </a:prstGeom>
        <a:solidFill>
          <a:srgbClr val="5D854D"/>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885" tIns="91885" rIns="91885" bIns="91885"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tx1"/>
              </a:solidFill>
            </a:rPr>
            <a:t>Phase 3</a:t>
          </a:r>
        </a:p>
      </dsp:txBody>
      <dsp:txXfrm>
        <a:off x="5067062" y="93292"/>
        <a:ext cx="2034073" cy="744173"/>
      </dsp:txXfrm>
    </dsp:sp>
    <dsp:sp modelId="{ACC3BED1-B268-49B4-9865-33BD2A10F98C}">
      <dsp:nvSpPr>
        <dsp:cNvPr id="0" name=""/>
        <dsp:cNvSpPr/>
      </dsp:nvSpPr>
      <dsp:spPr>
        <a:xfrm>
          <a:off x="4843810" y="837465"/>
          <a:ext cx="2257325" cy="5927242"/>
        </a:xfrm>
        <a:prstGeom prst="rect">
          <a:avLst/>
        </a:prstGeom>
        <a:solidFill>
          <a:schemeClr val="accent3">
            <a:lumMod val="60000"/>
            <a:lumOff val="40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8379" tIns="178379" rIns="178379" bIns="356758" numCol="1" spcCol="1270" anchor="t" anchorCtr="0">
          <a:noAutofit/>
        </a:bodyPr>
        <a:lstStyle/>
        <a:p>
          <a:pPr marL="0" lvl="0" indent="0" algn="l" defTabSz="711200">
            <a:lnSpc>
              <a:spcPct val="90000"/>
            </a:lnSpc>
            <a:spcBef>
              <a:spcPct val="0"/>
            </a:spcBef>
            <a:spcAft>
              <a:spcPct val="35000"/>
            </a:spcAft>
            <a:buFont typeface="Arial" panose="020B0604020202020204" pitchFamily="34" charset="0"/>
            <a:buNone/>
          </a:pPr>
          <a:r>
            <a:rPr lang="en-US" sz="1600" b="1" kern="1200" dirty="0">
              <a:effectLst/>
              <a:latin typeface="+mn-lt"/>
              <a:ea typeface="Times New Roman" panose="02020603050405020304" pitchFamily="18" charset="0"/>
              <a:cs typeface="Times New Roman" panose="02020603050405020304" pitchFamily="18" charset="0"/>
            </a:rPr>
            <a:t>September</a:t>
          </a:r>
        </a:p>
        <a:p>
          <a:pPr marL="0" lvl="0" indent="0" algn="l" defTabSz="711200">
            <a:lnSpc>
              <a:spcPct val="90000"/>
            </a:lnSpc>
            <a:spcBef>
              <a:spcPct val="0"/>
            </a:spcBef>
            <a:spcAft>
              <a:spcPct val="35000"/>
            </a:spcAft>
            <a:buFont typeface="Arial" panose="020B0604020202020204" pitchFamily="34" charset="0"/>
            <a:buNone/>
          </a:pPr>
          <a:r>
            <a:rPr lang="en-US" sz="1600" kern="1200" dirty="0">
              <a:effectLst/>
              <a:latin typeface="+mn-lt"/>
              <a:ea typeface="Times New Roman" panose="02020603050405020304" pitchFamily="18" charset="0"/>
              <a:cs typeface="Times New Roman" panose="02020603050405020304" pitchFamily="18" charset="0"/>
            </a:rPr>
            <a:t>New grantee/ LDD training</a:t>
          </a:r>
        </a:p>
        <a:p>
          <a:pPr marL="0" lvl="0" indent="0" algn="l" defTabSz="711200">
            <a:lnSpc>
              <a:spcPct val="90000"/>
            </a:lnSpc>
            <a:spcBef>
              <a:spcPct val="0"/>
            </a:spcBef>
            <a:spcAft>
              <a:spcPct val="35000"/>
            </a:spcAft>
            <a:buFont typeface="Arial" panose="020B0604020202020204" pitchFamily="34" charset="0"/>
            <a:buNone/>
          </a:pPr>
          <a:endParaRPr lang="en-US" sz="1600" kern="1200" dirty="0">
            <a:latin typeface="+mn-lt"/>
          </a:endParaRPr>
        </a:p>
        <a:p>
          <a:pPr marL="0" lvl="0" indent="0" algn="l" defTabSz="711200">
            <a:lnSpc>
              <a:spcPct val="90000"/>
            </a:lnSpc>
            <a:spcBef>
              <a:spcPct val="0"/>
            </a:spcBef>
            <a:spcAft>
              <a:spcPct val="35000"/>
            </a:spcAft>
            <a:buNone/>
          </a:pPr>
          <a:r>
            <a:rPr lang="en-US" sz="1600" b="1" kern="1200" dirty="0">
              <a:effectLst/>
              <a:latin typeface="+mn-lt"/>
              <a:ea typeface="Times New Roman" panose="02020603050405020304" pitchFamily="18" charset="0"/>
              <a:cs typeface="Times New Roman" panose="02020603050405020304" pitchFamily="18" charset="0"/>
            </a:rPr>
            <a:t>August-</a:t>
          </a:r>
          <a:r>
            <a:rPr lang="en-US" sz="1600" b="1" kern="1200" dirty="0">
              <a:latin typeface="+mn-lt"/>
              <a:ea typeface="Times New Roman" panose="02020603050405020304" pitchFamily="18" charset="0"/>
              <a:cs typeface="Times New Roman" panose="02020603050405020304" pitchFamily="18" charset="0"/>
            </a:rPr>
            <a:t>October</a:t>
          </a:r>
          <a:r>
            <a:rPr lang="en-US" sz="1600" kern="1200" dirty="0">
              <a:latin typeface="+mn-lt"/>
              <a:ea typeface="Times New Roman" panose="02020603050405020304" pitchFamily="18" charset="0"/>
              <a:cs typeface="Times New Roman" panose="02020603050405020304" pitchFamily="18" charset="0"/>
            </a:rPr>
            <a:t> </a:t>
          </a:r>
          <a:r>
            <a:rPr lang="en-US" sz="1600" kern="1200" dirty="0">
              <a:effectLst/>
              <a:latin typeface="+mn-lt"/>
              <a:ea typeface="Times New Roman" panose="02020603050405020304" pitchFamily="18" charset="0"/>
              <a:cs typeface="Times New Roman" panose="02020603050405020304" pitchFamily="18" charset="0"/>
            </a:rPr>
            <a:t>Grantees submit executed documentation to obligate federal funds</a:t>
          </a:r>
          <a:endParaRPr lang="en-US" sz="1600" kern="1200" dirty="0">
            <a:effectLst/>
            <a:latin typeface="+mn-lt"/>
            <a:ea typeface="Calibri" panose="020F0502020204030204" pitchFamily="34" charset="0"/>
            <a:cs typeface="Times New Roman" panose="02020603050405020304" pitchFamily="18" charset="0"/>
          </a:endParaRPr>
        </a:p>
      </dsp:txBody>
      <dsp:txXfrm>
        <a:off x="4843810" y="837465"/>
        <a:ext cx="2257325" cy="5927242"/>
      </dsp:txXfrm>
    </dsp:sp>
    <dsp:sp modelId="{1D2BB266-53F9-4824-8174-5FC6B7435D3A}">
      <dsp:nvSpPr>
        <dsp:cNvPr id="0" name=""/>
        <dsp:cNvSpPr/>
      </dsp:nvSpPr>
      <dsp:spPr>
        <a:xfrm>
          <a:off x="7263547" y="93292"/>
          <a:ext cx="2480577" cy="744173"/>
        </a:xfrm>
        <a:prstGeom prst="chevron">
          <a:avLst>
            <a:gd name="adj" fmla="val 30000"/>
          </a:avLst>
        </a:prstGeom>
        <a:solidFill>
          <a:srgbClr val="5D854D"/>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885" tIns="91885" rIns="91885" bIns="91885" numCol="1" spcCol="1270" anchor="ctr" anchorCtr="0">
          <a:noAutofit/>
        </a:bodyPr>
        <a:lstStyle/>
        <a:p>
          <a:pPr marL="0" lvl="0" indent="0" algn="ctr" defTabSz="622300">
            <a:lnSpc>
              <a:spcPct val="90000"/>
            </a:lnSpc>
            <a:spcBef>
              <a:spcPct val="0"/>
            </a:spcBef>
            <a:spcAft>
              <a:spcPct val="35000"/>
            </a:spcAft>
            <a:buNone/>
          </a:pPr>
          <a:endParaRPr lang="en-US" sz="1400" kern="1200" dirty="0"/>
        </a:p>
        <a:p>
          <a:pPr marL="0" lvl="0" indent="0" algn="ctr" defTabSz="622300">
            <a:lnSpc>
              <a:spcPct val="90000"/>
            </a:lnSpc>
            <a:spcBef>
              <a:spcPct val="0"/>
            </a:spcBef>
            <a:spcAft>
              <a:spcPct val="35000"/>
            </a:spcAft>
            <a:buNone/>
          </a:pPr>
          <a:r>
            <a:rPr lang="en-US" sz="2400" b="1" kern="1200" dirty="0">
              <a:solidFill>
                <a:schemeClr val="tx1"/>
              </a:solidFill>
            </a:rPr>
            <a:t>Phase 4</a:t>
          </a:r>
        </a:p>
        <a:p>
          <a:pPr marL="0" lvl="0" indent="0" algn="ctr" defTabSz="622300">
            <a:lnSpc>
              <a:spcPct val="90000"/>
            </a:lnSpc>
            <a:spcBef>
              <a:spcPct val="0"/>
            </a:spcBef>
            <a:spcAft>
              <a:spcPct val="35000"/>
            </a:spcAft>
            <a:buNone/>
          </a:pPr>
          <a:endParaRPr lang="en-US" sz="1600" b="1" kern="1200" dirty="0">
            <a:solidFill>
              <a:schemeClr val="tx1"/>
            </a:solidFill>
          </a:endParaRPr>
        </a:p>
      </dsp:txBody>
      <dsp:txXfrm>
        <a:off x="7486799" y="93292"/>
        <a:ext cx="2034073" cy="744173"/>
      </dsp:txXfrm>
    </dsp:sp>
    <dsp:sp modelId="{8C959437-7A0C-4097-84BE-F2FD5542367E}">
      <dsp:nvSpPr>
        <dsp:cNvPr id="0" name=""/>
        <dsp:cNvSpPr/>
      </dsp:nvSpPr>
      <dsp:spPr>
        <a:xfrm>
          <a:off x="7263547" y="837465"/>
          <a:ext cx="2257325" cy="5927242"/>
        </a:xfrm>
        <a:prstGeom prst="rect">
          <a:avLst/>
        </a:prstGeom>
        <a:solidFill>
          <a:schemeClr val="accent3">
            <a:lumMod val="60000"/>
            <a:lumOff val="40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8379" tIns="178379" rIns="178379" bIns="356758" numCol="1" spcCol="1270" anchor="t" anchorCtr="0">
          <a:noAutofit/>
        </a:bodyPr>
        <a:lstStyle/>
        <a:p>
          <a:pPr marL="0" lvl="0" indent="0" algn="ctr" defTabSz="800100">
            <a:lnSpc>
              <a:spcPct val="90000"/>
            </a:lnSpc>
            <a:spcBef>
              <a:spcPct val="0"/>
            </a:spcBef>
            <a:spcAft>
              <a:spcPct val="35000"/>
            </a:spcAft>
            <a:buFont typeface="Arial" panose="020B0604020202020204" pitchFamily="34" charset="0"/>
            <a:buNone/>
          </a:pPr>
          <a:r>
            <a:rPr lang="en-US" sz="1800" b="1" kern="1200" dirty="0"/>
            <a:t>Pre-NTP</a:t>
          </a:r>
        </a:p>
        <a:p>
          <a:pPr marL="0" lvl="0" indent="0" algn="l" defTabSz="800100">
            <a:lnSpc>
              <a:spcPct val="90000"/>
            </a:lnSpc>
            <a:spcBef>
              <a:spcPct val="0"/>
            </a:spcBef>
            <a:spcAft>
              <a:spcPct val="35000"/>
            </a:spcAft>
            <a:buFont typeface="Arial" panose="020B0604020202020204" pitchFamily="34" charset="0"/>
            <a:buNone/>
          </a:pPr>
          <a:r>
            <a:rPr lang="en-US" sz="1600" kern="1200" dirty="0"/>
            <a:t>- Grantees complete NEPA process and document same to NBRC</a:t>
          </a:r>
        </a:p>
        <a:p>
          <a:pPr marL="0" lvl="0" indent="0" algn="l" defTabSz="711200">
            <a:lnSpc>
              <a:spcPct val="90000"/>
            </a:lnSpc>
            <a:spcBef>
              <a:spcPct val="0"/>
            </a:spcBef>
            <a:spcAft>
              <a:spcPct val="35000"/>
            </a:spcAft>
            <a:buFont typeface="Arial" panose="020B0604020202020204" pitchFamily="34" charset="0"/>
            <a:buNone/>
          </a:pPr>
          <a:r>
            <a:rPr lang="en-US" sz="1600" kern="1200" dirty="0"/>
            <a:t>- Grantees secure documentation necessary to receive a Notice to Proceed and submit same to NBRC</a:t>
          </a:r>
        </a:p>
        <a:p>
          <a:pPr marL="0" lvl="0" indent="0" algn="l" defTabSz="711200">
            <a:lnSpc>
              <a:spcPct val="90000"/>
            </a:lnSpc>
            <a:spcBef>
              <a:spcPct val="0"/>
            </a:spcBef>
            <a:spcAft>
              <a:spcPct val="35000"/>
            </a:spcAft>
            <a:buFont typeface="Arial" panose="020B0604020202020204" pitchFamily="34" charset="0"/>
            <a:buNone/>
          </a:pPr>
          <a:r>
            <a:rPr lang="en-US" sz="1600" kern="1200" dirty="0"/>
            <a:t>- NBRC issues a Notice to Proceed. From the date of the Notice to Proceed the grantee can commit and expend matching funds and NBRC funds</a:t>
          </a:r>
        </a:p>
        <a:p>
          <a:pPr marL="0" lvl="0" indent="0" algn="l" defTabSz="711200">
            <a:lnSpc>
              <a:spcPct val="90000"/>
            </a:lnSpc>
            <a:spcBef>
              <a:spcPct val="0"/>
            </a:spcBef>
            <a:spcAft>
              <a:spcPct val="35000"/>
            </a:spcAft>
            <a:buNone/>
          </a:pPr>
          <a:endParaRPr lang="en-US" sz="1600" kern="1200" dirty="0"/>
        </a:p>
        <a:p>
          <a:pPr marL="0" lvl="0" indent="0" algn="l" defTabSz="488950">
            <a:lnSpc>
              <a:spcPct val="90000"/>
            </a:lnSpc>
            <a:spcBef>
              <a:spcPct val="0"/>
            </a:spcBef>
            <a:spcAft>
              <a:spcPct val="35000"/>
            </a:spcAft>
            <a:buNone/>
          </a:pPr>
          <a:endParaRPr lang="en-US" sz="1100" kern="1200" dirty="0"/>
        </a:p>
      </dsp:txBody>
      <dsp:txXfrm>
        <a:off x="7263547" y="837465"/>
        <a:ext cx="2257325" cy="5927242"/>
      </dsp:txXfrm>
    </dsp:sp>
    <dsp:sp modelId="{AFFF59D5-F4AD-48FE-86D2-24F84AD934B2}">
      <dsp:nvSpPr>
        <dsp:cNvPr id="0" name=""/>
        <dsp:cNvSpPr/>
      </dsp:nvSpPr>
      <dsp:spPr>
        <a:xfrm>
          <a:off x="9683284" y="93292"/>
          <a:ext cx="2480577" cy="744173"/>
        </a:xfrm>
        <a:prstGeom prst="chevron">
          <a:avLst>
            <a:gd name="adj" fmla="val 30000"/>
          </a:avLst>
        </a:prstGeom>
        <a:solidFill>
          <a:srgbClr val="5D854D"/>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885" tIns="91885" rIns="91885" bIns="91885" numCol="1" spcCol="1270" anchor="ctr" anchorCtr="0">
          <a:noAutofit/>
        </a:bodyPr>
        <a:lstStyle/>
        <a:p>
          <a:pPr marL="0" lvl="0" indent="0" algn="ctr" defTabSz="1066800">
            <a:lnSpc>
              <a:spcPct val="90000"/>
            </a:lnSpc>
            <a:spcBef>
              <a:spcPct val="0"/>
            </a:spcBef>
            <a:spcAft>
              <a:spcPct val="35000"/>
            </a:spcAft>
            <a:buNone/>
          </a:pPr>
          <a:endParaRPr lang="en-US" sz="2400" kern="1200" dirty="0"/>
        </a:p>
        <a:p>
          <a:pPr marL="0" lvl="0" indent="0" algn="ctr" defTabSz="1066800">
            <a:lnSpc>
              <a:spcPct val="90000"/>
            </a:lnSpc>
            <a:spcBef>
              <a:spcPct val="0"/>
            </a:spcBef>
            <a:spcAft>
              <a:spcPct val="35000"/>
            </a:spcAft>
            <a:buNone/>
          </a:pPr>
          <a:r>
            <a:rPr lang="en-US" sz="2400" b="1" kern="1200" dirty="0">
              <a:solidFill>
                <a:schemeClr val="tx1"/>
              </a:solidFill>
            </a:rPr>
            <a:t>Phase 5</a:t>
          </a:r>
        </a:p>
        <a:p>
          <a:pPr marL="0" lvl="0" indent="0" algn="ctr" defTabSz="1066800">
            <a:lnSpc>
              <a:spcPct val="90000"/>
            </a:lnSpc>
            <a:spcBef>
              <a:spcPct val="0"/>
            </a:spcBef>
            <a:spcAft>
              <a:spcPct val="35000"/>
            </a:spcAft>
            <a:buNone/>
          </a:pPr>
          <a:endParaRPr lang="en-US" sz="2400" kern="1200" dirty="0"/>
        </a:p>
      </dsp:txBody>
      <dsp:txXfrm>
        <a:off x="9906536" y="93292"/>
        <a:ext cx="2034073" cy="744173"/>
      </dsp:txXfrm>
    </dsp:sp>
    <dsp:sp modelId="{A6B76AEC-0B9B-4D1E-9E98-853C3243AE95}">
      <dsp:nvSpPr>
        <dsp:cNvPr id="0" name=""/>
        <dsp:cNvSpPr/>
      </dsp:nvSpPr>
      <dsp:spPr>
        <a:xfrm>
          <a:off x="9683284" y="837465"/>
          <a:ext cx="2257325" cy="5927242"/>
        </a:xfrm>
        <a:prstGeom prst="rect">
          <a:avLst/>
        </a:prstGeom>
        <a:solidFill>
          <a:schemeClr val="accent3">
            <a:lumMod val="60000"/>
            <a:lumOff val="40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8379" tIns="178379" rIns="178379" bIns="356758" numCol="1" spcCol="1270" anchor="t" anchorCtr="0">
          <a:noAutofit/>
        </a:bodyPr>
        <a:lstStyle/>
        <a:p>
          <a:pPr marL="0" lvl="0" indent="0" algn="ctr" defTabSz="800100">
            <a:lnSpc>
              <a:spcPct val="90000"/>
            </a:lnSpc>
            <a:spcBef>
              <a:spcPct val="0"/>
            </a:spcBef>
            <a:spcAft>
              <a:spcPct val="35000"/>
            </a:spcAft>
            <a:buNone/>
          </a:pPr>
          <a:r>
            <a:rPr lang="en-US" sz="1800" b="1" kern="1200" dirty="0"/>
            <a:t>Post-NTP Ongoing Work</a:t>
          </a:r>
        </a:p>
        <a:p>
          <a:pPr marL="0" lvl="0" indent="0" algn="l" defTabSz="800100">
            <a:lnSpc>
              <a:spcPct val="90000"/>
            </a:lnSpc>
            <a:spcBef>
              <a:spcPct val="0"/>
            </a:spcBef>
            <a:spcAft>
              <a:spcPct val="35000"/>
            </a:spcAft>
            <a:buNone/>
          </a:pPr>
          <a:r>
            <a:rPr lang="en-US" sz="1600" kern="1200" dirty="0"/>
            <a:t>- Grantees submit reimbursements</a:t>
          </a:r>
        </a:p>
        <a:p>
          <a:pPr marL="0" lvl="0" indent="0" algn="l" defTabSz="711200">
            <a:lnSpc>
              <a:spcPct val="90000"/>
            </a:lnSpc>
            <a:spcBef>
              <a:spcPct val="0"/>
            </a:spcBef>
            <a:spcAft>
              <a:spcPct val="35000"/>
            </a:spcAft>
            <a:buNone/>
          </a:pPr>
          <a:r>
            <a:rPr lang="en-US" sz="1600" kern="1200" dirty="0"/>
            <a:t>- Grantees submit quarterly reporting</a:t>
          </a:r>
        </a:p>
        <a:p>
          <a:pPr marL="0" lvl="0" indent="0" algn="l" defTabSz="711200">
            <a:lnSpc>
              <a:spcPct val="90000"/>
            </a:lnSpc>
            <a:spcBef>
              <a:spcPct val="0"/>
            </a:spcBef>
            <a:spcAft>
              <a:spcPct val="35000"/>
            </a:spcAft>
            <a:buNone/>
          </a:pPr>
          <a:r>
            <a:rPr lang="en-US" sz="1600" kern="1200" dirty="0"/>
            <a:t>- Grantees reach out to NBRC if they need budget modifications or changes in scope</a:t>
          </a:r>
        </a:p>
        <a:p>
          <a:pPr marL="0" lvl="0" indent="0" algn="l" defTabSz="711200">
            <a:lnSpc>
              <a:spcPct val="90000"/>
            </a:lnSpc>
            <a:spcBef>
              <a:spcPct val="0"/>
            </a:spcBef>
            <a:spcAft>
              <a:spcPct val="35000"/>
            </a:spcAft>
            <a:buNone/>
          </a:pPr>
          <a:r>
            <a:rPr lang="en-US" sz="1600" kern="1200" dirty="0"/>
            <a:t>- Grantee submit annual financial reports</a:t>
          </a:r>
        </a:p>
        <a:p>
          <a:pPr marL="0" lvl="0" indent="0" algn="l" defTabSz="711200">
            <a:lnSpc>
              <a:spcPct val="90000"/>
            </a:lnSpc>
            <a:spcBef>
              <a:spcPct val="0"/>
            </a:spcBef>
            <a:spcAft>
              <a:spcPct val="35000"/>
            </a:spcAft>
            <a:buNone/>
          </a:pPr>
          <a:r>
            <a:rPr lang="en-US" sz="1600" kern="1200" dirty="0"/>
            <a:t>- At the end of the grant grantee submit close out materials </a:t>
          </a:r>
        </a:p>
      </dsp:txBody>
      <dsp:txXfrm>
        <a:off x="9683284" y="837465"/>
        <a:ext cx="2257325" cy="5927242"/>
      </dsp:txXfrm>
    </dsp:sp>
  </dsp:spTree>
</dsp:drawing>
</file>

<file path=ppt/diagrams/layout1.xml><?xml version="1.0" encoding="utf-8"?>
<dgm:layoutDef xmlns:dgm="http://schemas.openxmlformats.org/drawingml/2006/diagram" xmlns:a="http://schemas.openxmlformats.org/drawingml/2006/main" uniqueId="urn:microsoft.com/office/officeart/2016/7/layout/ChevronBlockProcess">
  <dgm:title val="Chevron Block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28"/>
      <dgm:constr type="primFontSz" for="des" forName="desTx" refType="primFontSz" refFor="des" refForName="parTx" op="lte" fact="0.75"/>
      <dgm:constr type="h" for="des" forName="desTx" op="equ"/>
      <dgm:constr type="w" for="ch" forName="space" refType="w" op="equ" fact="-0.005"/>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91"/>
              <dgm:constr type="t" for="ch" forName="desTx" refType="h" refFor="ch" refForName="parTx"/>
            </dgm:constrLst>
          </dgm:if>
          <dgm:else name="Name9">
            <dgm:constrLst>
              <dgm:constr type="l" for="ch" forName="parTx"/>
              <dgm:constr type="w" for="ch" forName="parTx" refType="w"/>
              <dgm:constr type="t" for="ch" forName="parTx"/>
              <dgm:constr type="l" for="ch" forName="desTx" refType="w" fact="0.09"/>
              <dgm:constr type="w" for="ch" forName="desTx" refType="w" refFor="ch" refForName="parTx" fact="0.91"/>
              <dgm:constr type="t" for="ch" forName="desTx" refType="h" refFor="ch" refForName="parTx"/>
            </dgm:constrLst>
          </dgm:else>
        </dgm:choose>
        <dgm:ruleLst>
          <dgm:rule type="h" val="INF" fact="NaN" max="NaN"/>
        </dgm:ruleLst>
        <dgm:layoutNode name="parTx" styleLbl="alignNode1">
          <dgm:varLst>
            <dgm:chMax val="0"/>
            <dgm:chPref val="0"/>
          </dgm:varLst>
          <dgm:alg type="tx"/>
          <dgm:choose name="Name10">
            <dgm:if name="Name11" func="var" arg="dir" op="equ" val="norm">
              <dgm:shape xmlns:r="http://schemas.openxmlformats.org/officeDocument/2006/relationships" type="chevron" r:blip="">
                <dgm:adjLst>
                  <dgm:adj idx="1" val="0.3"/>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3"/>
                <dgm:constr type="h"/>
                <dgm:constr type="tMarg" refType="w" fact="0.105"/>
                <dgm:constr type="bMarg" refType="w" fact="0.105"/>
                <dgm:constr type="lMarg" refType="w" fact="0.105"/>
                <dgm:constr type="rMarg" refType="w" fact="0.105"/>
              </dgm:constrLst>
            </dgm:if>
            <dgm:else name="Name15">
              <dgm:constrLst>
                <dgm:constr type="h" refType="w" op="lte" fact="0.3"/>
                <dgm:constr type="h"/>
                <dgm:constr type="tMarg" refType="w" fact="0.105"/>
                <dgm:constr type="bMarg" refType="w" fact="0.105"/>
                <dgm:constr type="lMarg" refType="w" fact="0.105"/>
                <dgm:constr type="rMarg" refType="w" fact="0.105"/>
              </dgm:constrLst>
            </dgm:else>
          </dgm:choose>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0"/>
            <dgm:constr type="tMarg" refType="w" fact="0.224"/>
            <dgm:constr type="bMarg" refType="w" fact="0.448"/>
            <dgm:constr type="lMarg" refType="w" fact="0.224"/>
            <dgm:constr type="rMarg" refType="w" fact="0.224"/>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383" cy="471348"/>
          </a:xfrm>
          <a:prstGeom prst="rect">
            <a:avLst/>
          </a:prstGeom>
        </p:spPr>
        <p:txBody>
          <a:bodyPr vert="horz" lIns="92464" tIns="46232" rIns="92464" bIns="46232" rtlCol="0"/>
          <a:lstStyle>
            <a:lvl1pPr algn="l">
              <a:defRPr sz="1200"/>
            </a:lvl1pPr>
          </a:lstStyle>
          <a:p>
            <a:endParaRPr lang="en-US"/>
          </a:p>
        </p:txBody>
      </p:sp>
      <p:sp>
        <p:nvSpPr>
          <p:cNvPr id="3" name="Date Placeholder 2"/>
          <p:cNvSpPr>
            <a:spLocks noGrp="1"/>
          </p:cNvSpPr>
          <p:nvPr>
            <p:ph type="dt" idx="1"/>
          </p:nvPr>
        </p:nvSpPr>
        <p:spPr>
          <a:xfrm>
            <a:off x="4022485" y="0"/>
            <a:ext cx="3078383" cy="471348"/>
          </a:xfrm>
          <a:prstGeom prst="rect">
            <a:avLst/>
          </a:prstGeom>
        </p:spPr>
        <p:txBody>
          <a:bodyPr vert="horz" lIns="92464" tIns="46232" rIns="92464" bIns="46232" rtlCol="0"/>
          <a:lstStyle>
            <a:lvl1pPr algn="r">
              <a:defRPr sz="1200"/>
            </a:lvl1pPr>
          </a:lstStyle>
          <a:p>
            <a:fld id="{D9DF72A4-130C-4178-A5D3-0EACF7F86916}" type="datetimeFigureOut">
              <a:rPr lang="en-US" smtClean="0"/>
              <a:t>9/23/2022</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2464" tIns="46232" rIns="92464" bIns="46232" rtlCol="0" anchor="ctr"/>
          <a:lstStyle/>
          <a:p>
            <a:endParaRPr lang="en-US"/>
          </a:p>
        </p:txBody>
      </p:sp>
      <p:sp>
        <p:nvSpPr>
          <p:cNvPr id="5" name="Notes Placeholder 4"/>
          <p:cNvSpPr>
            <a:spLocks noGrp="1"/>
          </p:cNvSpPr>
          <p:nvPr>
            <p:ph type="body" sz="quarter" idx="3"/>
          </p:nvPr>
        </p:nvSpPr>
        <p:spPr>
          <a:xfrm>
            <a:off x="710891" y="4517883"/>
            <a:ext cx="5680693" cy="3697033"/>
          </a:xfrm>
          <a:prstGeom prst="rect">
            <a:avLst/>
          </a:prstGeom>
        </p:spPr>
        <p:txBody>
          <a:bodyPr vert="horz" lIns="92464" tIns="46232" rIns="92464" bIns="4623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128"/>
            <a:ext cx="3078383" cy="471348"/>
          </a:xfrm>
          <a:prstGeom prst="rect">
            <a:avLst/>
          </a:prstGeom>
        </p:spPr>
        <p:txBody>
          <a:bodyPr vert="horz" lIns="92464" tIns="46232" rIns="92464" bIns="46232" rtlCol="0" anchor="b"/>
          <a:lstStyle>
            <a:lvl1pPr algn="l">
              <a:defRPr sz="1200"/>
            </a:lvl1pPr>
          </a:lstStyle>
          <a:p>
            <a:endParaRPr lang="en-US"/>
          </a:p>
        </p:txBody>
      </p:sp>
      <p:sp>
        <p:nvSpPr>
          <p:cNvPr id="7" name="Slide Number Placeholder 6"/>
          <p:cNvSpPr>
            <a:spLocks noGrp="1"/>
          </p:cNvSpPr>
          <p:nvPr>
            <p:ph type="sldNum" sz="quarter" idx="5"/>
          </p:nvPr>
        </p:nvSpPr>
        <p:spPr>
          <a:xfrm>
            <a:off x="4022485" y="8917128"/>
            <a:ext cx="3078383" cy="471348"/>
          </a:xfrm>
          <a:prstGeom prst="rect">
            <a:avLst/>
          </a:prstGeom>
        </p:spPr>
        <p:txBody>
          <a:bodyPr vert="horz" lIns="92464" tIns="46232" rIns="92464" bIns="46232" rtlCol="0" anchor="b"/>
          <a:lstStyle>
            <a:lvl1pPr algn="r">
              <a:defRPr sz="1200"/>
            </a:lvl1pPr>
          </a:lstStyle>
          <a:p>
            <a:fld id="{39C32A17-E9D6-4846-BA79-15EC6EB62858}" type="slidenum">
              <a:rPr lang="en-US" smtClean="0"/>
              <a:t>‹#›</a:t>
            </a:fld>
            <a:endParaRPr lang="en-US"/>
          </a:p>
        </p:txBody>
      </p:sp>
    </p:spTree>
    <p:extLst>
      <p:ext uri="{BB962C8B-B14F-4D97-AF65-F5344CB8AC3E}">
        <p14:creationId xmlns:p14="http://schemas.microsoft.com/office/powerpoint/2010/main" val="7895753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C32A17-E9D6-4846-BA79-15EC6EB62858}" type="slidenum">
              <a:rPr lang="en-US" smtClean="0"/>
              <a:t>5</a:t>
            </a:fld>
            <a:endParaRPr lang="en-US"/>
          </a:p>
        </p:txBody>
      </p:sp>
    </p:spTree>
    <p:extLst>
      <p:ext uri="{BB962C8B-B14F-4D97-AF65-F5344CB8AC3E}">
        <p14:creationId xmlns:p14="http://schemas.microsoft.com/office/powerpoint/2010/main" val="8220366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of the key word here is before – this is why NEPA is a requirement before the notice to proceed is issued. </a:t>
            </a:r>
          </a:p>
          <a:p>
            <a:pPr lvl="1"/>
            <a:r>
              <a:rPr lang="en-US" sz="1200" kern="1200" dirty="0">
                <a:solidFill>
                  <a:schemeClr val="tx1"/>
                </a:solidFill>
                <a:effectLst/>
                <a:latin typeface="+mn-lt"/>
                <a:ea typeface="+mn-ea"/>
                <a:cs typeface="+mn-cs"/>
              </a:rPr>
              <a:t>40 CFR 1506.1: No action can take place that would have an adverse environmental impact or limit the choice of reasonable alternatives (irretrievable commitment of funds)</a:t>
            </a:r>
          </a:p>
          <a:p>
            <a:pPr lvl="2"/>
            <a:r>
              <a:rPr lang="en-US" sz="1200" kern="1200" dirty="0">
                <a:solidFill>
                  <a:schemeClr val="tx1"/>
                </a:solidFill>
                <a:effectLst/>
                <a:latin typeface="+mn-lt"/>
                <a:ea typeface="+mn-ea"/>
                <a:cs typeface="+mn-cs"/>
              </a:rPr>
              <a:t>This does not preclude design, development, and engineering activities</a:t>
            </a:r>
            <a:endParaRPr lang="en-US" dirty="0"/>
          </a:p>
          <a:p>
            <a:r>
              <a:rPr lang="en-US" dirty="0"/>
              <a:t>For the purpose of NEPA, the human environment is defined broadly. NEPA considers impacts like impacts to vegetation and wildlife but also considers things like impacts to historic resources and noise.</a:t>
            </a:r>
          </a:p>
          <a:p>
            <a:r>
              <a:rPr lang="en-US" dirty="0"/>
              <a:t>NEPA is what is referred to as an “umbrella” statute. Other federal environmental requirements may be identified as part of going through the NEPA process, including but not limited to requirements around floodplain, wetlands, endangered species, and historic preservation.</a:t>
            </a:r>
          </a:p>
          <a:p>
            <a:r>
              <a:rPr lang="en-US" dirty="0"/>
              <a:t>As noted earlier, the level of review depends on the scope of a proposed action</a:t>
            </a:r>
          </a:p>
        </p:txBody>
      </p:sp>
      <p:sp>
        <p:nvSpPr>
          <p:cNvPr id="4" name="Slide Number Placeholder 3"/>
          <p:cNvSpPr>
            <a:spLocks noGrp="1"/>
          </p:cNvSpPr>
          <p:nvPr>
            <p:ph type="sldNum" sz="quarter" idx="5"/>
          </p:nvPr>
        </p:nvSpPr>
        <p:spPr/>
        <p:txBody>
          <a:bodyPr/>
          <a:lstStyle/>
          <a:p>
            <a:fld id="{39C32A17-E9D6-4846-BA79-15EC6EB62858}" type="slidenum">
              <a:rPr lang="en-US" smtClean="0"/>
              <a:t>25</a:t>
            </a:fld>
            <a:endParaRPr lang="en-US"/>
          </a:p>
        </p:txBody>
      </p:sp>
    </p:spTree>
    <p:extLst>
      <p:ext uri="{BB962C8B-B14F-4D97-AF65-F5344CB8AC3E}">
        <p14:creationId xmlns:p14="http://schemas.microsoft.com/office/powerpoint/2010/main" val="7410235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process shown here is very high level</a:t>
            </a:r>
          </a:p>
          <a:p>
            <a:r>
              <a:rPr lang="en-US" dirty="0"/>
              <a:t>NBRC must review and approve all analysis and NEPA documents, including public notices</a:t>
            </a:r>
          </a:p>
        </p:txBody>
      </p:sp>
      <p:sp>
        <p:nvSpPr>
          <p:cNvPr id="4" name="Slide Number Placeholder 3"/>
          <p:cNvSpPr>
            <a:spLocks noGrp="1"/>
          </p:cNvSpPr>
          <p:nvPr>
            <p:ph type="sldNum" sz="quarter" idx="5"/>
          </p:nvPr>
        </p:nvSpPr>
        <p:spPr/>
        <p:txBody>
          <a:bodyPr/>
          <a:lstStyle/>
          <a:p>
            <a:fld id="{39C32A17-E9D6-4846-BA79-15EC6EB62858}" type="slidenum">
              <a:rPr lang="en-US" smtClean="0"/>
              <a:t>26</a:t>
            </a:fld>
            <a:endParaRPr lang="en-US"/>
          </a:p>
        </p:txBody>
      </p:sp>
    </p:spTree>
    <p:extLst>
      <p:ext uri="{BB962C8B-B14F-4D97-AF65-F5344CB8AC3E}">
        <p14:creationId xmlns:p14="http://schemas.microsoft.com/office/powerpoint/2010/main" val="25360042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All federal agencies have different categories of activities that qualify for these different levels of analysis.</a:t>
            </a:r>
          </a:p>
          <a:p>
            <a:pPr marL="171450" indent="-171450">
              <a:buFont typeface="Arial" panose="020B0604020202020204" pitchFamily="34" charset="0"/>
              <a:buChar char="•"/>
            </a:pPr>
            <a:r>
              <a:rPr lang="en-US" dirty="0"/>
              <a:t>A CATEX is not a waiver or exemption from NEPA, but a means of complying.</a:t>
            </a:r>
          </a:p>
          <a:p>
            <a:pPr marL="171450" indent="-171450">
              <a:buFont typeface="Arial" panose="020B0604020202020204" pitchFamily="34" charset="0"/>
              <a:buChar char="•"/>
            </a:pPr>
            <a:r>
              <a:rPr lang="en-US" dirty="0"/>
              <a:t>EISs are rare, typically a project will trigger a CATEX or an EA</a:t>
            </a:r>
          </a:p>
        </p:txBody>
      </p:sp>
      <p:sp>
        <p:nvSpPr>
          <p:cNvPr id="4" name="Slide Number Placeholder 3"/>
          <p:cNvSpPr>
            <a:spLocks noGrp="1"/>
          </p:cNvSpPr>
          <p:nvPr>
            <p:ph type="sldNum" sz="quarter" idx="5"/>
          </p:nvPr>
        </p:nvSpPr>
        <p:spPr/>
        <p:txBody>
          <a:bodyPr/>
          <a:lstStyle/>
          <a:p>
            <a:fld id="{39C32A17-E9D6-4846-BA79-15EC6EB62858}" type="slidenum">
              <a:rPr lang="en-US" smtClean="0"/>
              <a:t>27</a:t>
            </a:fld>
            <a:endParaRPr lang="en-US"/>
          </a:p>
        </p:txBody>
      </p:sp>
    </p:spTree>
    <p:extLst>
      <p:ext uri="{BB962C8B-B14F-4D97-AF65-F5344CB8AC3E}">
        <p14:creationId xmlns:p14="http://schemas.microsoft.com/office/powerpoint/2010/main" val="4601861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39C32A17-E9D6-4846-BA79-15EC6EB62858}" type="slidenum">
              <a:rPr lang="en-US" smtClean="0"/>
              <a:t>28</a:t>
            </a:fld>
            <a:endParaRPr lang="en-US"/>
          </a:p>
        </p:txBody>
      </p:sp>
    </p:spTree>
    <p:extLst>
      <p:ext uri="{BB962C8B-B14F-4D97-AF65-F5344CB8AC3E}">
        <p14:creationId xmlns:p14="http://schemas.microsoft.com/office/powerpoint/2010/main" val="25625468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C32A17-E9D6-4846-BA79-15EC6EB62858}" type="slidenum">
              <a:rPr lang="en-US" smtClean="0"/>
              <a:t>29</a:t>
            </a:fld>
            <a:endParaRPr lang="en-US"/>
          </a:p>
        </p:txBody>
      </p:sp>
    </p:spTree>
    <p:extLst>
      <p:ext uri="{BB962C8B-B14F-4D97-AF65-F5344CB8AC3E}">
        <p14:creationId xmlns:p14="http://schemas.microsoft.com/office/powerpoint/2010/main" val="842005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C32A17-E9D6-4846-BA79-15EC6EB62858}" type="slidenum">
              <a:rPr lang="en-US" smtClean="0"/>
              <a:t>30</a:t>
            </a:fld>
            <a:endParaRPr lang="en-US"/>
          </a:p>
        </p:txBody>
      </p:sp>
    </p:spTree>
    <p:extLst>
      <p:ext uri="{BB962C8B-B14F-4D97-AF65-F5344CB8AC3E}">
        <p14:creationId xmlns:p14="http://schemas.microsoft.com/office/powerpoint/2010/main" val="24972990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34A22-33B9-4DAF-9F45-50652D721FD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42E4195-BD82-4B01-8589-C1651C9DB2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5A6DD07-2092-44A0-ACEF-F5EC02B616B9}"/>
              </a:ext>
            </a:extLst>
          </p:cNvPr>
          <p:cNvSpPr>
            <a:spLocks noGrp="1"/>
          </p:cNvSpPr>
          <p:nvPr>
            <p:ph type="dt" sz="half" idx="10"/>
          </p:nvPr>
        </p:nvSpPr>
        <p:spPr/>
        <p:txBody>
          <a:bodyPr/>
          <a:lstStyle/>
          <a:p>
            <a:fld id="{B181DFF3-855A-41EA-8144-540C4B2D58B1}" type="datetimeFigureOut">
              <a:rPr lang="en-US" smtClean="0"/>
              <a:t>9/23/2022</a:t>
            </a:fld>
            <a:endParaRPr lang="en-US"/>
          </a:p>
        </p:txBody>
      </p:sp>
      <p:sp>
        <p:nvSpPr>
          <p:cNvPr id="5" name="Footer Placeholder 4">
            <a:extLst>
              <a:ext uri="{FF2B5EF4-FFF2-40B4-BE49-F238E27FC236}">
                <a16:creationId xmlns:a16="http://schemas.microsoft.com/office/drawing/2014/main" id="{9734759F-BC48-41EE-9238-C88270295A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1C6E11-C407-49AB-B77F-A6B3671B7F1B}"/>
              </a:ext>
            </a:extLst>
          </p:cNvPr>
          <p:cNvSpPr>
            <a:spLocks noGrp="1"/>
          </p:cNvSpPr>
          <p:nvPr>
            <p:ph type="sldNum" sz="quarter" idx="12"/>
          </p:nvPr>
        </p:nvSpPr>
        <p:spPr/>
        <p:txBody>
          <a:bodyPr/>
          <a:lstStyle/>
          <a:p>
            <a:fld id="{3B05D58C-C166-4FA6-BF12-9FD143244241}" type="slidenum">
              <a:rPr lang="en-US" smtClean="0"/>
              <a:t>‹#›</a:t>
            </a:fld>
            <a:endParaRPr lang="en-US"/>
          </a:p>
        </p:txBody>
      </p:sp>
    </p:spTree>
    <p:extLst>
      <p:ext uri="{BB962C8B-B14F-4D97-AF65-F5344CB8AC3E}">
        <p14:creationId xmlns:p14="http://schemas.microsoft.com/office/powerpoint/2010/main" val="2604668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C22577-E0AA-4227-9F31-1586F0E0A71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4E7E58C-E8A2-415D-8246-9D55491C0F8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E0C89A-5506-4739-BEB7-0272811CA4A4}"/>
              </a:ext>
            </a:extLst>
          </p:cNvPr>
          <p:cNvSpPr>
            <a:spLocks noGrp="1"/>
          </p:cNvSpPr>
          <p:nvPr>
            <p:ph type="dt" sz="half" idx="10"/>
          </p:nvPr>
        </p:nvSpPr>
        <p:spPr/>
        <p:txBody>
          <a:bodyPr/>
          <a:lstStyle/>
          <a:p>
            <a:fld id="{B181DFF3-855A-41EA-8144-540C4B2D58B1}" type="datetimeFigureOut">
              <a:rPr lang="en-US" smtClean="0"/>
              <a:t>9/23/2022</a:t>
            </a:fld>
            <a:endParaRPr lang="en-US"/>
          </a:p>
        </p:txBody>
      </p:sp>
      <p:sp>
        <p:nvSpPr>
          <p:cNvPr id="5" name="Footer Placeholder 4">
            <a:extLst>
              <a:ext uri="{FF2B5EF4-FFF2-40B4-BE49-F238E27FC236}">
                <a16:creationId xmlns:a16="http://schemas.microsoft.com/office/drawing/2014/main" id="{3EB18288-E43B-420D-8176-894A282D0C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E57638-BAEE-4ECD-9350-AF023A7E95F7}"/>
              </a:ext>
            </a:extLst>
          </p:cNvPr>
          <p:cNvSpPr>
            <a:spLocks noGrp="1"/>
          </p:cNvSpPr>
          <p:nvPr>
            <p:ph type="sldNum" sz="quarter" idx="12"/>
          </p:nvPr>
        </p:nvSpPr>
        <p:spPr/>
        <p:txBody>
          <a:bodyPr/>
          <a:lstStyle/>
          <a:p>
            <a:fld id="{3B05D58C-C166-4FA6-BF12-9FD143244241}" type="slidenum">
              <a:rPr lang="en-US" smtClean="0"/>
              <a:t>‹#›</a:t>
            </a:fld>
            <a:endParaRPr lang="en-US"/>
          </a:p>
        </p:txBody>
      </p:sp>
    </p:spTree>
    <p:extLst>
      <p:ext uri="{BB962C8B-B14F-4D97-AF65-F5344CB8AC3E}">
        <p14:creationId xmlns:p14="http://schemas.microsoft.com/office/powerpoint/2010/main" val="8422997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30870F0-A423-4DCF-8312-B8770B76E3B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C51B2CE-C81E-42D5-8A63-8690042FB22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8AA800-B0E1-4301-BE27-3BB251B8E070}"/>
              </a:ext>
            </a:extLst>
          </p:cNvPr>
          <p:cNvSpPr>
            <a:spLocks noGrp="1"/>
          </p:cNvSpPr>
          <p:nvPr>
            <p:ph type="dt" sz="half" idx="10"/>
          </p:nvPr>
        </p:nvSpPr>
        <p:spPr/>
        <p:txBody>
          <a:bodyPr/>
          <a:lstStyle/>
          <a:p>
            <a:fld id="{B181DFF3-855A-41EA-8144-540C4B2D58B1}" type="datetimeFigureOut">
              <a:rPr lang="en-US" smtClean="0"/>
              <a:t>9/23/2022</a:t>
            </a:fld>
            <a:endParaRPr lang="en-US"/>
          </a:p>
        </p:txBody>
      </p:sp>
      <p:sp>
        <p:nvSpPr>
          <p:cNvPr id="5" name="Footer Placeholder 4">
            <a:extLst>
              <a:ext uri="{FF2B5EF4-FFF2-40B4-BE49-F238E27FC236}">
                <a16:creationId xmlns:a16="http://schemas.microsoft.com/office/drawing/2014/main" id="{251FB590-A9D7-42A3-88D4-E8C18E11B3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80338D-1589-465B-A28D-D9C6BFABB941}"/>
              </a:ext>
            </a:extLst>
          </p:cNvPr>
          <p:cNvSpPr>
            <a:spLocks noGrp="1"/>
          </p:cNvSpPr>
          <p:nvPr>
            <p:ph type="sldNum" sz="quarter" idx="12"/>
          </p:nvPr>
        </p:nvSpPr>
        <p:spPr/>
        <p:txBody>
          <a:bodyPr/>
          <a:lstStyle/>
          <a:p>
            <a:fld id="{3B05D58C-C166-4FA6-BF12-9FD143244241}" type="slidenum">
              <a:rPr lang="en-US" smtClean="0"/>
              <a:t>‹#›</a:t>
            </a:fld>
            <a:endParaRPr lang="en-US"/>
          </a:p>
        </p:txBody>
      </p:sp>
    </p:spTree>
    <p:extLst>
      <p:ext uri="{BB962C8B-B14F-4D97-AF65-F5344CB8AC3E}">
        <p14:creationId xmlns:p14="http://schemas.microsoft.com/office/powerpoint/2010/main" val="25945230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Stock-171318894 (NH Presidential Range).jpg"/>
          <p:cNvSpPr>
            <a:spLocks noGrp="1"/>
          </p:cNvSpPr>
          <p:nvPr>
            <p:ph type="pic" idx="13"/>
          </p:nvPr>
        </p:nvSpPr>
        <p:spPr>
          <a:xfrm>
            <a:off x="0" y="0"/>
            <a:ext cx="12192000" cy="6858000"/>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713543870"/>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3D381-AFF4-4B64-9F51-BE30BEB146F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D301527-BB5C-4BED-9B50-1EDED21EB42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17A51D-CB68-48D6-9581-955ECB3CEA17}"/>
              </a:ext>
            </a:extLst>
          </p:cNvPr>
          <p:cNvSpPr>
            <a:spLocks noGrp="1"/>
          </p:cNvSpPr>
          <p:nvPr>
            <p:ph type="dt" sz="half" idx="10"/>
          </p:nvPr>
        </p:nvSpPr>
        <p:spPr/>
        <p:txBody>
          <a:bodyPr/>
          <a:lstStyle/>
          <a:p>
            <a:fld id="{B181DFF3-855A-41EA-8144-540C4B2D58B1}" type="datetimeFigureOut">
              <a:rPr lang="en-US" smtClean="0"/>
              <a:t>9/23/2022</a:t>
            </a:fld>
            <a:endParaRPr lang="en-US"/>
          </a:p>
        </p:txBody>
      </p:sp>
      <p:sp>
        <p:nvSpPr>
          <p:cNvPr id="5" name="Footer Placeholder 4">
            <a:extLst>
              <a:ext uri="{FF2B5EF4-FFF2-40B4-BE49-F238E27FC236}">
                <a16:creationId xmlns:a16="http://schemas.microsoft.com/office/drawing/2014/main" id="{CF080DA4-1B62-47F8-A299-7A64B5C6B3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15607B-3F3E-443D-B365-F6FE022C85CD}"/>
              </a:ext>
            </a:extLst>
          </p:cNvPr>
          <p:cNvSpPr>
            <a:spLocks noGrp="1"/>
          </p:cNvSpPr>
          <p:nvPr>
            <p:ph type="sldNum" sz="quarter" idx="12"/>
          </p:nvPr>
        </p:nvSpPr>
        <p:spPr/>
        <p:txBody>
          <a:bodyPr/>
          <a:lstStyle/>
          <a:p>
            <a:fld id="{3B05D58C-C166-4FA6-BF12-9FD143244241}" type="slidenum">
              <a:rPr lang="en-US" smtClean="0"/>
              <a:t>‹#›</a:t>
            </a:fld>
            <a:endParaRPr lang="en-US"/>
          </a:p>
        </p:txBody>
      </p:sp>
    </p:spTree>
    <p:extLst>
      <p:ext uri="{BB962C8B-B14F-4D97-AF65-F5344CB8AC3E}">
        <p14:creationId xmlns:p14="http://schemas.microsoft.com/office/powerpoint/2010/main" val="36677651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7A5EEE-5979-4449-ADCB-EFA2AE9DFDB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DC149BA-F1DF-40CA-8A63-B7E59280C57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548B646-B3F1-4CEE-B2A6-6B66A73E4DFC}"/>
              </a:ext>
            </a:extLst>
          </p:cNvPr>
          <p:cNvSpPr>
            <a:spLocks noGrp="1"/>
          </p:cNvSpPr>
          <p:nvPr>
            <p:ph type="dt" sz="half" idx="10"/>
          </p:nvPr>
        </p:nvSpPr>
        <p:spPr/>
        <p:txBody>
          <a:bodyPr/>
          <a:lstStyle/>
          <a:p>
            <a:fld id="{B181DFF3-855A-41EA-8144-540C4B2D58B1}" type="datetimeFigureOut">
              <a:rPr lang="en-US" smtClean="0"/>
              <a:t>9/23/2022</a:t>
            </a:fld>
            <a:endParaRPr lang="en-US"/>
          </a:p>
        </p:txBody>
      </p:sp>
      <p:sp>
        <p:nvSpPr>
          <p:cNvPr id="5" name="Footer Placeholder 4">
            <a:extLst>
              <a:ext uri="{FF2B5EF4-FFF2-40B4-BE49-F238E27FC236}">
                <a16:creationId xmlns:a16="http://schemas.microsoft.com/office/drawing/2014/main" id="{7B407B37-17E1-4168-A1E3-A3654B76D3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7F2C74-ED49-47D5-9E4C-F91A4D6362D7}"/>
              </a:ext>
            </a:extLst>
          </p:cNvPr>
          <p:cNvSpPr>
            <a:spLocks noGrp="1"/>
          </p:cNvSpPr>
          <p:nvPr>
            <p:ph type="sldNum" sz="quarter" idx="12"/>
          </p:nvPr>
        </p:nvSpPr>
        <p:spPr/>
        <p:txBody>
          <a:bodyPr/>
          <a:lstStyle/>
          <a:p>
            <a:fld id="{3B05D58C-C166-4FA6-BF12-9FD143244241}" type="slidenum">
              <a:rPr lang="en-US" smtClean="0"/>
              <a:t>‹#›</a:t>
            </a:fld>
            <a:endParaRPr lang="en-US"/>
          </a:p>
        </p:txBody>
      </p:sp>
    </p:spTree>
    <p:extLst>
      <p:ext uri="{BB962C8B-B14F-4D97-AF65-F5344CB8AC3E}">
        <p14:creationId xmlns:p14="http://schemas.microsoft.com/office/powerpoint/2010/main" val="11201340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D82959-1E54-40C1-964C-B11B7F5BB72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D5261B2-DF33-4EA8-B5C9-7550C293ACB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B3F32F6-6663-4484-A428-3E904CCE75A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BB7095B-A803-4430-B92C-F7E40695C15C}"/>
              </a:ext>
            </a:extLst>
          </p:cNvPr>
          <p:cNvSpPr>
            <a:spLocks noGrp="1"/>
          </p:cNvSpPr>
          <p:nvPr>
            <p:ph type="dt" sz="half" idx="10"/>
          </p:nvPr>
        </p:nvSpPr>
        <p:spPr/>
        <p:txBody>
          <a:bodyPr/>
          <a:lstStyle/>
          <a:p>
            <a:fld id="{B181DFF3-855A-41EA-8144-540C4B2D58B1}" type="datetimeFigureOut">
              <a:rPr lang="en-US" smtClean="0"/>
              <a:t>9/23/2022</a:t>
            </a:fld>
            <a:endParaRPr lang="en-US"/>
          </a:p>
        </p:txBody>
      </p:sp>
      <p:sp>
        <p:nvSpPr>
          <p:cNvPr id="6" name="Footer Placeholder 5">
            <a:extLst>
              <a:ext uri="{FF2B5EF4-FFF2-40B4-BE49-F238E27FC236}">
                <a16:creationId xmlns:a16="http://schemas.microsoft.com/office/drawing/2014/main" id="{71D96988-5A85-4842-BEC9-1225873B753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16F8782-D1BC-4319-A4F0-77FE49BD49A2}"/>
              </a:ext>
            </a:extLst>
          </p:cNvPr>
          <p:cNvSpPr>
            <a:spLocks noGrp="1"/>
          </p:cNvSpPr>
          <p:nvPr>
            <p:ph type="sldNum" sz="quarter" idx="12"/>
          </p:nvPr>
        </p:nvSpPr>
        <p:spPr/>
        <p:txBody>
          <a:bodyPr/>
          <a:lstStyle/>
          <a:p>
            <a:fld id="{3B05D58C-C166-4FA6-BF12-9FD143244241}" type="slidenum">
              <a:rPr lang="en-US" smtClean="0"/>
              <a:t>‹#›</a:t>
            </a:fld>
            <a:endParaRPr lang="en-US"/>
          </a:p>
        </p:txBody>
      </p:sp>
    </p:spTree>
    <p:extLst>
      <p:ext uri="{BB962C8B-B14F-4D97-AF65-F5344CB8AC3E}">
        <p14:creationId xmlns:p14="http://schemas.microsoft.com/office/powerpoint/2010/main" val="36002152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DECC6-8906-42E0-97E5-14959633C06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4E8364B-7AED-419C-8A22-DF0468ADD89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1E92070-3422-4431-B3FF-141D8570EE2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562E821-B1AC-4DE8-9321-19EE6CEE06C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8FB2826-E94F-44B5-9E45-91AD23AE0DD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AD5568C-F0C0-4EA6-B8BB-5DEEC4404646}"/>
              </a:ext>
            </a:extLst>
          </p:cNvPr>
          <p:cNvSpPr>
            <a:spLocks noGrp="1"/>
          </p:cNvSpPr>
          <p:nvPr>
            <p:ph type="dt" sz="half" idx="10"/>
          </p:nvPr>
        </p:nvSpPr>
        <p:spPr/>
        <p:txBody>
          <a:bodyPr/>
          <a:lstStyle/>
          <a:p>
            <a:fld id="{B181DFF3-855A-41EA-8144-540C4B2D58B1}" type="datetimeFigureOut">
              <a:rPr lang="en-US" smtClean="0"/>
              <a:t>9/23/2022</a:t>
            </a:fld>
            <a:endParaRPr lang="en-US"/>
          </a:p>
        </p:txBody>
      </p:sp>
      <p:sp>
        <p:nvSpPr>
          <p:cNvPr id="8" name="Footer Placeholder 7">
            <a:extLst>
              <a:ext uri="{FF2B5EF4-FFF2-40B4-BE49-F238E27FC236}">
                <a16:creationId xmlns:a16="http://schemas.microsoft.com/office/drawing/2014/main" id="{3DB03157-B04C-4F29-8B95-05D3C3FB39B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36D9CE4-D9A8-43BC-9414-8A296F70D312}"/>
              </a:ext>
            </a:extLst>
          </p:cNvPr>
          <p:cNvSpPr>
            <a:spLocks noGrp="1"/>
          </p:cNvSpPr>
          <p:nvPr>
            <p:ph type="sldNum" sz="quarter" idx="12"/>
          </p:nvPr>
        </p:nvSpPr>
        <p:spPr/>
        <p:txBody>
          <a:bodyPr/>
          <a:lstStyle/>
          <a:p>
            <a:fld id="{3B05D58C-C166-4FA6-BF12-9FD143244241}" type="slidenum">
              <a:rPr lang="en-US" smtClean="0"/>
              <a:t>‹#›</a:t>
            </a:fld>
            <a:endParaRPr lang="en-US"/>
          </a:p>
        </p:txBody>
      </p:sp>
    </p:spTree>
    <p:extLst>
      <p:ext uri="{BB962C8B-B14F-4D97-AF65-F5344CB8AC3E}">
        <p14:creationId xmlns:p14="http://schemas.microsoft.com/office/powerpoint/2010/main" val="11950166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61B18-ABAC-4620-8856-15909AE1991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5A6777F-1E78-4A34-BEE8-9A6CD25D9FD8}"/>
              </a:ext>
            </a:extLst>
          </p:cNvPr>
          <p:cNvSpPr>
            <a:spLocks noGrp="1"/>
          </p:cNvSpPr>
          <p:nvPr>
            <p:ph type="dt" sz="half" idx="10"/>
          </p:nvPr>
        </p:nvSpPr>
        <p:spPr/>
        <p:txBody>
          <a:bodyPr/>
          <a:lstStyle/>
          <a:p>
            <a:fld id="{B181DFF3-855A-41EA-8144-540C4B2D58B1}" type="datetimeFigureOut">
              <a:rPr lang="en-US" smtClean="0"/>
              <a:t>9/23/2022</a:t>
            </a:fld>
            <a:endParaRPr lang="en-US"/>
          </a:p>
        </p:txBody>
      </p:sp>
      <p:sp>
        <p:nvSpPr>
          <p:cNvPr id="4" name="Footer Placeholder 3">
            <a:extLst>
              <a:ext uri="{FF2B5EF4-FFF2-40B4-BE49-F238E27FC236}">
                <a16:creationId xmlns:a16="http://schemas.microsoft.com/office/drawing/2014/main" id="{18FD497B-7AA5-4A2B-B8C6-BFA09C6B9C6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911D0F7-5E70-487B-9836-D91A142B6324}"/>
              </a:ext>
            </a:extLst>
          </p:cNvPr>
          <p:cNvSpPr>
            <a:spLocks noGrp="1"/>
          </p:cNvSpPr>
          <p:nvPr>
            <p:ph type="sldNum" sz="quarter" idx="12"/>
          </p:nvPr>
        </p:nvSpPr>
        <p:spPr/>
        <p:txBody>
          <a:bodyPr/>
          <a:lstStyle/>
          <a:p>
            <a:fld id="{3B05D58C-C166-4FA6-BF12-9FD143244241}" type="slidenum">
              <a:rPr lang="en-US" smtClean="0"/>
              <a:t>‹#›</a:t>
            </a:fld>
            <a:endParaRPr lang="en-US"/>
          </a:p>
        </p:txBody>
      </p:sp>
    </p:spTree>
    <p:extLst>
      <p:ext uri="{BB962C8B-B14F-4D97-AF65-F5344CB8AC3E}">
        <p14:creationId xmlns:p14="http://schemas.microsoft.com/office/powerpoint/2010/main" val="36557922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D38EFFC-4008-4D8A-94D6-91DED63AFAE1}"/>
              </a:ext>
            </a:extLst>
          </p:cNvPr>
          <p:cNvSpPr>
            <a:spLocks noGrp="1"/>
          </p:cNvSpPr>
          <p:nvPr>
            <p:ph type="dt" sz="half" idx="10"/>
          </p:nvPr>
        </p:nvSpPr>
        <p:spPr/>
        <p:txBody>
          <a:bodyPr/>
          <a:lstStyle/>
          <a:p>
            <a:fld id="{B181DFF3-855A-41EA-8144-540C4B2D58B1}" type="datetimeFigureOut">
              <a:rPr lang="en-US" smtClean="0"/>
              <a:t>9/23/2022</a:t>
            </a:fld>
            <a:endParaRPr lang="en-US"/>
          </a:p>
        </p:txBody>
      </p:sp>
      <p:sp>
        <p:nvSpPr>
          <p:cNvPr id="3" name="Footer Placeholder 2">
            <a:extLst>
              <a:ext uri="{FF2B5EF4-FFF2-40B4-BE49-F238E27FC236}">
                <a16:creationId xmlns:a16="http://schemas.microsoft.com/office/drawing/2014/main" id="{F24D138D-6F7D-4300-BE80-161710A75A8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5123DCC-053E-41DA-9940-325D8F4FAD9A}"/>
              </a:ext>
            </a:extLst>
          </p:cNvPr>
          <p:cNvSpPr>
            <a:spLocks noGrp="1"/>
          </p:cNvSpPr>
          <p:nvPr>
            <p:ph type="sldNum" sz="quarter" idx="12"/>
          </p:nvPr>
        </p:nvSpPr>
        <p:spPr/>
        <p:txBody>
          <a:bodyPr/>
          <a:lstStyle/>
          <a:p>
            <a:fld id="{3B05D58C-C166-4FA6-BF12-9FD143244241}" type="slidenum">
              <a:rPr lang="en-US" smtClean="0"/>
              <a:t>‹#›</a:t>
            </a:fld>
            <a:endParaRPr lang="en-US"/>
          </a:p>
        </p:txBody>
      </p:sp>
    </p:spTree>
    <p:extLst>
      <p:ext uri="{BB962C8B-B14F-4D97-AF65-F5344CB8AC3E}">
        <p14:creationId xmlns:p14="http://schemas.microsoft.com/office/powerpoint/2010/main" val="2161105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290A3-5259-4A39-A765-9B9F934DA7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95C271E-CF8B-4F2D-BC2B-E50A77B6A88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2F21C0C-AE2C-405C-81A2-83F551EF6B9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3648F5A-FDEC-4EB0-BDDF-331DE20AC841}"/>
              </a:ext>
            </a:extLst>
          </p:cNvPr>
          <p:cNvSpPr>
            <a:spLocks noGrp="1"/>
          </p:cNvSpPr>
          <p:nvPr>
            <p:ph type="dt" sz="half" idx="10"/>
          </p:nvPr>
        </p:nvSpPr>
        <p:spPr/>
        <p:txBody>
          <a:bodyPr/>
          <a:lstStyle/>
          <a:p>
            <a:fld id="{B181DFF3-855A-41EA-8144-540C4B2D58B1}" type="datetimeFigureOut">
              <a:rPr lang="en-US" smtClean="0"/>
              <a:t>9/23/2022</a:t>
            </a:fld>
            <a:endParaRPr lang="en-US"/>
          </a:p>
        </p:txBody>
      </p:sp>
      <p:sp>
        <p:nvSpPr>
          <p:cNvPr id="6" name="Footer Placeholder 5">
            <a:extLst>
              <a:ext uri="{FF2B5EF4-FFF2-40B4-BE49-F238E27FC236}">
                <a16:creationId xmlns:a16="http://schemas.microsoft.com/office/drawing/2014/main" id="{F51C24B8-FD40-4AAB-B623-7E618A2A938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4E259FC-EE87-422A-B999-8946619E5CB9}"/>
              </a:ext>
            </a:extLst>
          </p:cNvPr>
          <p:cNvSpPr>
            <a:spLocks noGrp="1"/>
          </p:cNvSpPr>
          <p:nvPr>
            <p:ph type="sldNum" sz="quarter" idx="12"/>
          </p:nvPr>
        </p:nvSpPr>
        <p:spPr/>
        <p:txBody>
          <a:bodyPr/>
          <a:lstStyle/>
          <a:p>
            <a:fld id="{3B05D58C-C166-4FA6-BF12-9FD143244241}" type="slidenum">
              <a:rPr lang="en-US" smtClean="0"/>
              <a:t>‹#›</a:t>
            </a:fld>
            <a:endParaRPr lang="en-US"/>
          </a:p>
        </p:txBody>
      </p:sp>
    </p:spTree>
    <p:extLst>
      <p:ext uri="{BB962C8B-B14F-4D97-AF65-F5344CB8AC3E}">
        <p14:creationId xmlns:p14="http://schemas.microsoft.com/office/powerpoint/2010/main" val="24581225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086337-8300-4005-AAED-0EE82326456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3528D67-FD15-440B-967F-6E73B3ACCF6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6919C30-D37B-461A-BEDF-18E9D73CD8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6C9666B-038A-405F-8BE6-28952FF9EA7D}"/>
              </a:ext>
            </a:extLst>
          </p:cNvPr>
          <p:cNvSpPr>
            <a:spLocks noGrp="1"/>
          </p:cNvSpPr>
          <p:nvPr>
            <p:ph type="dt" sz="half" idx="10"/>
          </p:nvPr>
        </p:nvSpPr>
        <p:spPr/>
        <p:txBody>
          <a:bodyPr/>
          <a:lstStyle/>
          <a:p>
            <a:fld id="{B181DFF3-855A-41EA-8144-540C4B2D58B1}" type="datetimeFigureOut">
              <a:rPr lang="en-US" smtClean="0"/>
              <a:t>9/23/2022</a:t>
            </a:fld>
            <a:endParaRPr lang="en-US"/>
          </a:p>
        </p:txBody>
      </p:sp>
      <p:sp>
        <p:nvSpPr>
          <p:cNvPr id="6" name="Footer Placeholder 5">
            <a:extLst>
              <a:ext uri="{FF2B5EF4-FFF2-40B4-BE49-F238E27FC236}">
                <a16:creationId xmlns:a16="http://schemas.microsoft.com/office/drawing/2014/main" id="{DF3DC4E9-D50D-4227-A707-F1F5171CE9C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A5E86AD-FF61-4A71-B657-70B5EAA307B8}"/>
              </a:ext>
            </a:extLst>
          </p:cNvPr>
          <p:cNvSpPr>
            <a:spLocks noGrp="1"/>
          </p:cNvSpPr>
          <p:nvPr>
            <p:ph type="sldNum" sz="quarter" idx="12"/>
          </p:nvPr>
        </p:nvSpPr>
        <p:spPr/>
        <p:txBody>
          <a:bodyPr/>
          <a:lstStyle/>
          <a:p>
            <a:fld id="{3B05D58C-C166-4FA6-BF12-9FD143244241}" type="slidenum">
              <a:rPr lang="en-US" smtClean="0"/>
              <a:t>‹#›</a:t>
            </a:fld>
            <a:endParaRPr lang="en-US"/>
          </a:p>
        </p:txBody>
      </p:sp>
    </p:spTree>
    <p:extLst>
      <p:ext uri="{BB962C8B-B14F-4D97-AF65-F5344CB8AC3E}">
        <p14:creationId xmlns:p14="http://schemas.microsoft.com/office/powerpoint/2010/main" val="38612319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926E475-E0CD-46A0-AE5C-7C9530BEA4E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F7A54CFD-3BA1-4F48-9647-5880D21433F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80C5A1-D7F9-496D-9788-EA789AE3157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81DFF3-855A-41EA-8144-540C4B2D58B1}" type="datetimeFigureOut">
              <a:rPr lang="en-US" smtClean="0"/>
              <a:t>9/23/2022</a:t>
            </a:fld>
            <a:endParaRPr lang="en-US"/>
          </a:p>
        </p:txBody>
      </p:sp>
      <p:sp>
        <p:nvSpPr>
          <p:cNvPr id="5" name="Footer Placeholder 4">
            <a:extLst>
              <a:ext uri="{FF2B5EF4-FFF2-40B4-BE49-F238E27FC236}">
                <a16:creationId xmlns:a16="http://schemas.microsoft.com/office/drawing/2014/main" id="{D5E60151-BD07-4369-9214-F617A667287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A9380B0-A520-41FD-BF5E-7D9C9262C6E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05D58C-C166-4FA6-BF12-9FD143244241}" type="slidenum">
              <a:rPr lang="en-US" smtClean="0"/>
              <a:t>‹#›</a:t>
            </a:fld>
            <a:endParaRPr lang="en-US"/>
          </a:p>
        </p:txBody>
      </p:sp>
      <p:pic>
        <p:nvPicPr>
          <p:cNvPr id="8" name="Picture 7" descr="A picture containing text">
            <a:extLst>
              <a:ext uri="{FF2B5EF4-FFF2-40B4-BE49-F238E27FC236}">
                <a16:creationId xmlns:a16="http://schemas.microsoft.com/office/drawing/2014/main" id="{9DB27208-3071-146B-E6A0-89E3AEE658E9}"/>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11512" y="-313277"/>
            <a:ext cx="12303512" cy="1959515"/>
          </a:xfrm>
          <a:prstGeom prst="rect">
            <a:avLst/>
          </a:prstGeom>
        </p:spPr>
      </p:pic>
    </p:spTree>
    <p:extLst>
      <p:ext uri="{BB962C8B-B14F-4D97-AF65-F5344CB8AC3E}">
        <p14:creationId xmlns:p14="http://schemas.microsoft.com/office/powerpoint/2010/main" val="28599407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www.nbrc.gov/uploads/005%20ABOUT%20NBRC/40%20USC%2C%20Subtitle%20V.pdf"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hyperlink" Target="http://www.nbrc.gov/content/administration"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hyperlink" Target="mailto:admin@nbrc.gov"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mailto:admin@nbrc.gov" TargetMode="External"/><Relationship Id="rId2" Type="http://schemas.openxmlformats.org/officeDocument/2006/relationships/hyperlink" Target="https://www.nbrc.gov/uploads/Application%20Materials/PerformanceReport.pdf"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s://www.nbrc.gov/uploads/Application%20Materials/PerformanceReport.pdf"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mailto:admin@nbrc.gov" TargetMode="External"/><Relationship Id="rId2" Type="http://schemas.openxmlformats.org/officeDocument/2006/relationships/hyperlink" Target="https://www.nbrc.gov/userfiles/files/Forms/SF425%20Fillable.pdf"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s://ecfr.io/Title-02/pt2.1.200#se2.1.200_1331" TargetMode="External"/><Relationship Id="rId2" Type="http://schemas.openxmlformats.org/officeDocument/2006/relationships/hyperlink" Target="https://ecfr.io/Title-2/Section-200.317"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hyperlink" Target="https://ecfr.io/Title-2/Section-200.319"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s://www.commerce.gov/oam/build-america-buy-america" TargetMode="External"/><Relationship Id="rId2" Type="http://schemas.openxmlformats.org/officeDocument/2006/relationships/hyperlink" Target="https://www.whitehouse.gov/briefing-room/presidential-actions/2021/01/25/executive-order-on-ensuring-the-future-is-made-in-all-of-america-by-all-of-americas-workers/" TargetMode="External"/><Relationship Id="rId1" Type="http://schemas.openxmlformats.org/officeDocument/2006/relationships/slideLayout" Target="../slideLayouts/slideLayout2.xml"/><Relationship Id="rId4" Type="http://schemas.openxmlformats.org/officeDocument/2006/relationships/hyperlink" Target="https://www.madeinamerica.gov/" TargetMode="External"/></Relationships>
</file>

<file path=ppt/slides/_rels/slide57.xml.rels><?xml version="1.0" encoding="UTF-8" standalone="yes"?>
<Relationships xmlns="http://schemas.openxmlformats.org/package/2006/relationships"><Relationship Id="rId3" Type="http://schemas.openxmlformats.org/officeDocument/2006/relationships/hyperlink" Target="https://ecfr.io/Title-2/Section-200.321" TargetMode="External"/><Relationship Id="rId2" Type="http://schemas.openxmlformats.org/officeDocument/2006/relationships/hyperlink" Target="https://www.whitehouse.gov/wp-content/uploads/2018/06/M-18-18.pdf" TargetMode="Externa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hyperlink" Target="https://ecfr.io/Title-2/Section-200.339" TargetMode="External"/><Relationship Id="rId2" Type="http://schemas.openxmlformats.org/officeDocument/2006/relationships/hyperlink" Target="https://ecfr.io/Title-2/Section-200.207" TargetMode="Externa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hyperlink" Target="https://ecfr.io/Title-2/Section-200.208" TargetMode="External"/><Relationship Id="rId2" Type="http://schemas.openxmlformats.org/officeDocument/2006/relationships/hyperlink" Target="https://ecfr.io/Title-2/Section-200.207" TargetMode="Externa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hyperlink" Target="mailto:admin@nbrc.gov" TargetMode="Externa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hyperlink" Target="https://ecfr.io/Title-2/Section-200.308" TargetMode="Externa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hyperlink" Target="https://ecfr.io/Title-2/Section-200.340" TargetMode="External"/><Relationship Id="rId2" Type="http://schemas.openxmlformats.org/officeDocument/2006/relationships/hyperlink" Target="https://ecfr.io/Title-2/Section-200.208"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8" Type="http://schemas.openxmlformats.org/officeDocument/2006/relationships/hyperlink" Target="https://www.nbrc.gov/content/new-york" TargetMode="External"/><Relationship Id="rId3" Type="http://schemas.openxmlformats.org/officeDocument/2006/relationships/hyperlink" Target="https://ecfr.io/Title-02/pt2.1.200#se2.1.200_1331" TargetMode="External"/><Relationship Id="rId7" Type="http://schemas.openxmlformats.org/officeDocument/2006/relationships/hyperlink" Target="https://www.nbrc.gov/content/vermont" TargetMode="External"/><Relationship Id="rId12" Type="http://schemas.openxmlformats.org/officeDocument/2006/relationships/hyperlink" Target="https://www.nbrc.gov/userfiles/files/Forms/SF425%20Fillable.pdf" TargetMode="External"/><Relationship Id="rId2" Type="http://schemas.openxmlformats.org/officeDocument/2006/relationships/hyperlink" Target="http://www.nbrc.gov/" TargetMode="External"/><Relationship Id="rId1" Type="http://schemas.openxmlformats.org/officeDocument/2006/relationships/slideLayout" Target="../slideLayouts/slideLayout2.xml"/><Relationship Id="rId6" Type="http://schemas.openxmlformats.org/officeDocument/2006/relationships/hyperlink" Target="https://www.nbrc.gov/content/new-hampshire" TargetMode="External"/><Relationship Id="rId11" Type="http://schemas.openxmlformats.org/officeDocument/2006/relationships/hyperlink" Target="https://www.nbrc.gov/uploads/Application%20Materials/PerformanceReport.pdf" TargetMode="External"/><Relationship Id="rId5" Type="http://schemas.openxmlformats.org/officeDocument/2006/relationships/hyperlink" Target="https://www.nbrc.gov/content/maine" TargetMode="External"/><Relationship Id="rId10" Type="http://schemas.openxmlformats.org/officeDocument/2006/relationships/hyperlink" Target="https://www.nbrc.gov/uploads/sf270(6).pdf" TargetMode="External"/><Relationship Id="rId4" Type="http://schemas.openxmlformats.org/officeDocument/2006/relationships/hyperlink" Target="https://uscode.house.gov/view.xhtml?path=/prelim@title40/subtitle5&amp;edition=prelim" TargetMode="External"/><Relationship Id="rId9" Type="http://schemas.openxmlformats.org/officeDocument/2006/relationships/hyperlink" Target="https://www.nbrc.gov/content/local-development-districts"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 name="Image">
            <a:extLst>
              <a:ext uri="{FF2B5EF4-FFF2-40B4-BE49-F238E27FC236}">
                <a16:creationId xmlns:a16="http://schemas.microsoft.com/office/drawing/2014/main" id="{7171389E-7E24-4C14-8ACE-9C5065F2A04D}"/>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0" y="0"/>
            <a:ext cx="12192000" cy="6858000"/>
          </a:xfrm>
          <a:prstGeom prst="rect">
            <a:avLst/>
          </a:prstGeom>
          <a:blipFill dpi="0" rotWithShape="1">
            <a:blip r:embed="rId3"/>
            <a:srcRect/>
            <a:stretch>
              <a:fillRect/>
            </a:stretch>
          </a:blipFill>
        </p:spPr>
      </p:pic>
      <p:sp>
        <p:nvSpPr>
          <p:cNvPr id="14" name="Rectangle 13">
            <a:extLst>
              <a:ext uri="{FF2B5EF4-FFF2-40B4-BE49-F238E27FC236}">
                <a16:creationId xmlns:a16="http://schemas.microsoft.com/office/drawing/2014/main" id="{C25AC10C-D659-15B4-57DC-50CE1613BF87}"/>
              </a:ext>
              <a:ext uri="{C183D7F6-B498-43B3-948B-1728B52AA6E4}">
                <adec:decorative xmlns:adec="http://schemas.microsoft.com/office/drawing/2017/decorative" val="1"/>
              </a:ext>
            </a:extLst>
          </p:cNvPr>
          <p:cNvSpPr/>
          <p:nvPr/>
        </p:nvSpPr>
        <p:spPr>
          <a:xfrm>
            <a:off x="0" y="-320135"/>
            <a:ext cx="12192000" cy="7178135"/>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2A95C40-4BEC-4FF4-9F5A-A6A786967D8B}"/>
              </a:ext>
            </a:extLst>
          </p:cNvPr>
          <p:cNvSpPr>
            <a:spLocks noGrp="1"/>
          </p:cNvSpPr>
          <p:nvPr>
            <p:ph type="ctrTitle"/>
          </p:nvPr>
        </p:nvSpPr>
        <p:spPr>
          <a:xfrm>
            <a:off x="-1" y="5214309"/>
            <a:ext cx="12192001" cy="1063800"/>
          </a:xfrm>
        </p:spPr>
        <p:txBody>
          <a:bodyPr>
            <a:normAutofit fontScale="90000"/>
          </a:bodyPr>
          <a:lstStyle/>
          <a:p>
            <a:br>
              <a:rPr lang="en-US" b="1" dirty="0"/>
            </a:br>
            <a:br>
              <a:rPr lang="en-US" b="1" dirty="0"/>
            </a:br>
            <a:br>
              <a:rPr lang="en-US" b="1" dirty="0"/>
            </a:br>
            <a:br>
              <a:rPr lang="en-US" b="1" dirty="0"/>
            </a:br>
            <a:r>
              <a:rPr lang="en-US" b="1" dirty="0">
                <a:latin typeface="Arial" panose="020B0604020202020204" pitchFamily="34" charset="0"/>
                <a:ea typeface="Tahoma" panose="020B0604030504040204" pitchFamily="34" charset="0"/>
                <a:cs typeface="Arial" panose="020B0604020202020204" pitchFamily="34" charset="0"/>
              </a:rPr>
              <a:t>SEID Grantee and Local Development District Training</a:t>
            </a:r>
            <a:br>
              <a:rPr lang="en-US" b="1" dirty="0">
                <a:latin typeface="Arial" panose="020B0604020202020204" pitchFamily="34" charset="0"/>
                <a:ea typeface="Tahoma" panose="020B0604030504040204" pitchFamily="34" charset="0"/>
                <a:cs typeface="Arial" panose="020B0604020202020204" pitchFamily="34" charset="0"/>
              </a:rPr>
            </a:br>
            <a:r>
              <a:rPr lang="en-US" b="1" dirty="0">
                <a:latin typeface="Arial" panose="020B0604020202020204" pitchFamily="34" charset="0"/>
                <a:ea typeface="Tahoma" panose="020B0604030504040204" pitchFamily="34" charset="0"/>
                <a:cs typeface="Arial" panose="020B0604020202020204" pitchFamily="34" charset="0"/>
              </a:rPr>
              <a:t>2022</a:t>
            </a:r>
            <a:br>
              <a:rPr lang="en-US" b="1" dirty="0">
                <a:latin typeface="Arial" panose="020B0604020202020204" pitchFamily="34" charset="0"/>
                <a:ea typeface="Tahoma" panose="020B0604030504040204" pitchFamily="34" charset="0"/>
                <a:cs typeface="Arial" panose="020B0604020202020204" pitchFamily="34" charset="0"/>
              </a:rPr>
            </a:br>
            <a:br>
              <a:rPr lang="en-US" b="1" dirty="0">
                <a:latin typeface="Arial" panose="020B0604020202020204" pitchFamily="34" charset="0"/>
                <a:ea typeface="Tahoma" panose="020B0604030504040204" pitchFamily="34" charset="0"/>
                <a:cs typeface="Arial" panose="020B0604020202020204" pitchFamily="34" charset="0"/>
              </a:rPr>
            </a:br>
            <a:r>
              <a:rPr lang="en-US" b="1" dirty="0">
                <a:latin typeface="Arial" panose="020B0604020202020204" pitchFamily="34" charset="0"/>
                <a:ea typeface="Tahoma" panose="020B0604030504040204" pitchFamily="34" charset="0"/>
                <a:cs typeface="Arial" panose="020B0604020202020204" pitchFamily="34" charset="0"/>
              </a:rPr>
              <a:t>www.nbrc.gov </a:t>
            </a:r>
          </a:p>
        </p:txBody>
      </p:sp>
      <p:pic>
        <p:nvPicPr>
          <p:cNvPr id="16" name="Picture 15" descr="A picture of nature with mountains, a stream and wildflowers. ">
            <a:extLst>
              <a:ext uri="{FF2B5EF4-FFF2-40B4-BE49-F238E27FC236}">
                <a16:creationId xmlns:a16="http://schemas.microsoft.com/office/drawing/2014/main" id="{73FED135-755D-B472-00B1-C4C2938571B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211" y="-148281"/>
            <a:ext cx="12303209" cy="1941802"/>
          </a:xfrm>
          <a:prstGeom prst="rect">
            <a:avLst/>
          </a:prstGeom>
        </p:spPr>
      </p:pic>
    </p:spTree>
    <p:extLst>
      <p:ext uri="{BB962C8B-B14F-4D97-AF65-F5344CB8AC3E}">
        <p14:creationId xmlns:p14="http://schemas.microsoft.com/office/powerpoint/2010/main" val="20483564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13EF6-09FC-61BF-44D0-563800A0FBE3}"/>
              </a:ext>
            </a:extLst>
          </p:cNvPr>
          <p:cNvSpPr>
            <a:spLocks noGrp="1"/>
          </p:cNvSpPr>
          <p:nvPr>
            <p:ph type="title"/>
          </p:nvPr>
        </p:nvSpPr>
        <p:spPr>
          <a:xfrm>
            <a:off x="941070" y="1181099"/>
            <a:ext cx="10515600" cy="1325563"/>
          </a:xfrm>
        </p:spPr>
        <p:txBody>
          <a:bodyPr>
            <a:normAutofit fontScale="90000"/>
          </a:bodyPr>
          <a:lstStyle/>
          <a:p>
            <a:pPr algn="ctr"/>
            <a:br>
              <a:rPr lang="en-US" dirty="0">
                <a:latin typeface="Tahoma" panose="020B0604030504040204" pitchFamily="34" charset="0"/>
                <a:ea typeface="Tahoma" panose="020B0604030504040204" pitchFamily="34" charset="0"/>
                <a:cs typeface="Tahoma" panose="020B0604030504040204" pitchFamily="34" charset="0"/>
              </a:rPr>
            </a:br>
            <a:r>
              <a:rPr lang="en-US" b="1" dirty="0">
                <a:latin typeface="Tahoma" panose="020B0604030504040204" pitchFamily="34" charset="0"/>
                <a:ea typeface="Tahoma" panose="020B0604030504040204" pitchFamily="34" charset="0"/>
                <a:cs typeface="Tahoma" panose="020B0604030504040204" pitchFamily="34" charset="0"/>
              </a:rPr>
              <a:t>Investments Across the Region</a:t>
            </a:r>
            <a:br>
              <a:rPr lang="en-US" b="1" dirty="0">
                <a:latin typeface="Tahoma" panose="020B0604030504040204" pitchFamily="34" charset="0"/>
                <a:ea typeface="Tahoma" panose="020B0604030504040204" pitchFamily="34" charset="0"/>
                <a:cs typeface="Tahoma" panose="020B0604030504040204" pitchFamily="34" charset="0"/>
              </a:rPr>
            </a:b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a:extLst>
              <a:ext uri="{FF2B5EF4-FFF2-40B4-BE49-F238E27FC236}">
                <a16:creationId xmlns:a16="http://schemas.microsoft.com/office/drawing/2014/main" id="{F4326F76-BA03-AF50-769C-45289C58F719}"/>
              </a:ext>
            </a:extLst>
          </p:cNvPr>
          <p:cNvSpPr>
            <a:spLocks noGrp="1"/>
          </p:cNvSpPr>
          <p:nvPr>
            <p:ph idx="1"/>
          </p:nvPr>
        </p:nvSpPr>
        <p:spPr>
          <a:xfrm>
            <a:off x="941070" y="2289492"/>
            <a:ext cx="10515600" cy="4351338"/>
          </a:xfrm>
        </p:spPr>
        <p:txBody>
          <a:bodyPr>
            <a:normAutofit fontScale="40000" lnSpcReduction="20000"/>
          </a:bodyPr>
          <a:lstStyle/>
          <a:p>
            <a:pPr marL="0" indent="0">
              <a:lnSpc>
                <a:spcPct val="120000"/>
              </a:lnSpc>
              <a:buNone/>
            </a:pPr>
            <a:r>
              <a:rPr lang="en-US" sz="7400" dirty="0">
                <a:latin typeface="Tahoma" panose="020B0604030504040204" pitchFamily="34" charset="0"/>
                <a:ea typeface="Tahoma" panose="020B0604030504040204" pitchFamily="34" charset="0"/>
                <a:cs typeface="Tahoma" panose="020B0604030504040204" pitchFamily="34" charset="0"/>
              </a:rPr>
              <a:t>In its thirteen-year history, the Commission has awarded over 300 grants amounting to more than $90 Million across the four states through its primary State Economic &amp; Infrastructure Development (SEID) grant program and other special initiatives, including the Regional Forest Economy Partnership Program </a:t>
            </a:r>
          </a:p>
          <a:p>
            <a:pPr marL="0" indent="0">
              <a:lnSpc>
                <a:spcPct val="120000"/>
              </a:lnSpc>
              <a:buNone/>
            </a:pPr>
            <a:endParaRPr lang="en-US" sz="7400" dirty="0">
              <a:latin typeface="Tahoma" panose="020B0604030504040204" pitchFamily="34" charset="0"/>
              <a:ea typeface="Tahoma" panose="020B0604030504040204" pitchFamily="34" charset="0"/>
              <a:cs typeface="Tahoma" panose="020B0604030504040204" pitchFamily="34" charset="0"/>
            </a:endParaRPr>
          </a:p>
          <a:p>
            <a:pPr marL="0" indent="0">
              <a:lnSpc>
                <a:spcPct val="120000"/>
              </a:lnSpc>
              <a:buNone/>
            </a:pPr>
            <a:r>
              <a:rPr lang="en-US" sz="7400" dirty="0">
                <a:latin typeface="Tahoma" panose="020B0604030504040204" pitchFamily="34" charset="0"/>
                <a:ea typeface="Tahoma" panose="020B0604030504040204" pitchFamily="34" charset="0"/>
                <a:cs typeface="Tahoma" panose="020B0604030504040204" pitchFamily="34" charset="0"/>
              </a:rPr>
              <a:t>NBRC currently has approximately 250 open grants</a:t>
            </a:r>
          </a:p>
          <a:p>
            <a:pPr marL="0" indent="0">
              <a:lnSpc>
                <a:spcPct val="120000"/>
              </a:lnSpc>
              <a:buNone/>
            </a:pPr>
            <a:endParaRPr lang="en-US" sz="9600" dirty="0">
              <a:latin typeface="Tahoma" panose="020B0604030504040204" pitchFamily="34" charset="0"/>
              <a:ea typeface="Tahoma" panose="020B0604030504040204" pitchFamily="34" charset="0"/>
              <a:cs typeface="Tahoma" panose="020B0604030504040204" pitchFamily="34" charset="0"/>
            </a:endParaRPr>
          </a:p>
          <a:p>
            <a:pPr marL="0" indent="0">
              <a:lnSpc>
                <a:spcPct val="120000"/>
              </a:lnSpc>
              <a:buNone/>
            </a:pPr>
            <a:endParaRPr lang="en-US" sz="112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8255103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13EF6-09FC-61BF-44D0-563800A0FBE3}"/>
              </a:ext>
            </a:extLst>
          </p:cNvPr>
          <p:cNvSpPr>
            <a:spLocks noGrp="1"/>
          </p:cNvSpPr>
          <p:nvPr>
            <p:ph type="title"/>
          </p:nvPr>
        </p:nvSpPr>
        <p:spPr>
          <a:xfrm>
            <a:off x="941070" y="1181099"/>
            <a:ext cx="10515600" cy="1325563"/>
          </a:xfrm>
        </p:spPr>
        <p:txBody>
          <a:bodyPr>
            <a:normAutofit fontScale="90000"/>
          </a:bodyPr>
          <a:lstStyle/>
          <a:p>
            <a:pPr algn="ctr"/>
            <a:br>
              <a:rPr lang="en-US" dirty="0">
                <a:latin typeface="Tahoma" panose="020B0604030504040204" pitchFamily="34" charset="0"/>
                <a:ea typeface="Tahoma" panose="020B0604030504040204" pitchFamily="34" charset="0"/>
                <a:cs typeface="Tahoma" panose="020B0604030504040204" pitchFamily="34" charset="0"/>
              </a:rPr>
            </a:br>
            <a:r>
              <a:rPr lang="en-US" b="1" dirty="0">
                <a:latin typeface="Tahoma" panose="020B0604030504040204" pitchFamily="34" charset="0"/>
                <a:ea typeface="Tahoma" panose="020B0604030504040204" pitchFamily="34" charset="0"/>
                <a:cs typeface="Tahoma" panose="020B0604030504040204" pitchFamily="34" charset="0"/>
              </a:rPr>
              <a:t>Eligibility Criteria</a:t>
            </a:r>
            <a:br>
              <a:rPr lang="en-US" b="1" dirty="0">
                <a:latin typeface="Tahoma" panose="020B0604030504040204" pitchFamily="34" charset="0"/>
                <a:ea typeface="Tahoma" panose="020B0604030504040204" pitchFamily="34" charset="0"/>
                <a:cs typeface="Tahoma" panose="020B0604030504040204" pitchFamily="34" charset="0"/>
              </a:rPr>
            </a:b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a:extLst>
              <a:ext uri="{FF2B5EF4-FFF2-40B4-BE49-F238E27FC236}">
                <a16:creationId xmlns:a16="http://schemas.microsoft.com/office/drawing/2014/main" id="{F4326F76-BA03-AF50-769C-45289C58F719}"/>
              </a:ext>
            </a:extLst>
          </p:cNvPr>
          <p:cNvSpPr>
            <a:spLocks noGrp="1"/>
          </p:cNvSpPr>
          <p:nvPr>
            <p:ph idx="1"/>
          </p:nvPr>
        </p:nvSpPr>
        <p:spPr>
          <a:xfrm>
            <a:off x="941070" y="2148840"/>
            <a:ext cx="10515600" cy="4491990"/>
          </a:xfrm>
        </p:spPr>
        <p:txBody>
          <a:bodyPr>
            <a:normAutofit fontScale="25000" lnSpcReduction="20000"/>
          </a:bodyPr>
          <a:lstStyle/>
          <a:p>
            <a:pPr marL="0" indent="0">
              <a:lnSpc>
                <a:spcPct val="120000"/>
              </a:lnSpc>
              <a:buNone/>
            </a:pPr>
            <a:r>
              <a:rPr lang="en-US" sz="9600" dirty="0">
                <a:latin typeface="Tahoma" panose="020B0604030504040204" pitchFamily="34" charset="0"/>
                <a:ea typeface="Tahoma" panose="020B0604030504040204" pitchFamily="34" charset="0"/>
                <a:cs typeface="Tahoma" panose="020B0604030504040204" pitchFamily="34" charset="0"/>
              </a:rPr>
              <a:t>By statute (</a:t>
            </a:r>
            <a:r>
              <a:rPr lang="en-US" sz="9600" dirty="0">
                <a:latin typeface="Tahoma" panose="020B0604030504040204" pitchFamily="34" charset="0"/>
                <a:ea typeface="Tahoma" panose="020B0604030504040204" pitchFamily="34" charset="0"/>
                <a:cs typeface="Tahoma" panose="020B0604030504040204" pitchFamily="34" charset="0"/>
                <a:hlinkClick r:id="rId2"/>
              </a:rPr>
              <a:t>40 U.S.C. §15702</a:t>
            </a:r>
            <a:r>
              <a:rPr lang="en-US" sz="9600" dirty="0">
                <a:latin typeface="Tahoma" panose="020B0604030504040204" pitchFamily="34" charset="0"/>
                <a:ea typeface="Tahoma" panose="020B0604030504040204" pitchFamily="34" charset="0"/>
                <a:cs typeface="Tahoma" panose="020B0604030504040204" pitchFamily="34" charset="0"/>
              </a:rPr>
              <a:t>), the NBRC is required to annually assess the level of economic and demographic distress in its service area. The resulting designations reflect whether the NBRC can provide grants within a county</a:t>
            </a:r>
          </a:p>
          <a:p>
            <a:pPr marL="0" indent="0">
              <a:lnSpc>
                <a:spcPct val="120000"/>
              </a:lnSpc>
              <a:buNone/>
            </a:pPr>
            <a:r>
              <a:rPr lang="en-US" sz="9600" dirty="0">
                <a:latin typeface="Tahoma" panose="020B0604030504040204" pitchFamily="34" charset="0"/>
                <a:ea typeface="Tahoma" panose="020B0604030504040204" pitchFamily="34" charset="0"/>
                <a:cs typeface="Tahoma" panose="020B0604030504040204" pitchFamily="34" charset="0"/>
              </a:rPr>
              <a:t>Counties are designated per the categories below:</a:t>
            </a:r>
          </a:p>
          <a:p>
            <a:pPr marL="0" indent="0">
              <a:lnSpc>
                <a:spcPct val="120000"/>
              </a:lnSpc>
              <a:buNone/>
            </a:pPr>
            <a:r>
              <a:rPr lang="en-US" sz="9600" b="1" dirty="0">
                <a:latin typeface="Tahoma" panose="020B0604030504040204" pitchFamily="34" charset="0"/>
                <a:ea typeface="Tahoma" panose="020B0604030504040204" pitchFamily="34" charset="0"/>
                <a:cs typeface="Tahoma" panose="020B0604030504040204" pitchFamily="34" charset="0"/>
              </a:rPr>
              <a:t>Distressed</a:t>
            </a:r>
            <a:r>
              <a:rPr lang="en-US" sz="9600" dirty="0">
                <a:latin typeface="Tahoma" panose="020B0604030504040204" pitchFamily="34" charset="0"/>
                <a:ea typeface="Tahoma" panose="020B0604030504040204" pitchFamily="34" charset="0"/>
                <a:cs typeface="Tahoma" panose="020B0604030504040204" pitchFamily="34" charset="0"/>
              </a:rPr>
              <a:t>: Eligible for 80% funding and require a 20% match</a:t>
            </a:r>
          </a:p>
          <a:p>
            <a:pPr marL="0" indent="0">
              <a:lnSpc>
                <a:spcPct val="120000"/>
              </a:lnSpc>
              <a:buNone/>
            </a:pPr>
            <a:r>
              <a:rPr lang="en-US" sz="9600" b="1" dirty="0">
                <a:latin typeface="Tahoma" panose="020B0604030504040204" pitchFamily="34" charset="0"/>
                <a:ea typeface="Tahoma" panose="020B0604030504040204" pitchFamily="34" charset="0"/>
                <a:cs typeface="Tahoma" panose="020B0604030504040204" pitchFamily="34" charset="0"/>
              </a:rPr>
              <a:t>Transitional: </a:t>
            </a:r>
            <a:r>
              <a:rPr lang="en-US" sz="9600" dirty="0">
                <a:latin typeface="Tahoma" panose="020B0604030504040204" pitchFamily="34" charset="0"/>
                <a:ea typeface="Tahoma" panose="020B0604030504040204" pitchFamily="34" charset="0"/>
                <a:cs typeface="Tahoma" panose="020B0604030504040204" pitchFamily="34" charset="0"/>
              </a:rPr>
              <a:t>Eligible for 50% funding and require a 50% match </a:t>
            </a:r>
          </a:p>
          <a:p>
            <a:pPr marL="0" indent="0">
              <a:lnSpc>
                <a:spcPct val="120000"/>
              </a:lnSpc>
              <a:buNone/>
            </a:pPr>
            <a:r>
              <a:rPr lang="en-US" sz="9600" b="1" dirty="0">
                <a:latin typeface="Tahoma" panose="020B0604030504040204" pitchFamily="34" charset="0"/>
                <a:ea typeface="Tahoma" panose="020B0604030504040204" pitchFamily="34" charset="0"/>
                <a:cs typeface="Tahoma" panose="020B0604030504040204" pitchFamily="34" charset="0"/>
              </a:rPr>
              <a:t>Attainment</a:t>
            </a:r>
            <a:r>
              <a:rPr lang="en-US" sz="9600" dirty="0">
                <a:latin typeface="Tahoma" panose="020B0604030504040204" pitchFamily="34" charset="0"/>
                <a:ea typeface="Tahoma" panose="020B0604030504040204" pitchFamily="34" charset="0"/>
                <a:cs typeface="Tahoma" panose="020B0604030504040204" pitchFamily="34" charset="0"/>
              </a:rPr>
              <a:t>: Ineligible for funding, unless it is determined that a specific municipality within the county is distressed, or the project has a greater effect on distressed and transitional counties surrounding it</a:t>
            </a:r>
          </a:p>
          <a:p>
            <a:pPr marL="0" indent="0">
              <a:lnSpc>
                <a:spcPct val="120000"/>
              </a:lnSpc>
              <a:buNone/>
            </a:pPr>
            <a:r>
              <a:rPr lang="en-US" sz="5600" dirty="0">
                <a:latin typeface="Tahoma" panose="020B0604030504040204" pitchFamily="34" charset="0"/>
                <a:ea typeface="Tahoma" panose="020B0604030504040204" pitchFamily="34" charset="0"/>
                <a:cs typeface="Tahoma" panose="020B0604030504040204" pitchFamily="34" charset="0"/>
              </a:rPr>
              <a:t>*the match requirement may differ from the above if a grantee submitted a COVID match waiver request at the time of their application submittal</a:t>
            </a:r>
          </a:p>
          <a:p>
            <a:pPr marL="0" indent="0">
              <a:lnSpc>
                <a:spcPct val="120000"/>
              </a:lnSpc>
              <a:buNone/>
            </a:pPr>
            <a:endParaRPr lang="en-US" sz="9600" dirty="0">
              <a:latin typeface="Tahoma" panose="020B0604030504040204" pitchFamily="34" charset="0"/>
              <a:ea typeface="Tahoma" panose="020B0604030504040204" pitchFamily="34" charset="0"/>
              <a:cs typeface="Tahoma" panose="020B0604030504040204" pitchFamily="34" charset="0"/>
            </a:endParaRPr>
          </a:p>
          <a:p>
            <a:pPr marL="0" indent="0">
              <a:lnSpc>
                <a:spcPct val="120000"/>
              </a:lnSpc>
              <a:buNone/>
            </a:pPr>
            <a:endParaRPr lang="en-US" sz="112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6233290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13EF6-09FC-61BF-44D0-563800A0FBE3}"/>
              </a:ext>
            </a:extLst>
          </p:cNvPr>
          <p:cNvSpPr>
            <a:spLocks noGrp="1"/>
          </p:cNvSpPr>
          <p:nvPr>
            <p:ph type="title"/>
          </p:nvPr>
        </p:nvSpPr>
        <p:spPr>
          <a:xfrm>
            <a:off x="941070" y="1181099"/>
            <a:ext cx="10515600" cy="1325563"/>
          </a:xfrm>
        </p:spPr>
        <p:txBody>
          <a:bodyPr>
            <a:normAutofit fontScale="90000"/>
          </a:bodyPr>
          <a:lstStyle/>
          <a:p>
            <a:pPr algn="ctr"/>
            <a:br>
              <a:rPr lang="en-US" dirty="0">
                <a:latin typeface="Tahoma" panose="020B0604030504040204" pitchFamily="34" charset="0"/>
                <a:ea typeface="Tahoma" panose="020B0604030504040204" pitchFamily="34" charset="0"/>
                <a:cs typeface="Tahoma" panose="020B0604030504040204" pitchFamily="34" charset="0"/>
              </a:rPr>
            </a:br>
            <a:r>
              <a:rPr lang="en-US" b="1" dirty="0">
                <a:latin typeface="Tahoma" panose="020B0604030504040204" pitchFamily="34" charset="0"/>
                <a:ea typeface="Tahoma" panose="020B0604030504040204" pitchFamily="34" charset="0"/>
                <a:cs typeface="Tahoma" panose="020B0604030504040204" pitchFamily="34" charset="0"/>
              </a:rPr>
              <a:t>Federal Funding Ceiling</a:t>
            </a:r>
            <a:br>
              <a:rPr lang="en-US" b="1" dirty="0">
                <a:latin typeface="Tahoma" panose="020B0604030504040204" pitchFamily="34" charset="0"/>
                <a:ea typeface="Tahoma" panose="020B0604030504040204" pitchFamily="34" charset="0"/>
                <a:cs typeface="Tahoma" panose="020B0604030504040204" pitchFamily="34" charset="0"/>
              </a:rPr>
            </a:b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a:extLst>
              <a:ext uri="{FF2B5EF4-FFF2-40B4-BE49-F238E27FC236}">
                <a16:creationId xmlns:a16="http://schemas.microsoft.com/office/drawing/2014/main" id="{F4326F76-BA03-AF50-769C-45289C58F719}"/>
              </a:ext>
            </a:extLst>
          </p:cNvPr>
          <p:cNvSpPr>
            <a:spLocks noGrp="1"/>
          </p:cNvSpPr>
          <p:nvPr>
            <p:ph idx="1"/>
          </p:nvPr>
        </p:nvSpPr>
        <p:spPr>
          <a:xfrm>
            <a:off x="941070" y="2125980"/>
            <a:ext cx="10515600" cy="4514850"/>
          </a:xfrm>
        </p:spPr>
        <p:txBody>
          <a:bodyPr>
            <a:normAutofit fontScale="25000" lnSpcReduction="20000"/>
          </a:bodyPr>
          <a:lstStyle/>
          <a:p>
            <a:pPr>
              <a:lnSpc>
                <a:spcPct val="120000"/>
              </a:lnSpc>
            </a:pPr>
            <a:r>
              <a:rPr lang="en-US" sz="9600" dirty="0">
                <a:latin typeface="Tahoma" panose="020B0604030504040204" pitchFamily="34" charset="0"/>
                <a:ea typeface="Tahoma" panose="020B0604030504040204" pitchFamily="34" charset="0"/>
                <a:cs typeface="Tahoma" panose="020B0604030504040204" pitchFamily="34" charset="0"/>
              </a:rPr>
              <a:t>If a project uses multiple federal sources, including the NBRC, no more than 80% of a total project cost can be comprised of federal funds</a:t>
            </a:r>
            <a:br>
              <a:rPr lang="en-US" sz="9600" dirty="0">
                <a:latin typeface="Tahoma" panose="020B0604030504040204" pitchFamily="34" charset="0"/>
                <a:ea typeface="Tahoma" panose="020B0604030504040204" pitchFamily="34" charset="0"/>
                <a:cs typeface="Tahoma" panose="020B0604030504040204" pitchFamily="34" charset="0"/>
              </a:rPr>
            </a:br>
            <a:endParaRPr lang="en-US" sz="9600" dirty="0">
              <a:latin typeface="Tahoma" panose="020B0604030504040204" pitchFamily="34" charset="0"/>
              <a:ea typeface="Tahoma" panose="020B0604030504040204" pitchFamily="34" charset="0"/>
              <a:cs typeface="Tahoma" panose="020B0604030504040204" pitchFamily="34" charset="0"/>
            </a:endParaRPr>
          </a:p>
          <a:p>
            <a:pPr>
              <a:lnSpc>
                <a:spcPct val="120000"/>
              </a:lnSpc>
            </a:pPr>
            <a:r>
              <a:rPr lang="en-US" sz="9600" dirty="0">
                <a:latin typeface="Tahoma" panose="020B0604030504040204" pitchFamily="34" charset="0"/>
                <a:ea typeface="Tahoma" panose="020B0604030504040204" pitchFamily="34" charset="0"/>
                <a:cs typeface="Tahoma" panose="020B0604030504040204" pitchFamily="34" charset="0"/>
              </a:rPr>
              <a:t>Loans and tax credits do not count toward the federal funding ceiling</a:t>
            </a:r>
            <a:br>
              <a:rPr lang="en-US" sz="9600" dirty="0">
                <a:latin typeface="Tahoma" panose="020B0604030504040204" pitchFamily="34" charset="0"/>
                <a:ea typeface="Tahoma" panose="020B0604030504040204" pitchFamily="34" charset="0"/>
                <a:cs typeface="Tahoma" panose="020B0604030504040204" pitchFamily="34" charset="0"/>
              </a:rPr>
            </a:br>
            <a:endParaRPr lang="en-US" sz="9600" dirty="0">
              <a:latin typeface="Tahoma" panose="020B0604030504040204" pitchFamily="34" charset="0"/>
              <a:ea typeface="Tahoma" panose="020B0604030504040204" pitchFamily="34" charset="0"/>
              <a:cs typeface="Tahoma" panose="020B0604030504040204" pitchFamily="34" charset="0"/>
            </a:endParaRPr>
          </a:p>
          <a:p>
            <a:pPr>
              <a:lnSpc>
                <a:spcPct val="120000"/>
              </a:lnSpc>
            </a:pPr>
            <a:r>
              <a:rPr lang="en-US" sz="9600" dirty="0">
                <a:latin typeface="Tahoma" panose="020B0604030504040204" pitchFamily="34" charset="0"/>
                <a:ea typeface="Tahoma" panose="020B0604030504040204" pitchFamily="34" charset="0"/>
                <a:cs typeface="Tahoma" panose="020B0604030504040204" pitchFamily="34" charset="0"/>
              </a:rPr>
              <a:t>It is equally important for applicants to check with other federal sources, as each federal agency may have its own restrictions.</a:t>
            </a:r>
            <a:br>
              <a:rPr lang="en-US" sz="9600" dirty="0">
                <a:latin typeface="Tahoma" panose="020B0604030504040204" pitchFamily="34" charset="0"/>
                <a:ea typeface="Tahoma" panose="020B0604030504040204" pitchFamily="34" charset="0"/>
                <a:cs typeface="Tahoma" panose="020B0604030504040204" pitchFamily="34" charset="0"/>
              </a:rPr>
            </a:br>
            <a:endParaRPr lang="en-US" sz="9600" dirty="0">
              <a:latin typeface="Tahoma" panose="020B0604030504040204" pitchFamily="34" charset="0"/>
              <a:ea typeface="Tahoma" panose="020B0604030504040204" pitchFamily="34" charset="0"/>
              <a:cs typeface="Tahoma" panose="020B0604030504040204" pitchFamily="34" charset="0"/>
            </a:endParaRPr>
          </a:p>
          <a:p>
            <a:pPr>
              <a:lnSpc>
                <a:spcPct val="120000"/>
              </a:lnSpc>
            </a:pPr>
            <a:r>
              <a:rPr lang="en-US" sz="9600" dirty="0">
                <a:latin typeface="Tahoma" panose="020B0604030504040204" pitchFamily="34" charset="0"/>
                <a:ea typeface="Tahoma" panose="020B0604030504040204" pitchFamily="34" charset="0"/>
                <a:cs typeface="Tahoma" panose="020B0604030504040204" pitchFamily="34" charset="0"/>
              </a:rPr>
              <a:t>For example, if an applicant receives $100,000 from another federal source, such as the Economic Development Administration, and the total project cost is $200,000, the total NBRC award could not exceed $60,000</a:t>
            </a:r>
          </a:p>
          <a:p>
            <a:pPr marL="0" indent="0">
              <a:lnSpc>
                <a:spcPct val="120000"/>
              </a:lnSpc>
              <a:buNone/>
            </a:pPr>
            <a:endParaRPr lang="en-US" sz="9600" dirty="0">
              <a:latin typeface="Tahoma" panose="020B0604030504040204" pitchFamily="34" charset="0"/>
              <a:ea typeface="Tahoma" panose="020B0604030504040204" pitchFamily="34" charset="0"/>
              <a:cs typeface="Tahoma" panose="020B0604030504040204" pitchFamily="34" charset="0"/>
            </a:endParaRPr>
          </a:p>
          <a:p>
            <a:pPr marL="0" indent="0">
              <a:lnSpc>
                <a:spcPct val="120000"/>
              </a:lnSpc>
              <a:buNone/>
            </a:pPr>
            <a:endParaRPr lang="en-US" sz="9600" dirty="0">
              <a:latin typeface="Tahoma" panose="020B0604030504040204" pitchFamily="34" charset="0"/>
              <a:ea typeface="Tahoma" panose="020B0604030504040204" pitchFamily="34" charset="0"/>
              <a:cs typeface="Tahoma" panose="020B0604030504040204" pitchFamily="34" charset="0"/>
            </a:endParaRPr>
          </a:p>
          <a:p>
            <a:pPr marL="0" indent="0">
              <a:lnSpc>
                <a:spcPct val="120000"/>
              </a:lnSpc>
              <a:buNone/>
            </a:pPr>
            <a:endParaRPr lang="en-US" sz="112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0846803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015FD0FB-21CD-8431-1E57-E149870D0950}"/>
              </a:ext>
            </a:extLst>
          </p:cNvPr>
          <p:cNvSpPr>
            <a:spLocks noGrp="1"/>
          </p:cNvSpPr>
          <p:nvPr>
            <p:ph type="title" idx="4294967295"/>
          </p:nvPr>
        </p:nvSpPr>
        <p:spPr>
          <a:xfrm>
            <a:off x="838200" y="1704975"/>
            <a:ext cx="10515600" cy="47021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0000"/>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br>
              <a:rPr kumimoji="0" lang="en-US" sz="2800" b="0" i="0" u="none" strike="noStrike" kern="120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br>
            <a:endParaRPr kumimoji="0" lang="en-US" sz="2800" b="0" i="0" u="none" strike="noStrike" kern="120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6700" b="1" i="0" u="none" strike="noStrike" kern="120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Award Process and </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6700" b="1" i="0" u="none" strike="noStrike" kern="120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Project Initiation</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6700" b="1" i="0" u="none" strike="noStrike" kern="120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br>
              <a:rPr kumimoji="0" lang="en-US" sz="6700" b="1" i="0" u="none" strike="noStrike" kern="120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br>
            <a:br>
              <a:rPr kumimoji="0" lang="en-US" sz="6700" b="1" i="0" u="none" strike="noStrike" kern="120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br>
            <a:endParaRPr kumimoji="0" lang="en-US" sz="6700" b="1" i="0" u="none" strike="noStrike" kern="120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7856571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13EF6-09FC-61BF-44D0-563800A0FBE3}"/>
              </a:ext>
            </a:extLst>
          </p:cNvPr>
          <p:cNvSpPr>
            <a:spLocks noGrp="1"/>
          </p:cNvSpPr>
          <p:nvPr>
            <p:ph type="title"/>
          </p:nvPr>
        </p:nvSpPr>
        <p:spPr>
          <a:xfrm>
            <a:off x="941070" y="1181099"/>
            <a:ext cx="10515600" cy="1325563"/>
          </a:xfrm>
        </p:spPr>
        <p:txBody>
          <a:bodyPr>
            <a:normAutofit fontScale="90000"/>
          </a:bodyPr>
          <a:lstStyle/>
          <a:p>
            <a:pPr algn="ctr"/>
            <a:br>
              <a:rPr lang="en-US" dirty="0">
                <a:latin typeface="Tahoma" panose="020B0604030504040204" pitchFamily="34" charset="0"/>
                <a:ea typeface="Tahoma" panose="020B0604030504040204" pitchFamily="34" charset="0"/>
                <a:cs typeface="Tahoma" panose="020B0604030504040204" pitchFamily="34" charset="0"/>
              </a:rPr>
            </a:br>
            <a:r>
              <a:rPr lang="en-US" b="1" dirty="0">
                <a:latin typeface="Tahoma" panose="020B0604030504040204" pitchFamily="34" charset="0"/>
                <a:ea typeface="Tahoma" panose="020B0604030504040204" pitchFamily="34" charset="0"/>
                <a:cs typeface="Tahoma" panose="020B0604030504040204" pitchFamily="34" charset="0"/>
              </a:rPr>
              <a:t>Award Process and Project Initiation</a:t>
            </a:r>
            <a:br>
              <a:rPr lang="en-US" b="1" dirty="0">
                <a:latin typeface="Tahoma" panose="020B0604030504040204" pitchFamily="34" charset="0"/>
                <a:ea typeface="Tahoma" panose="020B0604030504040204" pitchFamily="34" charset="0"/>
                <a:cs typeface="Tahoma" panose="020B0604030504040204" pitchFamily="34" charset="0"/>
              </a:rPr>
            </a:b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a:extLst>
              <a:ext uri="{FF2B5EF4-FFF2-40B4-BE49-F238E27FC236}">
                <a16:creationId xmlns:a16="http://schemas.microsoft.com/office/drawing/2014/main" id="{F4326F76-BA03-AF50-769C-45289C58F719}"/>
              </a:ext>
            </a:extLst>
          </p:cNvPr>
          <p:cNvSpPr>
            <a:spLocks noGrp="1"/>
          </p:cNvSpPr>
          <p:nvPr>
            <p:ph idx="1"/>
          </p:nvPr>
        </p:nvSpPr>
        <p:spPr>
          <a:xfrm>
            <a:off x="941070" y="2289492"/>
            <a:ext cx="10515600" cy="4351338"/>
          </a:xfrm>
        </p:spPr>
        <p:txBody>
          <a:bodyPr>
            <a:normAutofit fontScale="25000" lnSpcReduction="20000"/>
          </a:bodyPr>
          <a:lstStyle/>
          <a:p>
            <a:pPr marL="0" indent="0" algn="ctr">
              <a:lnSpc>
                <a:spcPct val="120000"/>
              </a:lnSpc>
              <a:buNone/>
            </a:pPr>
            <a:r>
              <a:rPr lang="en-US" sz="11200" b="1" dirty="0">
                <a:latin typeface="Tahoma" panose="020B0604030504040204" pitchFamily="34" charset="0"/>
                <a:ea typeface="Tahoma" panose="020B0604030504040204" pitchFamily="34" charset="0"/>
                <a:cs typeface="Tahoma" panose="020B0604030504040204" pitchFamily="34" charset="0"/>
              </a:rPr>
              <a:t>Step 1: Notice of Award</a:t>
            </a:r>
          </a:p>
          <a:p>
            <a:pPr>
              <a:lnSpc>
                <a:spcPct val="120000"/>
              </a:lnSpc>
            </a:pPr>
            <a:r>
              <a:rPr lang="en-US" sz="9600" dirty="0">
                <a:latin typeface="Tahoma" panose="020B0604030504040204" pitchFamily="34" charset="0"/>
                <a:ea typeface="Tahoma" panose="020B0604030504040204" pitchFamily="34" charset="0"/>
                <a:cs typeface="Tahoma" panose="020B0604030504040204" pitchFamily="34" charset="0"/>
              </a:rPr>
              <a:t>NBRC notifies all successful entities of their award, including the amount of the award by the end of August, with EDA and USDA projects typically announced in September</a:t>
            </a:r>
          </a:p>
          <a:p>
            <a:pPr>
              <a:lnSpc>
                <a:spcPct val="120000"/>
              </a:lnSpc>
            </a:pPr>
            <a:r>
              <a:rPr lang="en-US" sz="9600" dirty="0">
                <a:latin typeface="Tahoma" panose="020B0604030504040204" pitchFamily="34" charset="0"/>
                <a:ea typeface="Tahoma" panose="020B0604030504040204" pitchFamily="34" charset="0"/>
                <a:cs typeface="Tahoma" panose="020B0604030504040204" pitchFamily="34" charset="0"/>
              </a:rPr>
              <a:t>Once awards are made, NBRC works with grantees to submit any missing application support documents or documents that need to be corrected (i.e., revised project budget to reflect reduced award) </a:t>
            </a:r>
          </a:p>
          <a:p>
            <a:pPr marL="0" indent="0" algn="ctr">
              <a:lnSpc>
                <a:spcPct val="120000"/>
              </a:lnSpc>
              <a:buNone/>
            </a:pPr>
            <a:r>
              <a:rPr lang="en-US" sz="9600" u="sng" dirty="0">
                <a:latin typeface="Tahoma" panose="020B0604030504040204" pitchFamily="34" charset="0"/>
                <a:ea typeface="Tahoma" panose="020B0604030504040204" pitchFamily="34" charset="0"/>
                <a:cs typeface="Tahoma" panose="020B0604030504040204" pitchFamily="34" charset="0"/>
              </a:rPr>
              <a:t>Notice of award is not approval to expend funds. A Notice to Proceed must be issued in order to expend any funds include matching funds</a:t>
            </a:r>
          </a:p>
          <a:p>
            <a:pPr marL="0" indent="0">
              <a:lnSpc>
                <a:spcPct val="120000"/>
              </a:lnSpc>
              <a:buNone/>
            </a:pPr>
            <a:endParaRPr lang="en-US" sz="9600" dirty="0">
              <a:latin typeface="Tahoma" panose="020B0604030504040204" pitchFamily="34" charset="0"/>
              <a:ea typeface="Tahoma" panose="020B0604030504040204" pitchFamily="34" charset="0"/>
              <a:cs typeface="Tahoma" panose="020B0604030504040204" pitchFamily="34" charset="0"/>
            </a:endParaRPr>
          </a:p>
          <a:p>
            <a:pPr marL="0" indent="0">
              <a:lnSpc>
                <a:spcPct val="120000"/>
              </a:lnSpc>
              <a:buNone/>
            </a:pPr>
            <a:endParaRPr lang="en-US" sz="112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9430338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13EF6-09FC-61BF-44D0-563800A0FBE3}"/>
              </a:ext>
            </a:extLst>
          </p:cNvPr>
          <p:cNvSpPr>
            <a:spLocks noGrp="1"/>
          </p:cNvSpPr>
          <p:nvPr>
            <p:ph type="title"/>
          </p:nvPr>
        </p:nvSpPr>
        <p:spPr>
          <a:xfrm>
            <a:off x="941070" y="1181099"/>
            <a:ext cx="10515600" cy="1325563"/>
          </a:xfrm>
        </p:spPr>
        <p:txBody>
          <a:bodyPr>
            <a:normAutofit fontScale="90000"/>
          </a:bodyPr>
          <a:lstStyle/>
          <a:p>
            <a:pPr algn="ctr"/>
            <a:br>
              <a:rPr lang="en-US" dirty="0">
                <a:latin typeface="Tahoma" panose="020B0604030504040204" pitchFamily="34" charset="0"/>
                <a:ea typeface="Tahoma" panose="020B0604030504040204" pitchFamily="34" charset="0"/>
                <a:cs typeface="Tahoma" panose="020B0604030504040204" pitchFamily="34" charset="0"/>
              </a:rPr>
            </a:br>
            <a:r>
              <a:rPr lang="en-US" b="1" dirty="0">
                <a:latin typeface="Tahoma" panose="020B0604030504040204" pitchFamily="34" charset="0"/>
                <a:ea typeface="Tahoma" panose="020B0604030504040204" pitchFamily="34" charset="0"/>
                <a:cs typeface="Tahoma" panose="020B0604030504040204" pitchFamily="34" charset="0"/>
              </a:rPr>
              <a:t>Award Process and Project Initiation</a:t>
            </a:r>
            <a:br>
              <a:rPr lang="en-US" b="1" dirty="0">
                <a:latin typeface="Tahoma" panose="020B0604030504040204" pitchFamily="34" charset="0"/>
                <a:ea typeface="Tahoma" panose="020B0604030504040204" pitchFamily="34" charset="0"/>
                <a:cs typeface="Tahoma" panose="020B0604030504040204" pitchFamily="34" charset="0"/>
              </a:rPr>
            </a:b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a:extLst>
              <a:ext uri="{FF2B5EF4-FFF2-40B4-BE49-F238E27FC236}">
                <a16:creationId xmlns:a16="http://schemas.microsoft.com/office/drawing/2014/main" id="{F4326F76-BA03-AF50-769C-45289C58F719}"/>
              </a:ext>
            </a:extLst>
          </p:cNvPr>
          <p:cNvSpPr>
            <a:spLocks noGrp="1"/>
          </p:cNvSpPr>
          <p:nvPr>
            <p:ph idx="1"/>
          </p:nvPr>
        </p:nvSpPr>
        <p:spPr>
          <a:xfrm>
            <a:off x="941070" y="2289492"/>
            <a:ext cx="10515600" cy="4351338"/>
          </a:xfrm>
        </p:spPr>
        <p:txBody>
          <a:bodyPr>
            <a:normAutofit fontScale="32500" lnSpcReduction="20000"/>
          </a:bodyPr>
          <a:lstStyle/>
          <a:p>
            <a:pPr marL="0" indent="0" algn="ctr">
              <a:lnSpc>
                <a:spcPct val="120000"/>
              </a:lnSpc>
              <a:buNone/>
            </a:pPr>
            <a:r>
              <a:rPr lang="en-US" sz="8600" b="1" dirty="0">
                <a:latin typeface="Tahoma" panose="020B0604030504040204" pitchFamily="34" charset="0"/>
                <a:ea typeface="Tahoma" panose="020B0604030504040204" pitchFamily="34" charset="0"/>
                <a:cs typeface="Tahoma" panose="020B0604030504040204" pitchFamily="34" charset="0"/>
              </a:rPr>
              <a:t>Step 2: Grant Agreement </a:t>
            </a:r>
          </a:p>
          <a:p>
            <a:pPr>
              <a:lnSpc>
                <a:spcPct val="120000"/>
              </a:lnSpc>
            </a:pPr>
            <a:r>
              <a:rPr lang="en-US" sz="7400" dirty="0">
                <a:latin typeface="Tahoma" panose="020B0604030504040204" pitchFamily="34" charset="0"/>
                <a:ea typeface="Tahoma" panose="020B0604030504040204" pitchFamily="34" charset="0"/>
                <a:cs typeface="Tahoma" panose="020B0604030504040204" pitchFamily="34" charset="0"/>
              </a:rPr>
              <a:t>Once all required application support documents have been obtained, NBRC issues Grant Agreements for projects. The grant agreement will contain among other things, the following:</a:t>
            </a:r>
          </a:p>
          <a:p>
            <a:pPr lvl="1">
              <a:lnSpc>
                <a:spcPct val="120000"/>
              </a:lnSpc>
            </a:pPr>
            <a:r>
              <a:rPr lang="en-US" sz="7400" dirty="0">
                <a:latin typeface="Tahoma" panose="020B0604030504040204" pitchFamily="34" charset="0"/>
                <a:ea typeface="Tahoma" panose="020B0604030504040204" pitchFamily="34" charset="0"/>
                <a:cs typeface="Tahoma" panose="020B0604030504040204" pitchFamily="34" charset="0"/>
              </a:rPr>
              <a:t>The NBRC Grant Agreement Number: This number must be included in all documentation and emails that are sent to the States or NBRC offices.  (e.g., NBRC21GNY01) 	</a:t>
            </a:r>
          </a:p>
          <a:p>
            <a:pPr lvl="1">
              <a:lnSpc>
                <a:spcPct val="120000"/>
              </a:lnSpc>
            </a:pPr>
            <a:r>
              <a:rPr lang="en-US" sz="7400" dirty="0">
                <a:latin typeface="Tahoma" panose="020B0604030504040204" pitchFamily="34" charset="0"/>
                <a:ea typeface="Tahoma" panose="020B0604030504040204" pitchFamily="34" charset="0"/>
                <a:cs typeface="Tahoma" panose="020B0604030504040204" pitchFamily="34" charset="0"/>
              </a:rPr>
              <a:t>Contact information for both the grantee and NBRC</a:t>
            </a:r>
          </a:p>
          <a:p>
            <a:pPr lvl="1">
              <a:lnSpc>
                <a:spcPct val="120000"/>
              </a:lnSpc>
            </a:pPr>
            <a:r>
              <a:rPr lang="en-US" sz="7400" dirty="0">
                <a:latin typeface="Tahoma" panose="020B0604030504040204" pitchFamily="34" charset="0"/>
                <a:ea typeface="Tahoma" panose="020B0604030504040204" pitchFamily="34" charset="0"/>
                <a:cs typeface="Tahoma" panose="020B0604030504040204" pitchFamily="34" charset="0"/>
              </a:rPr>
              <a:t>Please notify NBRC if this information changes, send changes to admin@nbrc.gov utilizing the Key Contacts Form (OMB#4040-0010)</a:t>
            </a:r>
            <a:endParaRPr lang="en-US" sz="112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6015534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13EF6-09FC-61BF-44D0-563800A0FBE3}"/>
              </a:ext>
            </a:extLst>
          </p:cNvPr>
          <p:cNvSpPr>
            <a:spLocks noGrp="1"/>
          </p:cNvSpPr>
          <p:nvPr>
            <p:ph type="title"/>
          </p:nvPr>
        </p:nvSpPr>
        <p:spPr>
          <a:xfrm>
            <a:off x="941070" y="1181099"/>
            <a:ext cx="10515600" cy="1325563"/>
          </a:xfrm>
        </p:spPr>
        <p:txBody>
          <a:bodyPr>
            <a:normAutofit fontScale="90000"/>
          </a:bodyPr>
          <a:lstStyle/>
          <a:p>
            <a:pPr algn="ctr"/>
            <a:br>
              <a:rPr lang="en-US" dirty="0">
                <a:latin typeface="Tahoma" panose="020B0604030504040204" pitchFamily="34" charset="0"/>
                <a:ea typeface="Tahoma" panose="020B0604030504040204" pitchFamily="34" charset="0"/>
                <a:cs typeface="Tahoma" panose="020B0604030504040204" pitchFamily="34" charset="0"/>
              </a:rPr>
            </a:br>
            <a:r>
              <a:rPr lang="en-US" b="1" dirty="0">
                <a:latin typeface="Tahoma" panose="020B0604030504040204" pitchFamily="34" charset="0"/>
                <a:ea typeface="Tahoma" panose="020B0604030504040204" pitchFamily="34" charset="0"/>
                <a:cs typeface="Tahoma" panose="020B0604030504040204" pitchFamily="34" charset="0"/>
              </a:rPr>
              <a:t>Award Process and Project Initiation</a:t>
            </a:r>
            <a:br>
              <a:rPr lang="en-US" b="1" dirty="0">
                <a:latin typeface="Tahoma" panose="020B0604030504040204" pitchFamily="34" charset="0"/>
                <a:ea typeface="Tahoma" panose="020B0604030504040204" pitchFamily="34" charset="0"/>
                <a:cs typeface="Tahoma" panose="020B0604030504040204" pitchFamily="34" charset="0"/>
              </a:rPr>
            </a:b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a:extLst>
              <a:ext uri="{FF2B5EF4-FFF2-40B4-BE49-F238E27FC236}">
                <a16:creationId xmlns:a16="http://schemas.microsoft.com/office/drawing/2014/main" id="{F4326F76-BA03-AF50-769C-45289C58F719}"/>
              </a:ext>
            </a:extLst>
          </p:cNvPr>
          <p:cNvSpPr>
            <a:spLocks noGrp="1"/>
          </p:cNvSpPr>
          <p:nvPr>
            <p:ph idx="1"/>
          </p:nvPr>
        </p:nvSpPr>
        <p:spPr>
          <a:xfrm>
            <a:off x="941070" y="2289492"/>
            <a:ext cx="10515600" cy="4351338"/>
          </a:xfrm>
        </p:spPr>
        <p:txBody>
          <a:bodyPr>
            <a:normAutofit fontScale="32500" lnSpcReduction="20000"/>
          </a:bodyPr>
          <a:lstStyle/>
          <a:p>
            <a:pPr marL="0" indent="0" algn="ctr">
              <a:lnSpc>
                <a:spcPct val="120000"/>
              </a:lnSpc>
              <a:buNone/>
            </a:pPr>
            <a:r>
              <a:rPr lang="en-US" sz="8600" b="1" dirty="0">
                <a:latin typeface="Tahoma" panose="020B0604030504040204" pitchFamily="34" charset="0"/>
                <a:ea typeface="Tahoma" panose="020B0604030504040204" pitchFamily="34" charset="0"/>
                <a:cs typeface="Tahoma" panose="020B0604030504040204" pitchFamily="34" charset="0"/>
              </a:rPr>
              <a:t>Step 3: Obligation of Federal Funds</a:t>
            </a:r>
          </a:p>
          <a:p>
            <a:pPr>
              <a:lnSpc>
                <a:spcPct val="120000"/>
              </a:lnSpc>
            </a:pPr>
            <a:r>
              <a:rPr lang="en-US" sz="7400" dirty="0">
                <a:latin typeface="Tahoma" panose="020B0604030504040204" pitchFamily="34" charset="0"/>
                <a:ea typeface="Tahoma" panose="020B0604030504040204" pitchFamily="34" charset="0"/>
                <a:cs typeface="Tahoma" panose="020B0604030504040204" pitchFamily="34" charset="0"/>
              </a:rPr>
              <a:t>Once a Grant Agreement is executed, and NBRC is provided with the SF-3881 ACH Form (EFT), and the acknowledgement page of the NBRC Compliance Manual, obligation of federal funds can be requested </a:t>
            </a:r>
          </a:p>
          <a:p>
            <a:pPr>
              <a:lnSpc>
                <a:spcPct val="120000"/>
              </a:lnSpc>
            </a:pPr>
            <a:r>
              <a:rPr lang="en-US" sz="7400" dirty="0">
                <a:latin typeface="Tahoma" panose="020B0604030504040204" pitchFamily="34" charset="0"/>
                <a:ea typeface="Tahoma" panose="020B0604030504040204" pitchFamily="34" charset="0"/>
                <a:cs typeface="Tahoma" panose="020B0604030504040204" pitchFamily="34" charset="0"/>
              </a:rPr>
              <a:t>Having federal funds obligated </a:t>
            </a:r>
            <a:r>
              <a:rPr lang="en-US" sz="7400" b="1" u="sng" dirty="0">
                <a:latin typeface="Tahoma" panose="020B0604030504040204" pitchFamily="34" charset="0"/>
                <a:ea typeface="Tahoma" panose="020B0604030504040204" pitchFamily="34" charset="0"/>
                <a:cs typeface="Tahoma" panose="020B0604030504040204" pitchFamily="34" charset="0"/>
              </a:rPr>
              <a:t>does not </a:t>
            </a:r>
            <a:r>
              <a:rPr lang="en-US" sz="7400" dirty="0">
                <a:latin typeface="Tahoma" panose="020B0604030504040204" pitchFamily="34" charset="0"/>
                <a:ea typeface="Tahoma" panose="020B0604030504040204" pitchFamily="34" charset="0"/>
                <a:cs typeface="Tahoma" panose="020B0604030504040204" pitchFamily="34" charset="0"/>
              </a:rPr>
              <a:t>allow a grantee to begin spending project funds</a:t>
            </a:r>
          </a:p>
          <a:p>
            <a:pPr>
              <a:lnSpc>
                <a:spcPct val="120000"/>
              </a:lnSpc>
            </a:pPr>
            <a:r>
              <a:rPr lang="en-US" sz="7400" dirty="0">
                <a:latin typeface="Tahoma" panose="020B0604030504040204" pitchFamily="34" charset="0"/>
                <a:ea typeface="Tahoma" panose="020B0604030504040204" pitchFamily="34" charset="0"/>
                <a:cs typeface="Tahoma" panose="020B0604030504040204" pitchFamily="34" charset="0"/>
              </a:rPr>
              <a:t>A grantee must have a Notice to Proceed in order to expend funds</a:t>
            </a:r>
          </a:p>
          <a:p>
            <a:pPr marL="0" indent="0">
              <a:lnSpc>
                <a:spcPct val="120000"/>
              </a:lnSpc>
              <a:buNone/>
            </a:pPr>
            <a:endParaRPr lang="en-US" sz="74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8295423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13EF6-09FC-61BF-44D0-563800A0FBE3}"/>
              </a:ext>
            </a:extLst>
          </p:cNvPr>
          <p:cNvSpPr>
            <a:spLocks noGrp="1"/>
          </p:cNvSpPr>
          <p:nvPr>
            <p:ph type="title"/>
          </p:nvPr>
        </p:nvSpPr>
        <p:spPr>
          <a:xfrm>
            <a:off x="941070" y="1181099"/>
            <a:ext cx="10515600" cy="1325563"/>
          </a:xfrm>
        </p:spPr>
        <p:txBody>
          <a:bodyPr>
            <a:normAutofit fontScale="90000"/>
          </a:bodyPr>
          <a:lstStyle/>
          <a:p>
            <a:pPr algn="ctr"/>
            <a:br>
              <a:rPr lang="en-US" dirty="0">
                <a:latin typeface="Tahoma" panose="020B0604030504040204" pitchFamily="34" charset="0"/>
                <a:ea typeface="Tahoma" panose="020B0604030504040204" pitchFamily="34" charset="0"/>
                <a:cs typeface="Tahoma" panose="020B0604030504040204" pitchFamily="34" charset="0"/>
              </a:rPr>
            </a:br>
            <a:r>
              <a:rPr lang="en-US" b="1" dirty="0">
                <a:latin typeface="Tahoma" panose="020B0604030504040204" pitchFamily="34" charset="0"/>
                <a:ea typeface="Tahoma" panose="020B0604030504040204" pitchFamily="34" charset="0"/>
                <a:cs typeface="Tahoma" panose="020B0604030504040204" pitchFamily="34" charset="0"/>
              </a:rPr>
              <a:t>Award Process and Project Initiation</a:t>
            </a:r>
            <a:br>
              <a:rPr lang="en-US" b="1" dirty="0">
                <a:latin typeface="Tahoma" panose="020B0604030504040204" pitchFamily="34" charset="0"/>
                <a:ea typeface="Tahoma" panose="020B0604030504040204" pitchFamily="34" charset="0"/>
                <a:cs typeface="Tahoma" panose="020B0604030504040204" pitchFamily="34" charset="0"/>
              </a:rPr>
            </a:b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a:extLst>
              <a:ext uri="{FF2B5EF4-FFF2-40B4-BE49-F238E27FC236}">
                <a16:creationId xmlns:a16="http://schemas.microsoft.com/office/drawing/2014/main" id="{F4326F76-BA03-AF50-769C-45289C58F719}"/>
              </a:ext>
            </a:extLst>
          </p:cNvPr>
          <p:cNvSpPr>
            <a:spLocks noGrp="1"/>
          </p:cNvSpPr>
          <p:nvPr>
            <p:ph idx="1"/>
          </p:nvPr>
        </p:nvSpPr>
        <p:spPr>
          <a:xfrm>
            <a:off x="941070" y="2289492"/>
            <a:ext cx="10515600" cy="4351338"/>
          </a:xfrm>
        </p:spPr>
        <p:txBody>
          <a:bodyPr>
            <a:normAutofit fontScale="32500" lnSpcReduction="20000"/>
          </a:bodyPr>
          <a:lstStyle/>
          <a:p>
            <a:pPr marL="0" indent="0" algn="ctr">
              <a:lnSpc>
                <a:spcPct val="120000"/>
              </a:lnSpc>
              <a:buNone/>
            </a:pPr>
            <a:r>
              <a:rPr lang="en-US" sz="8600" b="1" dirty="0">
                <a:latin typeface="Tahoma" panose="020B0604030504040204" pitchFamily="34" charset="0"/>
                <a:ea typeface="Tahoma" panose="020B0604030504040204" pitchFamily="34" charset="0"/>
                <a:cs typeface="Tahoma" panose="020B0604030504040204" pitchFamily="34" charset="0"/>
              </a:rPr>
              <a:t>Step 4: NEPA</a:t>
            </a:r>
          </a:p>
          <a:p>
            <a:pPr>
              <a:lnSpc>
                <a:spcPct val="120000"/>
              </a:lnSpc>
            </a:pPr>
            <a:r>
              <a:rPr lang="en-US" sz="7400" dirty="0">
                <a:latin typeface="Tahoma" panose="020B0604030504040204" pitchFamily="34" charset="0"/>
                <a:ea typeface="Tahoma" panose="020B0604030504040204" pitchFamily="34" charset="0"/>
                <a:cs typeface="Tahoma" panose="020B0604030504040204" pitchFamily="34" charset="0"/>
              </a:rPr>
              <a:t>NBRC will work with our environmental consultant to review NEPA intake forms to determine what level of NEPA review is needed</a:t>
            </a:r>
          </a:p>
          <a:p>
            <a:pPr>
              <a:lnSpc>
                <a:spcPct val="120000"/>
              </a:lnSpc>
            </a:pPr>
            <a:r>
              <a:rPr lang="en-US" sz="7400" dirty="0">
                <a:latin typeface="Tahoma" panose="020B0604030504040204" pitchFamily="34" charset="0"/>
                <a:ea typeface="Tahoma" panose="020B0604030504040204" pitchFamily="34" charset="0"/>
                <a:cs typeface="Tahoma" panose="020B0604030504040204" pitchFamily="34" charset="0"/>
              </a:rPr>
              <a:t>NBRC notifies grantee of what NEPA documentation needs to be completed and submitted.</a:t>
            </a:r>
          </a:p>
          <a:p>
            <a:pPr>
              <a:lnSpc>
                <a:spcPct val="120000"/>
              </a:lnSpc>
            </a:pPr>
            <a:r>
              <a:rPr lang="en-US" sz="7400" dirty="0">
                <a:latin typeface="Tahoma" panose="020B0604030504040204" pitchFamily="34" charset="0"/>
                <a:ea typeface="Tahoma" panose="020B0604030504040204" pitchFamily="34" charset="0"/>
                <a:cs typeface="Tahoma" panose="020B0604030504040204" pitchFamily="34" charset="0"/>
              </a:rPr>
              <a:t>If NEPA is being completed for another federal funder we may be able to adopt their findings</a:t>
            </a:r>
          </a:p>
          <a:p>
            <a:pPr>
              <a:lnSpc>
                <a:spcPct val="120000"/>
              </a:lnSpc>
            </a:pPr>
            <a:r>
              <a:rPr lang="en-US" sz="7400" dirty="0">
                <a:latin typeface="Tahoma" panose="020B0604030504040204" pitchFamily="34" charset="0"/>
                <a:ea typeface="Tahoma" panose="020B0604030504040204" pitchFamily="34" charset="0"/>
                <a:cs typeface="Tahoma" panose="020B0604030504040204" pitchFamily="34" charset="0"/>
              </a:rPr>
              <a:t>Depending on the level of environmental review, NEPA may be a longer process that can be completed in parallel to the granting gathering other required information to receive a Notice to Proceed</a:t>
            </a:r>
          </a:p>
          <a:p>
            <a:pPr marL="0" indent="0">
              <a:lnSpc>
                <a:spcPct val="120000"/>
              </a:lnSpc>
              <a:buNone/>
            </a:pPr>
            <a:endParaRPr lang="en-US" sz="9600" dirty="0">
              <a:latin typeface="Tahoma" panose="020B0604030504040204" pitchFamily="34" charset="0"/>
              <a:ea typeface="Tahoma" panose="020B0604030504040204" pitchFamily="34" charset="0"/>
              <a:cs typeface="Tahoma" panose="020B0604030504040204" pitchFamily="34" charset="0"/>
            </a:endParaRPr>
          </a:p>
          <a:p>
            <a:pPr marL="0" indent="0">
              <a:lnSpc>
                <a:spcPct val="120000"/>
              </a:lnSpc>
              <a:buNone/>
            </a:pPr>
            <a:endParaRPr lang="en-US" sz="112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5203488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13EF6-09FC-61BF-44D0-563800A0FBE3}"/>
              </a:ext>
            </a:extLst>
          </p:cNvPr>
          <p:cNvSpPr>
            <a:spLocks noGrp="1"/>
          </p:cNvSpPr>
          <p:nvPr>
            <p:ph type="title"/>
          </p:nvPr>
        </p:nvSpPr>
        <p:spPr>
          <a:xfrm>
            <a:off x="941070" y="1181099"/>
            <a:ext cx="10515600" cy="1325563"/>
          </a:xfrm>
        </p:spPr>
        <p:txBody>
          <a:bodyPr>
            <a:normAutofit fontScale="90000"/>
          </a:bodyPr>
          <a:lstStyle/>
          <a:p>
            <a:pPr algn="ctr"/>
            <a:br>
              <a:rPr lang="en-US" dirty="0">
                <a:latin typeface="Tahoma" panose="020B0604030504040204" pitchFamily="34" charset="0"/>
                <a:ea typeface="Tahoma" panose="020B0604030504040204" pitchFamily="34" charset="0"/>
                <a:cs typeface="Tahoma" panose="020B0604030504040204" pitchFamily="34" charset="0"/>
              </a:rPr>
            </a:br>
            <a:r>
              <a:rPr lang="en-US" b="1" dirty="0">
                <a:latin typeface="Tahoma" panose="020B0604030504040204" pitchFamily="34" charset="0"/>
                <a:ea typeface="Tahoma" panose="020B0604030504040204" pitchFamily="34" charset="0"/>
                <a:cs typeface="Tahoma" panose="020B0604030504040204" pitchFamily="34" charset="0"/>
              </a:rPr>
              <a:t>Award Process and Project Initiation</a:t>
            </a:r>
            <a:br>
              <a:rPr lang="en-US" b="1" dirty="0">
                <a:latin typeface="Tahoma" panose="020B0604030504040204" pitchFamily="34" charset="0"/>
                <a:ea typeface="Tahoma" panose="020B0604030504040204" pitchFamily="34" charset="0"/>
                <a:cs typeface="Tahoma" panose="020B0604030504040204" pitchFamily="34" charset="0"/>
              </a:rPr>
            </a:b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a:extLst>
              <a:ext uri="{FF2B5EF4-FFF2-40B4-BE49-F238E27FC236}">
                <a16:creationId xmlns:a16="http://schemas.microsoft.com/office/drawing/2014/main" id="{F4326F76-BA03-AF50-769C-45289C58F719}"/>
              </a:ext>
            </a:extLst>
          </p:cNvPr>
          <p:cNvSpPr>
            <a:spLocks noGrp="1"/>
          </p:cNvSpPr>
          <p:nvPr>
            <p:ph idx="1"/>
          </p:nvPr>
        </p:nvSpPr>
        <p:spPr>
          <a:xfrm>
            <a:off x="941070" y="2289492"/>
            <a:ext cx="10515600" cy="4351338"/>
          </a:xfrm>
        </p:spPr>
        <p:txBody>
          <a:bodyPr>
            <a:normAutofit fontScale="32500" lnSpcReduction="20000"/>
          </a:bodyPr>
          <a:lstStyle/>
          <a:p>
            <a:pPr marL="0" indent="0" algn="ctr">
              <a:lnSpc>
                <a:spcPct val="120000"/>
              </a:lnSpc>
              <a:buNone/>
            </a:pPr>
            <a:r>
              <a:rPr lang="en-US" sz="8600" b="1" dirty="0">
                <a:latin typeface="Tahoma" panose="020B0604030504040204" pitchFamily="34" charset="0"/>
                <a:ea typeface="Tahoma" panose="020B0604030504040204" pitchFamily="34" charset="0"/>
                <a:cs typeface="Tahoma" panose="020B0604030504040204" pitchFamily="34" charset="0"/>
              </a:rPr>
              <a:t>Step 4: LDD Contract and Securing Match/Cost Share</a:t>
            </a:r>
          </a:p>
          <a:p>
            <a:pPr>
              <a:lnSpc>
                <a:spcPct val="120000"/>
              </a:lnSpc>
            </a:pPr>
            <a:endParaRPr lang="en-US" sz="7400" dirty="0">
              <a:latin typeface="Tahoma" panose="020B0604030504040204" pitchFamily="34" charset="0"/>
              <a:ea typeface="Tahoma" panose="020B0604030504040204" pitchFamily="34" charset="0"/>
              <a:cs typeface="Tahoma" panose="020B0604030504040204" pitchFamily="34" charset="0"/>
            </a:endParaRPr>
          </a:p>
          <a:p>
            <a:pPr>
              <a:lnSpc>
                <a:spcPct val="120000"/>
              </a:lnSpc>
            </a:pPr>
            <a:r>
              <a:rPr lang="en-US" sz="7400" dirty="0">
                <a:latin typeface="Tahoma" panose="020B0604030504040204" pitchFamily="34" charset="0"/>
                <a:ea typeface="Tahoma" panose="020B0604030504040204" pitchFamily="34" charset="0"/>
                <a:cs typeface="Tahoma" panose="020B0604030504040204" pitchFamily="34" charset="0"/>
              </a:rPr>
              <a:t>An executed LDD contract (if applicable) is part of the documentation required to be submitted to receive a Notice to Proceed</a:t>
            </a:r>
          </a:p>
          <a:p>
            <a:pPr>
              <a:lnSpc>
                <a:spcPct val="120000"/>
              </a:lnSpc>
            </a:pPr>
            <a:r>
              <a:rPr lang="en-US" sz="7400" dirty="0">
                <a:latin typeface="Tahoma" panose="020B0604030504040204" pitchFamily="34" charset="0"/>
                <a:ea typeface="Tahoma" panose="020B0604030504040204" pitchFamily="34" charset="0"/>
                <a:cs typeface="Tahoma" panose="020B0604030504040204" pitchFamily="34" charset="0"/>
              </a:rPr>
              <a:t>Documentation of committed match/cost share (NBRC Form 1002) together with letters of commitment from match/cost share choices must </a:t>
            </a:r>
          </a:p>
          <a:p>
            <a:pPr>
              <a:lnSpc>
                <a:spcPct val="120000"/>
              </a:lnSpc>
            </a:pPr>
            <a:r>
              <a:rPr lang="en-US" sz="7400" dirty="0">
                <a:latin typeface="Tahoma" panose="020B0604030504040204" pitchFamily="34" charset="0"/>
                <a:ea typeface="Tahoma" panose="020B0604030504040204" pitchFamily="34" charset="0"/>
                <a:cs typeface="Tahoma" panose="020B0604030504040204" pitchFamily="34" charset="0"/>
              </a:rPr>
              <a:t>Refer to the grant agreement and NBRC’s Grant Administration and Compliance Manual for additional guidance on the documentation needed to secure a Notice to Proceed</a:t>
            </a:r>
          </a:p>
          <a:p>
            <a:pPr marL="0" indent="0">
              <a:lnSpc>
                <a:spcPct val="120000"/>
              </a:lnSpc>
              <a:buNone/>
            </a:pPr>
            <a:endParaRPr lang="en-US" sz="9600" dirty="0">
              <a:latin typeface="Tahoma" panose="020B0604030504040204" pitchFamily="34" charset="0"/>
              <a:ea typeface="Tahoma" panose="020B0604030504040204" pitchFamily="34" charset="0"/>
              <a:cs typeface="Tahoma" panose="020B0604030504040204" pitchFamily="34" charset="0"/>
            </a:endParaRPr>
          </a:p>
          <a:p>
            <a:pPr marL="0" indent="0">
              <a:lnSpc>
                <a:spcPct val="120000"/>
              </a:lnSpc>
              <a:buNone/>
            </a:pPr>
            <a:endParaRPr lang="en-US" sz="112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6548404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13EF6-09FC-61BF-44D0-563800A0FBE3}"/>
              </a:ext>
            </a:extLst>
          </p:cNvPr>
          <p:cNvSpPr>
            <a:spLocks noGrp="1"/>
          </p:cNvSpPr>
          <p:nvPr>
            <p:ph type="title"/>
          </p:nvPr>
        </p:nvSpPr>
        <p:spPr>
          <a:xfrm>
            <a:off x="941070" y="1181099"/>
            <a:ext cx="10515600" cy="1325563"/>
          </a:xfrm>
        </p:spPr>
        <p:txBody>
          <a:bodyPr>
            <a:normAutofit fontScale="90000"/>
          </a:bodyPr>
          <a:lstStyle/>
          <a:p>
            <a:pPr algn="ctr"/>
            <a:br>
              <a:rPr lang="en-US" dirty="0">
                <a:latin typeface="Tahoma" panose="020B0604030504040204" pitchFamily="34" charset="0"/>
                <a:ea typeface="Tahoma" panose="020B0604030504040204" pitchFamily="34" charset="0"/>
                <a:cs typeface="Tahoma" panose="020B0604030504040204" pitchFamily="34" charset="0"/>
              </a:rPr>
            </a:br>
            <a:r>
              <a:rPr lang="en-US" b="1" dirty="0">
                <a:latin typeface="Tahoma" panose="020B0604030504040204" pitchFamily="34" charset="0"/>
                <a:ea typeface="Tahoma" panose="020B0604030504040204" pitchFamily="34" charset="0"/>
                <a:cs typeface="Tahoma" panose="020B0604030504040204" pitchFamily="34" charset="0"/>
              </a:rPr>
              <a:t>Award Process and Project Initiation</a:t>
            </a:r>
            <a:br>
              <a:rPr lang="en-US" b="1" dirty="0">
                <a:latin typeface="Tahoma" panose="020B0604030504040204" pitchFamily="34" charset="0"/>
                <a:ea typeface="Tahoma" panose="020B0604030504040204" pitchFamily="34" charset="0"/>
                <a:cs typeface="Tahoma" panose="020B0604030504040204" pitchFamily="34" charset="0"/>
              </a:rPr>
            </a:b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a:extLst>
              <a:ext uri="{FF2B5EF4-FFF2-40B4-BE49-F238E27FC236}">
                <a16:creationId xmlns:a16="http://schemas.microsoft.com/office/drawing/2014/main" id="{F4326F76-BA03-AF50-769C-45289C58F719}"/>
              </a:ext>
            </a:extLst>
          </p:cNvPr>
          <p:cNvSpPr>
            <a:spLocks noGrp="1"/>
          </p:cNvSpPr>
          <p:nvPr>
            <p:ph idx="1"/>
          </p:nvPr>
        </p:nvSpPr>
        <p:spPr>
          <a:xfrm>
            <a:off x="941070" y="2289492"/>
            <a:ext cx="10515600" cy="4244658"/>
          </a:xfrm>
        </p:spPr>
        <p:txBody>
          <a:bodyPr>
            <a:normAutofit/>
          </a:bodyPr>
          <a:lstStyle/>
          <a:p>
            <a:pPr marL="0" indent="0" algn="ctr">
              <a:lnSpc>
                <a:spcPct val="120000"/>
              </a:lnSpc>
              <a:buNone/>
            </a:pPr>
            <a:r>
              <a:rPr lang="en-US" b="1" dirty="0">
                <a:latin typeface="Tahoma" panose="020B0604030504040204" pitchFamily="34" charset="0"/>
                <a:ea typeface="Tahoma" panose="020B0604030504040204" pitchFamily="34" charset="0"/>
                <a:cs typeface="Tahoma" panose="020B0604030504040204" pitchFamily="34" charset="0"/>
              </a:rPr>
              <a:t>Step 5: Notice to Proceed</a:t>
            </a:r>
          </a:p>
          <a:p>
            <a:pPr marL="0" indent="0" algn="ctr">
              <a:lnSpc>
                <a:spcPct val="120000"/>
              </a:lnSpc>
              <a:buNone/>
            </a:pPr>
            <a:endParaRPr lang="en-US" b="1" dirty="0">
              <a:latin typeface="Tahoma" panose="020B0604030504040204" pitchFamily="34" charset="0"/>
              <a:ea typeface="Tahoma" panose="020B0604030504040204" pitchFamily="34" charset="0"/>
              <a:cs typeface="Tahoma" panose="020B0604030504040204" pitchFamily="34" charset="0"/>
            </a:endParaRPr>
          </a:p>
          <a:p>
            <a:pPr marL="396875" marR="0">
              <a:lnSpc>
                <a:spcPct val="120000"/>
              </a:lnSpc>
              <a:spcBef>
                <a:spcPts val="0"/>
              </a:spcBef>
              <a:spcAft>
                <a:spcPts val="200"/>
              </a:spcAft>
            </a:pPr>
            <a:r>
              <a:rPr lang="en-US" sz="2400" dirty="0">
                <a:latin typeface="Tahoma" panose="020B0604030504040204" pitchFamily="34" charset="0"/>
                <a:ea typeface="Tahoma" panose="020B0604030504040204" pitchFamily="34" charset="0"/>
                <a:cs typeface="Tahoma" panose="020B0604030504040204" pitchFamily="34" charset="0"/>
              </a:rPr>
              <a:t>The Notice to Proceed is the official ‘ok’ to begin spending project funds</a:t>
            </a:r>
            <a:endParaRPr lang="en-US" sz="2400" dirty="0">
              <a:effectLst/>
              <a:latin typeface="Tahoma" panose="020B0604030504040204" pitchFamily="34" charset="0"/>
              <a:ea typeface="Tahoma" panose="020B0604030504040204" pitchFamily="34" charset="0"/>
              <a:cs typeface="Tahoma" panose="020B0604030504040204" pitchFamily="34" charset="0"/>
            </a:endParaRPr>
          </a:p>
          <a:p>
            <a:pPr marL="396875" marR="0">
              <a:lnSpc>
                <a:spcPct val="120000"/>
              </a:lnSpc>
              <a:spcBef>
                <a:spcPts val="0"/>
              </a:spcBef>
              <a:spcAft>
                <a:spcPts val="200"/>
              </a:spcAft>
            </a:pPr>
            <a:r>
              <a:rPr lang="en-US" sz="2400" b="1" u="sng" dirty="0">
                <a:effectLst/>
                <a:latin typeface="Tahoma" panose="020B0604030504040204" pitchFamily="34" charset="0"/>
                <a:ea typeface="Tahoma" panose="020B0604030504040204" pitchFamily="34" charset="0"/>
                <a:cs typeface="Tahoma" panose="020B0604030504040204" pitchFamily="34" charset="0"/>
              </a:rPr>
              <a:t>No reimbursements</a:t>
            </a:r>
            <a:r>
              <a:rPr lang="en-US" sz="2400" dirty="0">
                <a:effectLst/>
                <a:latin typeface="Tahoma" panose="020B0604030504040204" pitchFamily="34" charset="0"/>
                <a:ea typeface="Tahoma" panose="020B0604030504040204" pitchFamily="34" charset="0"/>
                <a:cs typeface="Tahoma" panose="020B0604030504040204" pitchFamily="34" charset="0"/>
              </a:rPr>
              <a:t> will be </a:t>
            </a:r>
            <a:r>
              <a:rPr lang="en-US" sz="2400" dirty="0">
                <a:latin typeface="Tahoma" panose="020B0604030504040204" pitchFamily="34" charset="0"/>
                <a:ea typeface="Tahoma" panose="020B0604030504040204" pitchFamily="34" charset="0"/>
                <a:cs typeface="Tahoma" panose="020B0604030504040204" pitchFamily="34" charset="0"/>
              </a:rPr>
              <a:t>processed</a:t>
            </a:r>
            <a:r>
              <a:rPr lang="en-US" sz="2400" dirty="0">
                <a:effectLst/>
                <a:latin typeface="Tahoma" panose="020B0604030504040204" pitchFamily="34" charset="0"/>
                <a:ea typeface="Tahoma" panose="020B0604030504040204" pitchFamily="34" charset="0"/>
                <a:cs typeface="Tahoma" panose="020B0604030504040204" pitchFamily="34" charset="0"/>
              </a:rPr>
              <a:t> for work conducted prior to receiving a Notice to Proceed</a:t>
            </a:r>
          </a:p>
          <a:p>
            <a:pPr marL="396875" marR="0">
              <a:lnSpc>
                <a:spcPct val="120000"/>
              </a:lnSpc>
              <a:spcBef>
                <a:spcPts val="0"/>
              </a:spcBef>
              <a:spcAft>
                <a:spcPts val="200"/>
              </a:spcAft>
            </a:pPr>
            <a:r>
              <a:rPr lang="en-US" sz="2400" b="1" u="sng" dirty="0">
                <a:effectLst/>
                <a:latin typeface="Tahoma" panose="020B0604030504040204" pitchFamily="34" charset="0"/>
                <a:ea typeface="Tahoma" panose="020B0604030504040204" pitchFamily="34" charset="0"/>
                <a:cs typeface="Tahoma" panose="020B0604030504040204" pitchFamily="34" charset="0"/>
              </a:rPr>
              <a:t>No match/cost share</a:t>
            </a:r>
            <a:r>
              <a:rPr lang="en-US" sz="2400" dirty="0">
                <a:effectLst/>
                <a:latin typeface="Tahoma" panose="020B0604030504040204" pitchFamily="34" charset="0"/>
                <a:ea typeface="Tahoma" panose="020B0604030504040204" pitchFamily="34" charset="0"/>
                <a:cs typeface="Tahoma" panose="020B0604030504040204" pitchFamily="34" charset="0"/>
              </a:rPr>
              <a:t> will be counted that is expended prior to receiving a Notice to Proceed</a:t>
            </a:r>
          </a:p>
          <a:p>
            <a:pPr marL="396875" marR="0">
              <a:lnSpc>
                <a:spcPct val="120000"/>
              </a:lnSpc>
              <a:spcBef>
                <a:spcPts val="0"/>
              </a:spcBef>
              <a:spcAft>
                <a:spcPts val="200"/>
              </a:spcAft>
            </a:pPr>
            <a:endParaRPr lang="en-US" sz="7400" dirty="0">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7200833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CC94DA-23C6-88B0-4C1E-75E56DEEC2D0}"/>
              </a:ext>
            </a:extLst>
          </p:cNvPr>
          <p:cNvSpPr txBox="1">
            <a:spLocks noGrp="1"/>
          </p:cNvSpPr>
          <p:nvPr>
            <p:ph type="title" idx="4294967295"/>
          </p:nvPr>
        </p:nvSpPr>
        <p:spPr>
          <a:xfrm>
            <a:off x="0" y="1497329"/>
            <a:ext cx="12192000"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Agenda</a:t>
            </a:r>
            <a:endParaRPr kumimoji="0" lang="en-US" sz="4000" b="1" i="0" u="none" strike="noStrike" kern="120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1" name="TextBox 20">
            <a:extLst>
              <a:ext uri="{FF2B5EF4-FFF2-40B4-BE49-F238E27FC236}">
                <a16:creationId xmlns:a16="http://schemas.microsoft.com/office/drawing/2014/main" id="{5C208593-52EA-4CDB-B190-938B397921FD}"/>
              </a:ext>
            </a:extLst>
          </p:cNvPr>
          <p:cNvSpPr txBox="1"/>
          <p:nvPr/>
        </p:nvSpPr>
        <p:spPr>
          <a:xfrm>
            <a:off x="257740" y="1929539"/>
            <a:ext cx="11022331" cy="6400598"/>
          </a:xfrm>
          <a:prstGeom prst="rect">
            <a:avLst/>
          </a:prstGeom>
          <a:noFill/>
        </p:spPr>
        <p:txBody>
          <a:bodyPr wrap="square" rtlCol="0">
            <a:spAutoFit/>
          </a:bodyPr>
          <a:lstStyle/>
          <a:p>
            <a:r>
              <a:rPr lang="en-US" sz="1406" b="1" dirty="0">
                <a:solidFill>
                  <a:srgbClr val="000000"/>
                </a:solidFill>
                <a:latin typeface="Arial Nova Cond Light" panose="020B0306020202020204" pitchFamily="34" charset="0"/>
                <a:ea typeface="Helvetica Neue Light"/>
                <a:cs typeface="Helvetica Neue Light"/>
              </a:rPr>
              <a:t> </a:t>
            </a:r>
            <a:endParaRPr lang="en-US" sz="1406" dirty="0">
              <a:solidFill>
                <a:srgbClr val="000000"/>
              </a:solidFill>
              <a:latin typeface="Baskerville SemiBold"/>
              <a:ea typeface="Baskerville SemiBold"/>
              <a:cs typeface="Baskerville SemiBold"/>
            </a:endParaRPr>
          </a:p>
          <a:p>
            <a:pPr marL="914400" lvl="1" indent="-457200" defTabSz="642915">
              <a:lnSpc>
                <a:spcPct val="150000"/>
              </a:lnSpc>
              <a:buFont typeface="+mj-lt"/>
              <a:buAutoNum type="arabicPeriod"/>
              <a:defRPr/>
            </a:pPr>
            <a:r>
              <a:rPr lang="en-US" sz="2800" b="1" dirty="0">
                <a:latin typeface="Tahoma" panose="020B0604030504040204" pitchFamily="34" charset="0"/>
                <a:ea typeface="Tahoma" panose="020B0604030504040204" pitchFamily="34" charset="0"/>
                <a:cs typeface="Tahoma" panose="020B0604030504040204" pitchFamily="34" charset="0"/>
              </a:rPr>
              <a:t>Staff Introductions- </a:t>
            </a:r>
            <a:r>
              <a:rPr lang="en-US" sz="2400" b="1" dirty="0">
                <a:latin typeface="Tahoma" panose="020B0604030504040204" pitchFamily="34" charset="0"/>
                <a:ea typeface="Tahoma" panose="020B0604030504040204" pitchFamily="34" charset="0"/>
                <a:cs typeface="Tahoma" panose="020B0604030504040204" pitchFamily="34" charset="0"/>
              </a:rPr>
              <a:t>Andrea Smith</a:t>
            </a:r>
          </a:p>
          <a:p>
            <a:pPr marL="914400" lvl="1" indent="-457200" defTabSz="642915">
              <a:lnSpc>
                <a:spcPct val="150000"/>
              </a:lnSpc>
              <a:buFont typeface="+mj-lt"/>
              <a:buAutoNum type="arabicPeriod"/>
              <a:defRPr/>
            </a:pPr>
            <a:r>
              <a:rPr lang="en-US" sz="2800" b="1" dirty="0">
                <a:latin typeface="Tahoma" panose="020B0604030504040204" pitchFamily="34" charset="0"/>
                <a:ea typeface="Tahoma" panose="020B0604030504040204" pitchFamily="34" charset="0"/>
                <a:cs typeface="Tahoma" panose="020B0604030504040204" pitchFamily="34" charset="0"/>
              </a:rPr>
              <a:t>NBRC Overview- </a:t>
            </a:r>
            <a:r>
              <a:rPr lang="en-US" sz="2400" b="1" dirty="0">
                <a:latin typeface="Tahoma" panose="020B0604030504040204" pitchFamily="34" charset="0"/>
                <a:ea typeface="Tahoma" panose="020B0604030504040204" pitchFamily="34" charset="0"/>
                <a:cs typeface="Tahoma" panose="020B0604030504040204" pitchFamily="34" charset="0"/>
              </a:rPr>
              <a:t>Andrea Smith</a:t>
            </a:r>
          </a:p>
          <a:p>
            <a:pPr marL="914400" lvl="1" indent="-457200" defTabSz="642915">
              <a:lnSpc>
                <a:spcPct val="150000"/>
              </a:lnSpc>
              <a:buFont typeface="+mj-lt"/>
              <a:buAutoNum type="arabicPeriod"/>
              <a:defRPr/>
            </a:pPr>
            <a:r>
              <a:rPr lang="en-US" sz="2800" b="1" dirty="0">
                <a:latin typeface="Tahoma" panose="020B0604030504040204" pitchFamily="34" charset="0"/>
                <a:ea typeface="Tahoma" panose="020B0604030504040204" pitchFamily="34" charset="0"/>
                <a:cs typeface="Tahoma" panose="020B0604030504040204" pitchFamily="34" charset="0"/>
              </a:rPr>
              <a:t>Award Process and Project Initiation- </a:t>
            </a:r>
            <a:r>
              <a:rPr lang="en-US" sz="2400" b="1" dirty="0">
                <a:latin typeface="Tahoma" panose="020B0604030504040204" pitchFamily="34" charset="0"/>
                <a:ea typeface="Tahoma" panose="020B0604030504040204" pitchFamily="34" charset="0"/>
                <a:cs typeface="Tahoma" panose="020B0604030504040204" pitchFamily="34" charset="0"/>
              </a:rPr>
              <a:t>Andrea Smith</a:t>
            </a:r>
          </a:p>
          <a:p>
            <a:pPr marL="914400" lvl="1" indent="-457200" defTabSz="642915">
              <a:lnSpc>
                <a:spcPct val="150000"/>
              </a:lnSpc>
              <a:buFont typeface="+mj-lt"/>
              <a:buAutoNum type="arabicPeriod"/>
              <a:defRPr/>
            </a:pPr>
            <a:r>
              <a:rPr lang="en-US" sz="2800" b="1" dirty="0">
                <a:latin typeface="Tahoma" panose="020B0604030504040204" pitchFamily="34" charset="0"/>
                <a:ea typeface="Tahoma" panose="020B0604030504040204" pitchFamily="34" charset="0"/>
                <a:cs typeface="Tahoma" panose="020B0604030504040204" pitchFamily="34" charset="0"/>
              </a:rPr>
              <a:t>Overview of SEID Award Process- </a:t>
            </a:r>
            <a:r>
              <a:rPr lang="en-US" sz="2400" b="1" dirty="0">
                <a:latin typeface="Tahoma" panose="020B0604030504040204" pitchFamily="34" charset="0"/>
                <a:ea typeface="Tahoma" panose="020B0604030504040204" pitchFamily="34" charset="0"/>
                <a:cs typeface="Tahoma" panose="020B0604030504040204" pitchFamily="34" charset="0"/>
              </a:rPr>
              <a:t>Andrea Smith</a:t>
            </a:r>
          </a:p>
          <a:p>
            <a:pPr marL="914400" lvl="1" indent="-457200" defTabSz="642915">
              <a:lnSpc>
                <a:spcPct val="150000"/>
              </a:lnSpc>
              <a:buFont typeface="+mj-lt"/>
              <a:buAutoNum type="arabicPeriod"/>
              <a:defRPr/>
            </a:pPr>
            <a:r>
              <a:rPr lang="en-US" sz="2800" b="1" dirty="0">
                <a:latin typeface="Tahoma" panose="020B0604030504040204" pitchFamily="34" charset="0"/>
                <a:ea typeface="Tahoma" panose="020B0604030504040204" pitchFamily="34" charset="0"/>
                <a:cs typeface="Tahoma" panose="020B0604030504040204" pitchFamily="34" charset="0"/>
              </a:rPr>
              <a:t>NEPA Review- </a:t>
            </a:r>
            <a:r>
              <a:rPr lang="en-US" sz="2400" b="1" dirty="0">
                <a:latin typeface="Tahoma" panose="020B0604030504040204" pitchFamily="34" charset="0"/>
                <a:ea typeface="Tahoma" panose="020B0604030504040204" pitchFamily="34" charset="0"/>
                <a:cs typeface="Tahoma" panose="020B0604030504040204" pitchFamily="34" charset="0"/>
              </a:rPr>
              <a:t>Quin Mann</a:t>
            </a:r>
          </a:p>
          <a:p>
            <a:pPr marL="914400" lvl="1" indent="-457200" defTabSz="642915">
              <a:lnSpc>
                <a:spcPct val="150000"/>
              </a:lnSpc>
              <a:buFont typeface="+mj-lt"/>
              <a:buAutoNum type="arabicPeriod"/>
              <a:defRPr/>
            </a:pPr>
            <a:r>
              <a:rPr lang="en-US" sz="2800" b="1" dirty="0">
                <a:latin typeface="Tahoma" panose="020B0604030504040204" pitchFamily="34" charset="0"/>
                <a:ea typeface="Tahoma" panose="020B0604030504040204" pitchFamily="34" charset="0"/>
                <a:cs typeface="Tahoma" panose="020B0604030504040204" pitchFamily="34" charset="0"/>
              </a:rPr>
              <a:t>Role of Local Development Districts- </a:t>
            </a:r>
            <a:r>
              <a:rPr lang="en-US" sz="2400" b="1" dirty="0">
                <a:latin typeface="Tahoma" panose="020B0604030504040204" pitchFamily="34" charset="0"/>
                <a:ea typeface="Tahoma" panose="020B0604030504040204" pitchFamily="34" charset="0"/>
                <a:cs typeface="Tahoma" panose="020B0604030504040204" pitchFamily="34" charset="0"/>
              </a:rPr>
              <a:t>Andrea Smith</a:t>
            </a:r>
          </a:p>
          <a:p>
            <a:pPr marL="914400" lvl="1" indent="-457200" defTabSz="642915">
              <a:lnSpc>
                <a:spcPct val="150000"/>
              </a:lnSpc>
              <a:buFont typeface="+mj-lt"/>
              <a:buAutoNum type="arabicPeriod"/>
              <a:defRPr/>
            </a:pPr>
            <a:r>
              <a:rPr lang="en-US" sz="2800" b="1" dirty="0">
                <a:latin typeface="Tahoma" panose="020B0604030504040204" pitchFamily="34" charset="0"/>
                <a:ea typeface="Tahoma" panose="020B0604030504040204" pitchFamily="34" charset="0"/>
                <a:cs typeface="Tahoma" panose="020B0604030504040204" pitchFamily="34" charset="0"/>
              </a:rPr>
              <a:t>Reimbursements</a:t>
            </a:r>
            <a:r>
              <a:rPr lang="en-US" sz="2400" b="1" dirty="0">
                <a:latin typeface="Tahoma" panose="020B0604030504040204" pitchFamily="34" charset="0"/>
                <a:ea typeface="Tahoma" panose="020B0604030504040204" pitchFamily="34" charset="0"/>
                <a:cs typeface="Tahoma" panose="020B0604030504040204" pitchFamily="34" charset="0"/>
              </a:rPr>
              <a:t>- Molly Taflas</a:t>
            </a:r>
            <a:endParaRPr lang="en-US" sz="3000" b="1" dirty="0">
              <a:latin typeface="Tahoma" panose="020B0604030504040204" pitchFamily="34" charset="0"/>
              <a:ea typeface="Tahoma" panose="020B0604030504040204" pitchFamily="34" charset="0"/>
              <a:cs typeface="Tahoma" panose="020B0604030504040204" pitchFamily="34" charset="0"/>
            </a:endParaRPr>
          </a:p>
          <a:p>
            <a:pPr algn="ctr" defTabSz="642915">
              <a:defRPr/>
            </a:pPr>
            <a:r>
              <a:rPr lang="en-US" sz="1969" dirty="0">
                <a:latin typeface="Arial" panose="020B0604020202020204" pitchFamily="34" charset="0"/>
                <a:cs typeface="Arial" panose="020B0604020202020204" pitchFamily="34" charset="0"/>
              </a:rPr>
              <a:t> </a:t>
            </a:r>
          </a:p>
          <a:p>
            <a:pPr algn="ctr" defTabSz="642915">
              <a:defRPr/>
            </a:pPr>
            <a:endParaRPr lang="en-US" sz="1406" dirty="0">
              <a:latin typeface="Arial" panose="020B0604020202020204" pitchFamily="34" charset="0"/>
              <a:cs typeface="Arial" panose="020B0604020202020204" pitchFamily="34" charset="0"/>
            </a:endParaRPr>
          </a:p>
          <a:p>
            <a:pPr algn="ctr" defTabSz="642915">
              <a:defRPr/>
            </a:pPr>
            <a:endParaRPr lang="en-US" sz="1406" dirty="0">
              <a:latin typeface="Arial" panose="020B0604020202020204" pitchFamily="34" charset="0"/>
              <a:cs typeface="Arial" panose="020B0604020202020204" pitchFamily="34" charset="0"/>
            </a:endParaRPr>
          </a:p>
          <a:p>
            <a:pPr algn="ctr" defTabSz="642915">
              <a:defRPr/>
            </a:pPr>
            <a:endParaRPr lang="en-US" sz="1406" dirty="0">
              <a:latin typeface="Arial" panose="020B0604020202020204" pitchFamily="34" charset="0"/>
              <a:cs typeface="Arial" panose="020B0604020202020204" pitchFamily="34" charset="0"/>
            </a:endParaRPr>
          </a:p>
          <a:p>
            <a:pPr algn="ctr" defTabSz="642915">
              <a:defRPr/>
            </a:pPr>
            <a:endParaRPr lang="en-US" sz="2000" dirty="0">
              <a:latin typeface="Tahoma" panose="020B0604030504040204" pitchFamily="34" charset="0"/>
              <a:ea typeface="Tahoma" panose="020B0604030504040204" pitchFamily="34" charset="0"/>
              <a:cs typeface="Tahoma" panose="020B0604030504040204" pitchFamily="34" charset="0"/>
            </a:endParaRPr>
          </a:p>
          <a:p>
            <a:pPr algn="ctr" defTabSz="642915">
              <a:defRPr/>
            </a:pPr>
            <a:endParaRPr lang="en-US" sz="20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583687487"/>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13EF6-09FC-61BF-44D0-563800A0FBE3}"/>
              </a:ext>
            </a:extLst>
          </p:cNvPr>
          <p:cNvSpPr>
            <a:spLocks noGrp="1"/>
          </p:cNvSpPr>
          <p:nvPr>
            <p:ph type="title"/>
          </p:nvPr>
        </p:nvSpPr>
        <p:spPr>
          <a:xfrm>
            <a:off x="941070" y="1181099"/>
            <a:ext cx="10515600" cy="1325563"/>
          </a:xfrm>
        </p:spPr>
        <p:txBody>
          <a:bodyPr>
            <a:normAutofit fontScale="90000"/>
          </a:bodyPr>
          <a:lstStyle/>
          <a:p>
            <a:pPr algn="ctr"/>
            <a:br>
              <a:rPr lang="en-US" dirty="0">
                <a:latin typeface="Tahoma" panose="020B0604030504040204" pitchFamily="34" charset="0"/>
                <a:ea typeface="Tahoma" panose="020B0604030504040204" pitchFamily="34" charset="0"/>
                <a:cs typeface="Tahoma" panose="020B0604030504040204" pitchFamily="34" charset="0"/>
              </a:rPr>
            </a:br>
            <a:r>
              <a:rPr lang="en-US" b="1" dirty="0">
                <a:latin typeface="Tahoma" panose="020B0604030504040204" pitchFamily="34" charset="0"/>
                <a:ea typeface="Tahoma" panose="020B0604030504040204" pitchFamily="34" charset="0"/>
                <a:cs typeface="Tahoma" panose="020B0604030504040204" pitchFamily="34" charset="0"/>
              </a:rPr>
              <a:t>Award Process and Project Initiation</a:t>
            </a:r>
            <a:br>
              <a:rPr lang="en-US" b="1" dirty="0">
                <a:latin typeface="Tahoma" panose="020B0604030504040204" pitchFamily="34" charset="0"/>
                <a:ea typeface="Tahoma" panose="020B0604030504040204" pitchFamily="34" charset="0"/>
                <a:cs typeface="Tahoma" panose="020B0604030504040204" pitchFamily="34" charset="0"/>
              </a:rPr>
            </a:b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a:extLst>
              <a:ext uri="{FF2B5EF4-FFF2-40B4-BE49-F238E27FC236}">
                <a16:creationId xmlns:a16="http://schemas.microsoft.com/office/drawing/2014/main" id="{F4326F76-BA03-AF50-769C-45289C58F719}"/>
              </a:ext>
            </a:extLst>
          </p:cNvPr>
          <p:cNvSpPr>
            <a:spLocks noGrp="1"/>
          </p:cNvSpPr>
          <p:nvPr>
            <p:ph idx="1"/>
          </p:nvPr>
        </p:nvSpPr>
        <p:spPr>
          <a:xfrm>
            <a:off x="941070" y="2289492"/>
            <a:ext cx="10515600" cy="4351338"/>
          </a:xfrm>
        </p:spPr>
        <p:txBody>
          <a:bodyPr>
            <a:normAutofit fontScale="32500" lnSpcReduction="20000"/>
          </a:bodyPr>
          <a:lstStyle/>
          <a:p>
            <a:pPr marL="0" indent="0" algn="ctr">
              <a:lnSpc>
                <a:spcPct val="120000"/>
              </a:lnSpc>
              <a:buNone/>
            </a:pPr>
            <a:r>
              <a:rPr lang="en-US" sz="8600" b="1" dirty="0">
                <a:latin typeface="Tahoma" panose="020B0604030504040204" pitchFamily="34" charset="0"/>
                <a:ea typeface="Tahoma" panose="020B0604030504040204" pitchFamily="34" charset="0"/>
                <a:cs typeface="Tahoma" panose="020B0604030504040204" pitchFamily="34" charset="0"/>
              </a:rPr>
              <a:t>Step 5 Continued: Notice to Proceed</a:t>
            </a:r>
          </a:p>
          <a:p>
            <a:pPr marL="0" indent="0">
              <a:lnSpc>
                <a:spcPct val="120000"/>
              </a:lnSpc>
              <a:buNone/>
            </a:pPr>
            <a:r>
              <a:rPr lang="en-US" sz="7400" dirty="0">
                <a:effectLst/>
                <a:latin typeface="Tahoma" panose="020B0604030504040204" pitchFamily="34" charset="0"/>
                <a:ea typeface="Tahoma" panose="020B0604030504040204" pitchFamily="34" charset="0"/>
                <a:cs typeface="Tahoma" panose="020B0604030504040204" pitchFamily="34" charset="0"/>
              </a:rPr>
              <a:t>The following items MUST be in place to receive a Notice to Proceed:</a:t>
            </a:r>
            <a:endParaRPr lang="en-US" sz="7400" b="1" dirty="0">
              <a:effectLst/>
              <a:latin typeface="Tahoma" panose="020B0604030504040204" pitchFamily="34" charset="0"/>
              <a:ea typeface="Tahoma" panose="020B0604030504040204" pitchFamily="34" charset="0"/>
              <a:cs typeface="Tahoma" panose="020B0604030504040204" pitchFamily="34" charset="0"/>
            </a:endParaRPr>
          </a:p>
          <a:p>
            <a:pPr>
              <a:lnSpc>
                <a:spcPct val="120000"/>
              </a:lnSpc>
            </a:pPr>
            <a:r>
              <a:rPr lang="en-US" sz="7400" dirty="0">
                <a:latin typeface="Tahoma" panose="020B0604030504040204" pitchFamily="34" charset="0"/>
                <a:ea typeface="Tahoma" panose="020B0604030504040204" pitchFamily="34" charset="0"/>
                <a:cs typeface="Tahoma" panose="020B0604030504040204" pitchFamily="34" charset="0"/>
              </a:rPr>
              <a:t>All match/cost share listed in the grant agreement must be committed (using NBRC Form 1002) listing committed match/cost share</a:t>
            </a:r>
          </a:p>
          <a:p>
            <a:pPr>
              <a:lnSpc>
                <a:spcPct val="120000"/>
              </a:lnSpc>
            </a:pPr>
            <a:r>
              <a:rPr lang="en-US" sz="7400" dirty="0">
                <a:latin typeface="Tahoma" panose="020B0604030504040204" pitchFamily="34" charset="0"/>
                <a:ea typeface="Tahoma" panose="020B0604030504040204" pitchFamily="34" charset="0"/>
                <a:cs typeface="Tahoma" panose="020B0604030504040204" pitchFamily="34" charset="0"/>
              </a:rPr>
              <a:t>LDD grant administration contract</a:t>
            </a:r>
          </a:p>
          <a:p>
            <a:pPr>
              <a:lnSpc>
                <a:spcPct val="120000"/>
              </a:lnSpc>
            </a:pPr>
            <a:r>
              <a:rPr lang="en-US" sz="7400" dirty="0">
                <a:latin typeface="Tahoma" panose="020B0604030504040204" pitchFamily="34" charset="0"/>
                <a:ea typeface="Tahoma" panose="020B0604030504040204" pitchFamily="34" charset="0"/>
                <a:cs typeface="Tahoma" panose="020B0604030504040204" pitchFamily="34" charset="0"/>
              </a:rPr>
              <a:t>SF3881 Automated Clearing House (ACH) Enrollment Form</a:t>
            </a:r>
          </a:p>
          <a:p>
            <a:pPr>
              <a:lnSpc>
                <a:spcPct val="120000"/>
              </a:lnSpc>
            </a:pPr>
            <a:r>
              <a:rPr lang="en-US" sz="7400" dirty="0">
                <a:latin typeface="Tahoma" panose="020B0604030504040204" pitchFamily="34" charset="0"/>
                <a:ea typeface="Tahoma" panose="020B0604030504040204" pitchFamily="34" charset="0"/>
                <a:cs typeface="Tahoma" panose="020B0604030504040204" pitchFamily="34" charset="0"/>
              </a:rPr>
              <a:t>NEPA review completed</a:t>
            </a:r>
          </a:p>
          <a:p>
            <a:pPr marL="0" indent="0">
              <a:lnSpc>
                <a:spcPct val="120000"/>
              </a:lnSpc>
              <a:buNone/>
            </a:pPr>
            <a:r>
              <a:rPr lang="en-US" sz="7400" dirty="0">
                <a:latin typeface="Tahoma" panose="020B0604030504040204" pitchFamily="34" charset="0"/>
                <a:ea typeface="Tahoma" panose="020B0604030504040204" pitchFamily="34" charset="0"/>
                <a:cs typeface="Tahoma" panose="020B0604030504040204" pitchFamily="34" charset="0"/>
              </a:rPr>
              <a:t>*See compliance manual for other requirements for land, real property, equipment etc. </a:t>
            </a:r>
          </a:p>
          <a:p>
            <a:pPr marL="0" indent="0" algn="ctr">
              <a:lnSpc>
                <a:spcPct val="120000"/>
              </a:lnSpc>
              <a:buNone/>
            </a:pPr>
            <a:endParaRPr lang="en-US" sz="86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6019342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13EF6-09FC-61BF-44D0-563800A0FBE3}"/>
              </a:ext>
            </a:extLst>
          </p:cNvPr>
          <p:cNvSpPr>
            <a:spLocks noGrp="1"/>
          </p:cNvSpPr>
          <p:nvPr>
            <p:ph type="title"/>
          </p:nvPr>
        </p:nvSpPr>
        <p:spPr>
          <a:xfrm>
            <a:off x="941070" y="1181099"/>
            <a:ext cx="10515600" cy="1325563"/>
          </a:xfrm>
        </p:spPr>
        <p:txBody>
          <a:bodyPr>
            <a:normAutofit fontScale="90000"/>
          </a:bodyPr>
          <a:lstStyle/>
          <a:p>
            <a:pPr algn="ctr"/>
            <a:br>
              <a:rPr lang="en-US" dirty="0">
                <a:latin typeface="Tahoma" panose="020B0604030504040204" pitchFamily="34" charset="0"/>
                <a:ea typeface="Tahoma" panose="020B0604030504040204" pitchFamily="34" charset="0"/>
                <a:cs typeface="Tahoma" panose="020B0604030504040204" pitchFamily="34" charset="0"/>
              </a:rPr>
            </a:br>
            <a:r>
              <a:rPr lang="en-US" b="1" dirty="0">
                <a:latin typeface="Tahoma" panose="020B0604030504040204" pitchFamily="34" charset="0"/>
                <a:ea typeface="Tahoma" panose="020B0604030504040204" pitchFamily="34" charset="0"/>
                <a:cs typeface="Tahoma" panose="020B0604030504040204" pitchFamily="34" charset="0"/>
              </a:rPr>
              <a:t>Key Terms</a:t>
            </a:r>
            <a:br>
              <a:rPr lang="en-US" b="1" dirty="0">
                <a:latin typeface="Tahoma" panose="020B0604030504040204" pitchFamily="34" charset="0"/>
                <a:ea typeface="Tahoma" panose="020B0604030504040204" pitchFamily="34" charset="0"/>
                <a:cs typeface="Tahoma" panose="020B0604030504040204" pitchFamily="34" charset="0"/>
              </a:rPr>
            </a:b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a:extLst>
              <a:ext uri="{FF2B5EF4-FFF2-40B4-BE49-F238E27FC236}">
                <a16:creationId xmlns:a16="http://schemas.microsoft.com/office/drawing/2014/main" id="{F4326F76-BA03-AF50-769C-45289C58F719}"/>
              </a:ext>
            </a:extLst>
          </p:cNvPr>
          <p:cNvSpPr>
            <a:spLocks noGrp="1"/>
          </p:cNvSpPr>
          <p:nvPr>
            <p:ph idx="1"/>
          </p:nvPr>
        </p:nvSpPr>
        <p:spPr>
          <a:xfrm>
            <a:off x="941070" y="2289492"/>
            <a:ext cx="10515600" cy="4351338"/>
          </a:xfrm>
        </p:spPr>
        <p:txBody>
          <a:bodyPr>
            <a:normAutofit fontScale="32500" lnSpcReduction="20000"/>
          </a:bodyPr>
          <a:lstStyle/>
          <a:p>
            <a:pPr>
              <a:lnSpc>
                <a:spcPct val="120000"/>
              </a:lnSpc>
            </a:pPr>
            <a:r>
              <a:rPr lang="en-US" sz="7400" b="1" dirty="0">
                <a:effectLst/>
                <a:latin typeface="Tahoma" panose="020B0604030504040204" pitchFamily="34" charset="0"/>
                <a:ea typeface="Tahoma" panose="020B0604030504040204" pitchFamily="34" charset="0"/>
                <a:cs typeface="Tahoma" panose="020B0604030504040204" pitchFamily="34" charset="0"/>
              </a:rPr>
              <a:t>Period of Performance</a:t>
            </a:r>
            <a:r>
              <a:rPr lang="en-US" sz="7400" dirty="0">
                <a:effectLst/>
                <a:latin typeface="Tahoma" panose="020B0604030504040204" pitchFamily="34" charset="0"/>
                <a:ea typeface="Tahoma" panose="020B0604030504040204" pitchFamily="34" charset="0"/>
                <a:cs typeface="Tahoma" panose="020B0604030504040204" pitchFamily="34" charset="0"/>
              </a:rPr>
              <a:t>: this is the start and end date of the project to be completed for the grant agreement between grantee and NBRC. Please see your executed grant agreement for your project’s performance period. 2022 SEID awards will </a:t>
            </a:r>
            <a:r>
              <a:rPr lang="en-US" sz="7400" dirty="0">
                <a:latin typeface="Tahoma" panose="020B0604030504040204" pitchFamily="34" charset="0"/>
                <a:ea typeface="Tahoma" panose="020B0604030504040204" pitchFamily="34" charset="0"/>
                <a:cs typeface="Tahoma" panose="020B0604030504040204" pitchFamily="34" charset="0"/>
              </a:rPr>
              <a:t>be </a:t>
            </a:r>
            <a:r>
              <a:rPr lang="en-US" sz="7400" dirty="0">
                <a:effectLst/>
                <a:latin typeface="Tahoma" panose="020B0604030504040204" pitchFamily="34" charset="0"/>
                <a:ea typeface="Tahoma" panose="020B0604030504040204" pitchFamily="34" charset="0"/>
                <a:cs typeface="Tahoma" panose="020B0604030504040204" pitchFamily="34" charset="0"/>
              </a:rPr>
              <a:t>October 1, 2022 – September 30, 2025</a:t>
            </a:r>
          </a:p>
          <a:p>
            <a:pPr>
              <a:lnSpc>
                <a:spcPct val="120000"/>
              </a:lnSpc>
            </a:pPr>
            <a:r>
              <a:rPr lang="en-US" sz="7400" b="1" dirty="0">
                <a:effectLst/>
                <a:latin typeface="Tahoma" panose="020B0604030504040204" pitchFamily="34" charset="0"/>
                <a:ea typeface="Tahoma" panose="020B0604030504040204" pitchFamily="34" charset="0"/>
                <a:cs typeface="Tahoma" panose="020B0604030504040204" pitchFamily="34" charset="0"/>
              </a:rPr>
              <a:t>NBRC Grant Amount</a:t>
            </a:r>
            <a:r>
              <a:rPr lang="en-US" sz="7400" dirty="0">
                <a:effectLst/>
                <a:latin typeface="Tahoma" panose="020B0604030504040204" pitchFamily="34" charset="0"/>
                <a:ea typeface="Tahoma" panose="020B0604030504040204" pitchFamily="34" charset="0"/>
                <a:cs typeface="Tahoma" panose="020B0604030504040204" pitchFamily="34" charset="0"/>
              </a:rPr>
              <a:t>: The grant amount cannot be increased for any reason. Overruns on projects are the responsibility of the grantee</a:t>
            </a:r>
          </a:p>
          <a:p>
            <a:pPr>
              <a:lnSpc>
                <a:spcPct val="120000"/>
              </a:lnSpc>
            </a:pPr>
            <a:r>
              <a:rPr lang="en-US" sz="7400" b="1" dirty="0">
                <a:effectLst/>
                <a:latin typeface="Tahoma" panose="020B0604030504040204" pitchFamily="34" charset="0"/>
                <a:ea typeface="Tahoma" panose="020B0604030504040204" pitchFamily="34" charset="0"/>
                <a:cs typeface="Tahoma" panose="020B0604030504040204" pitchFamily="34" charset="0"/>
              </a:rPr>
              <a:t>Required Match/Cost Share</a:t>
            </a:r>
            <a:r>
              <a:rPr lang="en-US" sz="7400" dirty="0">
                <a:effectLst/>
                <a:latin typeface="Tahoma" panose="020B0604030504040204" pitchFamily="34" charset="0"/>
                <a:ea typeface="Tahoma" panose="020B0604030504040204" pitchFamily="34" charset="0"/>
                <a:cs typeface="Tahoma" panose="020B0604030504040204" pitchFamily="34" charset="0"/>
              </a:rPr>
              <a:t>: This is the amount of other funds that must be documented during the project period</a:t>
            </a:r>
          </a:p>
          <a:p>
            <a:pPr marL="0" indent="0">
              <a:lnSpc>
                <a:spcPct val="120000"/>
              </a:lnSpc>
              <a:buNone/>
            </a:pPr>
            <a:endParaRPr lang="en-US" sz="7400" dirty="0">
              <a:effectLst/>
              <a:latin typeface="Tahoma" panose="020B0604030504040204" pitchFamily="34" charset="0"/>
              <a:ea typeface="Tahoma" panose="020B0604030504040204" pitchFamily="34" charset="0"/>
              <a:cs typeface="Tahoma" panose="020B0604030504040204" pitchFamily="34" charset="0"/>
            </a:endParaRPr>
          </a:p>
          <a:p>
            <a:pPr marL="0" indent="0" algn="ctr">
              <a:lnSpc>
                <a:spcPct val="120000"/>
              </a:lnSpc>
              <a:buNone/>
            </a:pPr>
            <a:endParaRPr lang="en-US" sz="86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706540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13EF6-09FC-61BF-44D0-563800A0FBE3}"/>
              </a:ext>
            </a:extLst>
          </p:cNvPr>
          <p:cNvSpPr>
            <a:spLocks noGrp="1"/>
          </p:cNvSpPr>
          <p:nvPr>
            <p:ph type="title"/>
          </p:nvPr>
        </p:nvSpPr>
        <p:spPr>
          <a:xfrm>
            <a:off x="941070" y="1181099"/>
            <a:ext cx="10515600" cy="1325563"/>
          </a:xfrm>
        </p:spPr>
        <p:txBody>
          <a:bodyPr>
            <a:normAutofit fontScale="90000"/>
          </a:bodyPr>
          <a:lstStyle/>
          <a:p>
            <a:pPr algn="ctr"/>
            <a:br>
              <a:rPr lang="en-US" dirty="0">
                <a:latin typeface="Tahoma" panose="020B0604030504040204" pitchFamily="34" charset="0"/>
                <a:ea typeface="Tahoma" panose="020B0604030504040204" pitchFamily="34" charset="0"/>
                <a:cs typeface="Tahoma" panose="020B0604030504040204" pitchFamily="34" charset="0"/>
              </a:rPr>
            </a:br>
            <a:r>
              <a:rPr lang="en-US" b="1" dirty="0">
                <a:latin typeface="Tahoma" panose="020B0604030504040204" pitchFamily="34" charset="0"/>
                <a:ea typeface="Tahoma" panose="020B0604030504040204" pitchFamily="34" charset="0"/>
                <a:cs typeface="Tahoma" panose="020B0604030504040204" pitchFamily="34" charset="0"/>
              </a:rPr>
              <a:t>Key Terms</a:t>
            </a:r>
            <a:br>
              <a:rPr lang="en-US" b="1" dirty="0">
                <a:latin typeface="Tahoma" panose="020B0604030504040204" pitchFamily="34" charset="0"/>
                <a:ea typeface="Tahoma" panose="020B0604030504040204" pitchFamily="34" charset="0"/>
                <a:cs typeface="Tahoma" panose="020B0604030504040204" pitchFamily="34" charset="0"/>
              </a:rPr>
            </a:b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a:extLst>
              <a:ext uri="{FF2B5EF4-FFF2-40B4-BE49-F238E27FC236}">
                <a16:creationId xmlns:a16="http://schemas.microsoft.com/office/drawing/2014/main" id="{F4326F76-BA03-AF50-769C-45289C58F719}"/>
              </a:ext>
            </a:extLst>
          </p:cNvPr>
          <p:cNvSpPr>
            <a:spLocks noGrp="1"/>
          </p:cNvSpPr>
          <p:nvPr>
            <p:ph idx="1"/>
          </p:nvPr>
        </p:nvSpPr>
        <p:spPr>
          <a:xfrm>
            <a:off x="941070" y="2289492"/>
            <a:ext cx="10515600" cy="4351338"/>
          </a:xfrm>
        </p:spPr>
        <p:txBody>
          <a:bodyPr>
            <a:normAutofit fontScale="32500" lnSpcReduction="20000"/>
          </a:bodyPr>
          <a:lstStyle/>
          <a:p>
            <a:pPr>
              <a:lnSpc>
                <a:spcPct val="120000"/>
              </a:lnSpc>
            </a:pPr>
            <a:r>
              <a:rPr lang="en-US" sz="7400" b="1" dirty="0">
                <a:effectLst/>
                <a:latin typeface="Tahoma" panose="020B0604030504040204" pitchFamily="34" charset="0"/>
                <a:ea typeface="Tahoma" panose="020B0604030504040204" pitchFamily="34" charset="0"/>
                <a:cs typeface="Tahoma" panose="020B0604030504040204" pitchFamily="34" charset="0"/>
              </a:rPr>
              <a:t>Indirect Cost Rate</a:t>
            </a:r>
            <a:r>
              <a:rPr lang="en-US" sz="7400" dirty="0">
                <a:effectLst/>
                <a:latin typeface="Tahoma" panose="020B0604030504040204" pitchFamily="34" charset="0"/>
                <a:ea typeface="Tahoma" panose="020B0604030504040204" pitchFamily="34" charset="0"/>
                <a:cs typeface="Tahoma" panose="020B0604030504040204" pitchFamily="34" charset="0"/>
              </a:rPr>
              <a:t>: This is the approved rate that has been agreed upon by the grantee and their Federal Cognizant Agency for indirect costs. All invoices must use this rate for their invoices when specific services as outlined are performed by the grantee. This is NOT a rate to be used by any subcontractor or consultant</a:t>
            </a:r>
            <a:endParaRPr lang="en-US" sz="7400" b="1" dirty="0">
              <a:effectLst/>
              <a:latin typeface="Tahoma" panose="020B0604030504040204" pitchFamily="34" charset="0"/>
              <a:ea typeface="Tahoma" panose="020B0604030504040204" pitchFamily="34" charset="0"/>
              <a:cs typeface="Tahoma" panose="020B0604030504040204" pitchFamily="34" charset="0"/>
            </a:endParaRPr>
          </a:p>
          <a:p>
            <a:pPr>
              <a:lnSpc>
                <a:spcPct val="120000"/>
              </a:lnSpc>
            </a:pPr>
            <a:r>
              <a:rPr lang="en-US" sz="7400" b="1" dirty="0">
                <a:effectLst/>
                <a:latin typeface="Tahoma" panose="020B0604030504040204" pitchFamily="34" charset="0"/>
                <a:ea typeface="Tahoma" panose="020B0604030504040204" pitchFamily="34" charset="0"/>
                <a:cs typeface="Tahoma" panose="020B0604030504040204" pitchFamily="34" charset="0"/>
              </a:rPr>
              <a:t>Budget: </a:t>
            </a:r>
            <a:r>
              <a:rPr lang="en-US" sz="7400" dirty="0">
                <a:effectLst/>
                <a:latin typeface="Tahoma" panose="020B0604030504040204" pitchFamily="34" charset="0"/>
                <a:ea typeface="Tahoma" panose="020B0604030504040204" pitchFamily="34" charset="0"/>
                <a:cs typeface="Tahoma" panose="020B0604030504040204" pitchFamily="34" charset="0"/>
              </a:rPr>
              <a:t>Line items of expenditures. These line items may not be changed by the recipient without prior written approval by NBRC (2 CFR 200.308)</a:t>
            </a:r>
          </a:p>
          <a:p>
            <a:pPr>
              <a:lnSpc>
                <a:spcPct val="120000"/>
              </a:lnSpc>
            </a:pPr>
            <a:r>
              <a:rPr lang="en-US" sz="7400" b="1" dirty="0">
                <a:effectLst/>
                <a:latin typeface="Tahoma" panose="020B0604030504040204" pitchFamily="34" charset="0"/>
                <a:ea typeface="Tahoma" panose="020B0604030504040204" pitchFamily="34" charset="0"/>
                <a:cs typeface="Tahoma" panose="020B0604030504040204" pitchFamily="34" charset="0"/>
              </a:rPr>
              <a:t>Grant Provisions: </a:t>
            </a:r>
            <a:r>
              <a:rPr lang="en-US" sz="7400" dirty="0">
                <a:effectLst/>
                <a:latin typeface="Tahoma" panose="020B0604030504040204" pitchFamily="34" charset="0"/>
                <a:ea typeface="Tahoma" panose="020B0604030504040204" pitchFamily="34" charset="0"/>
                <a:cs typeface="Tahoma" panose="020B0604030504040204" pitchFamily="34" charset="0"/>
              </a:rPr>
              <a:t>The laws and agreements that a grantee is required to follow as part of the contract with a federal awarding agency </a:t>
            </a:r>
          </a:p>
          <a:p>
            <a:pPr marL="0" indent="0">
              <a:lnSpc>
                <a:spcPct val="120000"/>
              </a:lnSpc>
              <a:buNone/>
            </a:pPr>
            <a:endParaRPr lang="en-US" sz="7400" dirty="0">
              <a:effectLst/>
              <a:latin typeface="Tahoma" panose="020B0604030504040204" pitchFamily="34" charset="0"/>
              <a:ea typeface="Tahoma" panose="020B0604030504040204" pitchFamily="34" charset="0"/>
              <a:cs typeface="Tahoma" panose="020B0604030504040204" pitchFamily="34" charset="0"/>
            </a:endParaRPr>
          </a:p>
          <a:p>
            <a:pPr marL="0" indent="0" algn="ctr">
              <a:lnSpc>
                <a:spcPct val="120000"/>
              </a:lnSpc>
              <a:buNone/>
            </a:pPr>
            <a:endParaRPr lang="en-US" sz="86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9451493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3F8B965-6AA1-8A69-C719-0C56C148A4B2}"/>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US" dirty="0"/>
              <a:t>SEID grant cycle flow chart</a:t>
            </a:r>
          </a:p>
        </p:txBody>
      </p:sp>
      <p:graphicFrame>
        <p:nvGraphicFramePr>
          <p:cNvPr id="7" name="Content Placeholder 4" descr="Flow chart with 5 phases of SEID grant cycle.&#10;&#10;Phase 1: ">
            <a:extLst>
              <a:ext uri="{FF2B5EF4-FFF2-40B4-BE49-F238E27FC236}">
                <a16:creationId xmlns:a16="http://schemas.microsoft.com/office/drawing/2014/main" id="{7F66B962-C713-AEB3-BC1D-F4D3EEA0983C}"/>
              </a:ext>
            </a:extLst>
          </p:cNvPr>
          <p:cNvGraphicFramePr/>
          <p:nvPr>
            <p:extLst>
              <p:ext uri="{D42A27DB-BD31-4B8C-83A1-F6EECF244321}">
                <p14:modId xmlns:p14="http://schemas.microsoft.com/office/powerpoint/2010/main" val="3568110670"/>
              </p:ext>
            </p:extLst>
          </p:nvPr>
        </p:nvGraphicFramePr>
        <p:xfrm>
          <a:off x="0" y="0"/>
          <a:ext cx="12192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01114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015FD0FB-21CD-8431-1E57-E149870D0950}"/>
              </a:ext>
            </a:extLst>
          </p:cNvPr>
          <p:cNvSpPr>
            <a:spLocks noGrp="1"/>
          </p:cNvSpPr>
          <p:nvPr>
            <p:ph type="title" idx="4294967295"/>
          </p:nvPr>
        </p:nvSpPr>
        <p:spPr>
          <a:xfrm>
            <a:off x="838200" y="1704975"/>
            <a:ext cx="10515600" cy="47021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0000"/>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br>
              <a:rPr kumimoji="0" lang="en-US" sz="2800" b="0" i="0" u="none" strike="noStrike" kern="120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br>
            <a:r>
              <a:rPr kumimoji="0" lang="en-US" sz="5300" b="1" i="0" u="none" strike="noStrike" kern="120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NATIONAL ENVIRONMENTAL POLICY ACT (NEPA)</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br>
              <a:rPr kumimoji="0" lang="en-US" sz="5300" b="1" i="0" u="none" strike="noStrike" kern="120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br>
            <a:r>
              <a:rPr kumimoji="0" lang="en-US" sz="5300" b="1" i="0" u="none" strike="noStrike" kern="120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Quin Mann, The Clark Group</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5300" b="1" i="0" u="none" strike="noStrike" kern="120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(NBRC Environmental Consultant)</a:t>
            </a:r>
            <a:br>
              <a:rPr kumimoji="0" lang="en-US" sz="6700" b="1" i="0" u="none" strike="noStrike" kern="120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br>
            <a:br>
              <a:rPr kumimoji="0" lang="en-US" sz="6700" b="1" i="0" u="none" strike="noStrike" kern="120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br>
            <a:endParaRPr kumimoji="0" lang="en-US" sz="6700" b="1" i="0" u="none" strike="noStrike" kern="120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3608326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13EF6-09FC-61BF-44D0-563800A0FBE3}"/>
              </a:ext>
            </a:extLst>
          </p:cNvPr>
          <p:cNvSpPr>
            <a:spLocks noGrp="1"/>
          </p:cNvSpPr>
          <p:nvPr>
            <p:ph type="title"/>
          </p:nvPr>
        </p:nvSpPr>
        <p:spPr>
          <a:xfrm>
            <a:off x="941070" y="1181099"/>
            <a:ext cx="10515600" cy="1325563"/>
          </a:xfrm>
        </p:spPr>
        <p:txBody>
          <a:bodyPr>
            <a:normAutofit fontScale="90000"/>
          </a:bodyPr>
          <a:lstStyle/>
          <a:p>
            <a:pPr algn="ctr"/>
            <a:br>
              <a:rPr lang="en-US" dirty="0">
                <a:latin typeface="Tahoma" panose="020B0604030504040204" pitchFamily="34" charset="0"/>
                <a:ea typeface="Tahoma" panose="020B0604030504040204" pitchFamily="34" charset="0"/>
                <a:cs typeface="Tahoma" panose="020B0604030504040204" pitchFamily="34" charset="0"/>
              </a:rPr>
            </a:br>
            <a:r>
              <a:rPr lang="en-US" b="1" dirty="0">
                <a:latin typeface="Tahoma" panose="020B0604030504040204" pitchFamily="34" charset="0"/>
                <a:ea typeface="Tahoma" panose="020B0604030504040204" pitchFamily="34" charset="0"/>
                <a:cs typeface="Tahoma" panose="020B0604030504040204" pitchFamily="34" charset="0"/>
              </a:rPr>
              <a:t>What is NEPA?</a:t>
            </a:r>
            <a:br>
              <a:rPr lang="en-US" b="1" dirty="0">
                <a:latin typeface="Tahoma" panose="020B0604030504040204" pitchFamily="34" charset="0"/>
                <a:ea typeface="Tahoma" panose="020B0604030504040204" pitchFamily="34" charset="0"/>
                <a:cs typeface="Tahoma" panose="020B0604030504040204" pitchFamily="34" charset="0"/>
              </a:rPr>
            </a:b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a:extLst>
              <a:ext uri="{FF2B5EF4-FFF2-40B4-BE49-F238E27FC236}">
                <a16:creationId xmlns:a16="http://schemas.microsoft.com/office/drawing/2014/main" id="{F4326F76-BA03-AF50-769C-45289C58F719}"/>
              </a:ext>
            </a:extLst>
          </p:cNvPr>
          <p:cNvSpPr>
            <a:spLocks noGrp="1"/>
          </p:cNvSpPr>
          <p:nvPr>
            <p:ph idx="1"/>
          </p:nvPr>
        </p:nvSpPr>
        <p:spPr>
          <a:xfrm>
            <a:off x="941070" y="2289492"/>
            <a:ext cx="10515600" cy="4351338"/>
          </a:xfrm>
        </p:spPr>
        <p:txBody>
          <a:bodyPr>
            <a:normAutofit fontScale="40000" lnSpcReduction="20000"/>
          </a:bodyPr>
          <a:lstStyle/>
          <a:p>
            <a:pPr>
              <a:lnSpc>
                <a:spcPct val="120000"/>
              </a:lnSpc>
            </a:pPr>
            <a:r>
              <a:rPr lang="en-US" sz="7400" dirty="0">
                <a:latin typeface="Tahoma" panose="020B0604030504040204" pitchFamily="34" charset="0"/>
                <a:ea typeface="Tahoma" panose="020B0604030504040204" pitchFamily="34" charset="0"/>
                <a:cs typeface="Tahoma" panose="020B0604030504040204" pitchFamily="34" charset="0"/>
              </a:rPr>
              <a:t>Enacted in 1970, the National Environmental Policy Act (NEPA) is a law that requires federal agencies to consider the environmental impacts of their actions and decisions </a:t>
            </a:r>
            <a:r>
              <a:rPr lang="en-US" sz="7400" u="sng" dirty="0">
                <a:latin typeface="Tahoma" panose="020B0604030504040204" pitchFamily="34" charset="0"/>
                <a:ea typeface="Tahoma" panose="020B0604030504040204" pitchFamily="34" charset="0"/>
                <a:cs typeface="Tahoma" panose="020B0604030504040204" pitchFamily="34" charset="0"/>
              </a:rPr>
              <a:t>before</a:t>
            </a:r>
            <a:r>
              <a:rPr lang="en-US" sz="7400" dirty="0">
                <a:latin typeface="Tahoma" panose="020B0604030504040204" pitchFamily="34" charset="0"/>
                <a:ea typeface="Tahoma" panose="020B0604030504040204" pitchFamily="34" charset="0"/>
                <a:cs typeface="Tahoma" panose="020B0604030504040204" pitchFamily="34" charset="0"/>
              </a:rPr>
              <a:t> they act</a:t>
            </a:r>
          </a:p>
          <a:p>
            <a:pPr>
              <a:lnSpc>
                <a:spcPct val="120000"/>
              </a:lnSpc>
            </a:pPr>
            <a:r>
              <a:rPr lang="en-US" sz="7400" dirty="0">
                <a:latin typeface="Tahoma" panose="020B0604030504040204" pitchFamily="34" charset="0"/>
                <a:ea typeface="Tahoma" panose="020B0604030504040204" pitchFamily="34" charset="0"/>
                <a:cs typeface="Tahoma" panose="020B0604030504040204" pitchFamily="34" charset="0"/>
              </a:rPr>
              <a:t>NEPA does not require that the action with the least environmental impact is taken but that the consideration of potential environmental impacts be part of agency decision-making</a:t>
            </a:r>
            <a:endParaRPr lang="en-US" sz="9600" dirty="0">
              <a:latin typeface="Tahoma" panose="020B0604030504040204" pitchFamily="34" charset="0"/>
              <a:ea typeface="Tahoma" panose="020B0604030504040204" pitchFamily="34" charset="0"/>
              <a:cs typeface="Tahoma" panose="020B0604030504040204" pitchFamily="34" charset="0"/>
            </a:endParaRPr>
          </a:p>
          <a:p>
            <a:pPr marL="0" indent="0">
              <a:lnSpc>
                <a:spcPct val="120000"/>
              </a:lnSpc>
              <a:buNone/>
            </a:pPr>
            <a:endParaRPr lang="en-US" sz="112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9587383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13EF6-09FC-61BF-44D0-563800A0FBE3}"/>
              </a:ext>
            </a:extLst>
          </p:cNvPr>
          <p:cNvSpPr>
            <a:spLocks noGrp="1"/>
          </p:cNvSpPr>
          <p:nvPr>
            <p:ph type="title"/>
          </p:nvPr>
        </p:nvSpPr>
        <p:spPr>
          <a:xfrm>
            <a:off x="941070" y="1208395"/>
            <a:ext cx="10515600" cy="1325563"/>
          </a:xfrm>
        </p:spPr>
        <p:txBody>
          <a:bodyPr>
            <a:normAutofit fontScale="90000"/>
          </a:bodyPr>
          <a:lstStyle/>
          <a:p>
            <a:pPr algn="ctr"/>
            <a:br>
              <a:rPr lang="en-US" dirty="0">
                <a:latin typeface="Tahoma" panose="020B0604030504040204" pitchFamily="34" charset="0"/>
                <a:ea typeface="Tahoma" panose="020B0604030504040204" pitchFamily="34" charset="0"/>
                <a:cs typeface="Tahoma" panose="020B0604030504040204" pitchFamily="34" charset="0"/>
              </a:rPr>
            </a:br>
            <a:r>
              <a:rPr lang="en-US" b="1" dirty="0">
                <a:latin typeface="Tahoma" panose="020B0604030504040204" pitchFamily="34" charset="0"/>
                <a:ea typeface="Tahoma" panose="020B0604030504040204" pitchFamily="34" charset="0"/>
                <a:cs typeface="Tahoma" panose="020B0604030504040204" pitchFamily="34" charset="0"/>
              </a:rPr>
              <a:t>NBRC’s NEPA Processes</a:t>
            </a:r>
            <a:br>
              <a:rPr lang="en-US" b="1" dirty="0">
                <a:latin typeface="Tahoma" panose="020B0604030504040204" pitchFamily="34" charset="0"/>
                <a:ea typeface="Tahoma" panose="020B0604030504040204" pitchFamily="34" charset="0"/>
                <a:cs typeface="Tahoma" panose="020B0604030504040204" pitchFamily="34" charset="0"/>
              </a:rPr>
            </a:b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7" name="TextBox 6">
            <a:extLst>
              <a:ext uri="{FF2B5EF4-FFF2-40B4-BE49-F238E27FC236}">
                <a16:creationId xmlns:a16="http://schemas.microsoft.com/office/drawing/2014/main" id="{1534133C-A226-0B49-00AD-42F3AFCAAAA2}"/>
              </a:ext>
            </a:extLst>
          </p:cNvPr>
          <p:cNvSpPr txBox="1"/>
          <p:nvPr/>
        </p:nvSpPr>
        <p:spPr>
          <a:xfrm>
            <a:off x="1066800" y="2299402"/>
            <a:ext cx="10058400" cy="408623"/>
          </a:xfrm>
          <a:prstGeom prst="roundRect">
            <a:avLst/>
          </a:prstGeom>
          <a:solidFill>
            <a:schemeClr val="accent6">
              <a:lumMod val="20000"/>
              <a:lumOff val="80000"/>
            </a:schemeClr>
          </a:solidFill>
          <a:ln w="19050">
            <a:solidFill>
              <a:schemeClr val="tx1"/>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dirty="0">
                <a:solidFill>
                  <a:schemeClr val="tx1"/>
                </a:solidFill>
              </a:rPr>
              <a:t>Applicant completes NEPA Intake Form at the time of application </a:t>
            </a:r>
          </a:p>
        </p:txBody>
      </p:sp>
      <p:cxnSp>
        <p:nvCxnSpPr>
          <p:cNvPr id="31" name="Straight Arrow Connector 30">
            <a:extLst>
              <a:ext uri="{FF2B5EF4-FFF2-40B4-BE49-F238E27FC236}">
                <a16:creationId xmlns:a16="http://schemas.microsoft.com/office/drawing/2014/main" id="{C91593A9-58C1-2C86-45D4-E33C234E662B}"/>
              </a:ext>
              <a:ext uri="{C183D7F6-B498-43B3-948B-1728B52AA6E4}">
                <adec:decorative xmlns:adec="http://schemas.microsoft.com/office/drawing/2017/decorative" val="1"/>
              </a:ext>
            </a:extLst>
          </p:cNvPr>
          <p:cNvCxnSpPr>
            <a:cxnSpLocks/>
          </p:cNvCxnSpPr>
          <p:nvPr/>
        </p:nvCxnSpPr>
        <p:spPr>
          <a:xfrm>
            <a:off x="8906934" y="2714715"/>
            <a:ext cx="0" cy="30386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66C75DBD-A19B-16EC-330D-86EAA8C78E34}"/>
              </a:ext>
            </a:extLst>
          </p:cNvPr>
          <p:cNvSpPr txBox="1"/>
          <p:nvPr/>
        </p:nvSpPr>
        <p:spPr>
          <a:xfrm>
            <a:off x="6553200" y="3013444"/>
            <a:ext cx="4572000" cy="715089"/>
          </a:xfrm>
          <a:prstGeom prst="roundRect">
            <a:avLst/>
          </a:prstGeom>
          <a:solidFill>
            <a:schemeClr val="accent6">
              <a:lumMod val="60000"/>
              <a:lumOff val="40000"/>
            </a:schemeClr>
          </a:solidFill>
          <a:ln w="19050">
            <a:solidFill>
              <a:schemeClr val="tx1"/>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dirty="0">
                <a:solidFill>
                  <a:schemeClr val="tx1"/>
                </a:solidFill>
              </a:rPr>
              <a:t>NBRC identifies an alternative “lead” federal agency for the NEPA process</a:t>
            </a:r>
          </a:p>
        </p:txBody>
      </p:sp>
      <p:cxnSp>
        <p:nvCxnSpPr>
          <p:cNvPr id="30" name="Straight Arrow Connector 29">
            <a:extLst>
              <a:ext uri="{FF2B5EF4-FFF2-40B4-BE49-F238E27FC236}">
                <a16:creationId xmlns:a16="http://schemas.microsoft.com/office/drawing/2014/main" id="{15CA6F22-2DE4-76B0-02EB-ADAAB36B5499}"/>
              </a:ext>
              <a:ext uri="{C183D7F6-B498-43B3-948B-1728B52AA6E4}">
                <adec:decorative xmlns:adec="http://schemas.microsoft.com/office/drawing/2017/decorative" val="1"/>
              </a:ext>
            </a:extLst>
          </p:cNvPr>
          <p:cNvCxnSpPr>
            <a:cxnSpLocks/>
          </p:cNvCxnSpPr>
          <p:nvPr/>
        </p:nvCxnSpPr>
        <p:spPr>
          <a:xfrm>
            <a:off x="8906934" y="3718528"/>
            <a:ext cx="0" cy="30386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049ED202-0A02-357E-A107-A54049AA5F71}"/>
              </a:ext>
            </a:extLst>
          </p:cNvPr>
          <p:cNvSpPr txBox="1"/>
          <p:nvPr/>
        </p:nvSpPr>
        <p:spPr>
          <a:xfrm>
            <a:off x="6553200" y="4029692"/>
            <a:ext cx="4572000" cy="1021556"/>
          </a:xfrm>
          <a:prstGeom prst="roundRect">
            <a:avLst/>
          </a:prstGeom>
          <a:solidFill>
            <a:schemeClr val="accent6">
              <a:lumMod val="60000"/>
              <a:lumOff val="40000"/>
            </a:schemeClr>
          </a:solidFill>
          <a:ln w="19050">
            <a:solidFill>
              <a:schemeClr val="tx1"/>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dirty="0">
                <a:solidFill>
                  <a:schemeClr val="tx1"/>
                </a:solidFill>
              </a:rPr>
              <a:t>NBRC prepares documentation to adopt another federal agency’s NEPA determination*</a:t>
            </a:r>
          </a:p>
        </p:txBody>
      </p:sp>
      <p:cxnSp>
        <p:nvCxnSpPr>
          <p:cNvPr id="38" name="Straight Arrow Connector 37">
            <a:extLst>
              <a:ext uri="{FF2B5EF4-FFF2-40B4-BE49-F238E27FC236}">
                <a16:creationId xmlns:a16="http://schemas.microsoft.com/office/drawing/2014/main" id="{BF609AD8-ED34-7503-0E2C-F56858EA7B65}"/>
              </a:ext>
              <a:ext uri="{C183D7F6-B498-43B3-948B-1728B52AA6E4}">
                <adec:decorative xmlns:adec="http://schemas.microsoft.com/office/drawing/2017/decorative" val="1"/>
              </a:ext>
            </a:extLst>
          </p:cNvPr>
          <p:cNvCxnSpPr>
            <a:cxnSpLocks/>
          </p:cNvCxnSpPr>
          <p:nvPr/>
        </p:nvCxnSpPr>
        <p:spPr>
          <a:xfrm>
            <a:off x="8906934" y="5051248"/>
            <a:ext cx="0" cy="69154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159E4CA-65E5-7ADE-5DFE-7B7E530A4620}"/>
              </a:ext>
            </a:extLst>
          </p:cNvPr>
          <p:cNvSpPr txBox="1"/>
          <p:nvPr/>
        </p:nvSpPr>
        <p:spPr>
          <a:xfrm>
            <a:off x="1066800" y="3011890"/>
            <a:ext cx="4572000" cy="715089"/>
          </a:xfrm>
          <a:prstGeom prst="roundRect">
            <a:avLst/>
          </a:prstGeom>
          <a:solidFill>
            <a:srgbClr val="3B8D61"/>
          </a:solidFill>
          <a:ln w="19050">
            <a:solidFill>
              <a:schemeClr val="tx1"/>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dirty="0">
                <a:solidFill>
                  <a:schemeClr val="tx1"/>
                </a:solidFill>
              </a:rPr>
              <a:t>NBRC determines the appropriate level of NEPA analysis</a:t>
            </a:r>
          </a:p>
        </p:txBody>
      </p:sp>
      <p:sp>
        <p:nvSpPr>
          <p:cNvPr id="14" name="TextBox 13">
            <a:extLst>
              <a:ext uri="{FF2B5EF4-FFF2-40B4-BE49-F238E27FC236}">
                <a16:creationId xmlns:a16="http://schemas.microsoft.com/office/drawing/2014/main" id="{82DCDD7D-1000-72AA-699D-E4DD916F7124}"/>
              </a:ext>
            </a:extLst>
          </p:cNvPr>
          <p:cNvSpPr txBox="1"/>
          <p:nvPr/>
        </p:nvSpPr>
        <p:spPr>
          <a:xfrm>
            <a:off x="1066800" y="4025018"/>
            <a:ext cx="4572000" cy="408623"/>
          </a:xfrm>
          <a:prstGeom prst="roundRect">
            <a:avLst/>
          </a:prstGeom>
          <a:solidFill>
            <a:srgbClr val="3B8D61"/>
          </a:solidFill>
          <a:ln w="19050">
            <a:solidFill>
              <a:schemeClr val="tx1"/>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dirty="0">
                <a:solidFill>
                  <a:schemeClr val="tx1"/>
                </a:solidFill>
              </a:rPr>
              <a:t>Applicant completes NEPA analysis </a:t>
            </a:r>
          </a:p>
        </p:txBody>
      </p:sp>
      <p:sp>
        <p:nvSpPr>
          <p:cNvPr id="16" name="TextBox 15">
            <a:extLst>
              <a:ext uri="{FF2B5EF4-FFF2-40B4-BE49-F238E27FC236}">
                <a16:creationId xmlns:a16="http://schemas.microsoft.com/office/drawing/2014/main" id="{235C6604-14DB-3A39-2093-6609FC58CCCD}"/>
              </a:ext>
            </a:extLst>
          </p:cNvPr>
          <p:cNvSpPr txBox="1"/>
          <p:nvPr/>
        </p:nvSpPr>
        <p:spPr>
          <a:xfrm>
            <a:off x="1066800" y="4898384"/>
            <a:ext cx="4572000" cy="408623"/>
          </a:xfrm>
          <a:prstGeom prst="roundRect">
            <a:avLst/>
          </a:prstGeom>
          <a:solidFill>
            <a:srgbClr val="3B8D61"/>
          </a:solidFill>
          <a:ln w="19050">
            <a:solidFill>
              <a:schemeClr val="tx1"/>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dirty="0">
                <a:solidFill>
                  <a:schemeClr val="tx1"/>
                </a:solidFill>
              </a:rPr>
              <a:t>NBRC approves NEPA analysis*</a:t>
            </a:r>
          </a:p>
        </p:txBody>
      </p:sp>
      <p:sp>
        <p:nvSpPr>
          <p:cNvPr id="17" name="TextBox 16">
            <a:extLst>
              <a:ext uri="{FF2B5EF4-FFF2-40B4-BE49-F238E27FC236}">
                <a16:creationId xmlns:a16="http://schemas.microsoft.com/office/drawing/2014/main" id="{F3F1FC0E-BAA5-7738-5BC4-77259B478F6D}"/>
              </a:ext>
            </a:extLst>
          </p:cNvPr>
          <p:cNvSpPr txBox="1"/>
          <p:nvPr/>
        </p:nvSpPr>
        <p:spPr>
          <a:xfrm>
            <a:off x="0" y="6452315"/>
            <a:ext cx="7939668" cy="369332"/>
          </a:xfrm>
          <a:prstGeom prst="rect">
            <a:avLst/>
          </a:prstGeom>
          <a:noFill/>
        </p:spPr>
        <p:txBody>
          <a:bodyPr wrap="square" rtlCol="0">
            <a:spAutoFit/>
          </a:bodyPr>
          <a:lstStyle/>
          <a:p>
            <a:r>
              <a:rPr lang="en-US" dirty="0"/>
              <a:t>*A public comment period may be required after this step</a:t>
            </a:r>
          </a:p>
        </p:txBody>
      </p:sp>
      <p:sp>
        <p:nvSpPr>
          <p:cNvPr id="21" name="TextBox 20">
            <a:extLst>
              <a:ext uri="{FF2B5EF4-FFF2-40B4-BE49-F238E27FC236}">
                <a16:creationId xmlns:a16="http://schemas.microsoft.com/office/drawing/2014/main" id="{B13DA551-30FB-C5D3-168F-C46D2F5AA757}"/>
              </a:ext>
            </a:extLst>
          </p:cNvPr>
          <p:cNvSpPr txBox="1"/>
          <p:nvPr/>
        </p:nvSpPr>
        <p:spPr>
          <a:xfrm>
            <a:off x="1066800" y="5762584"/>
            <a:ext cx="10058400" cy="408623"/>
          </a:xfrm>
          <a:prstGeom prst="roundRect">
            <a:avLst/>
          </a:prstGeom>
          <a:solidFill>
            <a:schemeClr val="accent6"/>
          </a:solidFill>
          <a:ln w="19050">
            <a:solidFill>
              <a:schemeClr val="tx1"/>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dirty="0">
                <a:solidFill>
                  <a:schemeClr val="tx1"/>
                </a:solidFill>
              </a:rPr>
              <a:t>The NEPA process is complete</a:t>
            </a:r>
          </a:p>
        </p:txBody>
      </p:sp>
      <p:cxnSp>
        <p:nvCxnSpPr>
          <p:cNvPr id="27" name="Straight Arrow Connector 26">
            <a:extLst>
              <a:ext uri="{FF2B5EF4-FFF2-40B4-BE49-F238E27FC236}">
                <a16:creationId xmlns:a16="http://schemas.microsoft.com/office/drawing/2014/main" id="{D5DF36A8-B6C0-4B68-5879-AA27D336B1BB}"/>
              </a:ext>
              <a:ext uri="{C183D7F6-B498-43B3-948B-1728B52AA6E4}">
                <adec:decorative xmlns:adec="http://schemas.microsoft.com/office/drawing/2017/decorative" val="1"/>
              </a:ext>
            </a:extLst>
          </p:cNvPr>
          <p:cNvCxnSpPr>
            <a:cxnSpLocks/>
          </p:cNvCxnSpPr>
          <p:nvPr/>
        </p:nvCxnSpPr>
        <p:spPr>
          <a:xfrm>
            <a:off x="3332119" y="4441184"/>
            <a:ext cx="0" cy="4572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97AC2D27-173C-557D-1851-8B5FCBD4469C}"/>
              </a:ext>
              <a:ext uri="{C183D7F6-B498-43B3-948B-1728B52AA6E4}">
                <adec:decorative xmlns:adec="http://schemas.microsoft.com/office/drawing/2017/decorative" val="1"/>
              </a:ext>
            </a:extLst>
          </p:cNvPr>
          <p:cNvCxnSpPr>
            <a:cxnSpLocks/>
          </p:cNvCxnSpPr>
          <p:nvPr/>
        </p:nvCxnSpPr>
        <p:spPr>
          <a:xfrm>
            <a:off x="3333507" y="3707956"/>
            <a:ext cx="0" cy="30386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B5B58ED2-285B-F46C-9EF1-E21010AA6085}"/>
              </a:ext>
              <a:ext uri="{C183D7F6-B498-43B3-948B-1728B52AA6E4}">
                <adec:decorative xmlns:adec="http://schemas.microsoft.com/office/drawing/2017/decorative" val="1"/>
              </a:ext>
            </a:extLst>
          </p:cNvPr>
          <p:cNvCxnSpPr>
            <a:cxnSpLocks/>
          </p:cNvCxnSpPr>
          <p:nvPr/>
        </p:nvCxnSpPr>
        <p:spPr>
          <a:xfrm>
            <a:off x="3302000" y="5307007"/>
            <a:ext cx="0" cy="45557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135C4A03-C498-80FB-76FE-7261464DCF26}"/>
              </a:ext>
              <a:ext uri="{C183D7F6-B498-43B3-948B-1728B52AA6E4}">
                <adec:decorative xmlns:adec="http://schemas.microsoft.com/office/drawing/2017/decorative" val="1"/>
              </a:ext>
            </a:extLst>
          </p:cNvPr>
          <p:cNvCxnSpPr>
            <a:cxnSpLocks/>
            <a:endCxn id="10" idx="0"/>
          </p:cNvCxnSpPr>
          <p:nvPr/>
        </p:nvCxnSpPr>
        <p:spPr>
          <a:xfrm>
            <a:off x="3352800" y="2708025"/>
            <a:ext cx="0" cy="30386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44219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13EF6-09FC-61BF-44D0-563800A0FBE3}"/>
              </a:ext>
            </a:extLst>
          </p:cNvPr>
          <p:cNvSpPr>
            <a:spLocks noGrp="1"/>
          </p:cNvSpPr>
          <p:nvPr>
            <p:ph type="title"/>
          </p:nvPr>
        </p:nvSpPr>
        <p:spPr>
          <a:xfrm>
            <a:off x="941070" y="1181099"/>
            <a:ext cx="10515600" cy="1325563"/>
          </a:xfrm>
        </p:spPr>
        <p:txBody>
          <a:bodyPr>
            <a:normAutofit fontScale="90000"/>
          </a:bodyPr>
          <a:lstStyle/>
          <a:p>
            <a:pPr algn="ctr"/>
            <a:br>
              <a:rPr lang="en-US" dirty="0">
                <a:latin typeface="Tahoma" panose="020B0604030504040204" pitchFamily="34" charset="0"/>
                <a:ea typeface="Tahoma" panose="020B0604030504040204" pitchFamily="34" charset="0"/>
                <a:cs typeface="Tahoma" panose="020B0604030504040204" pitchFamily="34" charset="0"/>
              </a:rPr>
            </a:br>
            <a:r>
              <a:rPr lang="en-US" b="1" dirty="0">
                <a:latin typeface="Tahoma" panose="020B0604030504040204" pitchFamily="34" charset="0"/>
                <a:ea typeface="Tahoma" panose="020B0604030504040204" pitchFamily="34" charset="0"/>
                <a:cs typeface="Tahoma" panose="020B0604030504040204" pitchFamily="34" charset="0"/>
              </a:rPr>
              <a:t>Levels of NEPA analysis</a:t>
            </a:r>
            <a:br>
              <a:rPr lang="en-US" b="1" dirty="0">
                <a:latin typeface="Tahoma" panose="020B0604030504040204" pitchFamily="34" charset="0"/>
                <a:ea typeface="Tahoma" panose="020B0604030504040204" pitchFamily="34" charset="0"/>
                <a:cs typeface="Tahoma" panose="020B0604030504040204" pitchFamily="34" charset="0"/>
              </a:rPr>
            </a:b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a:extLst>
              <a:ext uri="{FF2B5EF4-FFF2-40B4-BE49-F238E27FC236}">
                <a16:creationId xmlns:a16="http://schemas.microsoft.com/office/drawing/2014/main" id="{F4326F76-BA03-AF50-769C-45289C58F719}"/>
              </a:ext>
            </a:extLst>
          </p:cNvPr>
          <p:cNvSpPr>
            <a:spLocks noGrp="1"/>
          </p:cNvSpPr>
          <p:nvPr>
            <p:ph idx="1"/>
          </p:nvPr>
        </p:nvSpPr>
        <p:spPr>
          <a:xfrm>
            <a:off x="941070" y="2289492"/>
            <a:ext cx="10515600" cy="4351338"/>
          </a:xfrm>
        </p:spPr>
        <p:txBody>
          <a:bodyPr>
            <a:normAutofit fontScale="32500" lnSpcReduction="20000"/>
          </a:bodyPr>
          <a:lstStyle/>
          <a:p>
            <a:pPr>
              <a:lnSpc>
                <a:spcPct val="120000"/>
              </a:lnSpc>
            </a:pPr>
            <a:r>
              <a:rPr lang="en-US" sz="7400" u="sng" dirty="0">
                <a:latin typeface="Tahoma" panose="020B0604030504040204" pitchFamily="34" charset="0"/>
                <a:ea typeface="Tahoma" panose="020B0604030504040204" pitchFamily="34" charset="0"/>
                <a:cs typeface="Tahoma" panose="020B0604030504040204" pitchFamily="34" charset="0"/>
              </a:rPr>
              <a:t>Categorical Exclusion (CATEX):</a:t>
            </a:r>
            <a:r>
              <a:rPr lang="en-US" sz="7400" dirty="0">
                <a:latin typeface="Tahoma" panose="020B0604030504040204" pitchFamily="34" charset="0"/>
                <a:ea typeface="Tahoma" panose="020B0604030504040204" pitchFamily="34" charset="0"/>
                <a:cs typeface="Tahoma" panose="020B0604030504040204" pitchFamily="34" charset="0"/>
              </a:rPr>
              <a:t> A category of actions that is predetermined to not individually or cumulatively have a significant effect on the human environment (i.e., planning only, workforce training programs)</a:t>
            </a:r>
          </a:p>
          <a:p>
            <a:pPr>
              <a:lnSpc>
                <a:spcPct val="120000"/>
              </a:lnSpc>
            </a:pPr>
            <a:r>
              <a:rPr lang="en-US" sz="7400" u="sng" dirty="0">
                <a:latin typeface="Tahoma" panose="020B0604030504040204" pitchFamily="34" charset="0"/>
                <a:ea typeface="Tahoma" panose="020B0604030504040204" pitchFamily="34" charset="0"/>
                <a:cs typeface="Tahoma" panose="020B0604030504040204" pitchFamily="34" charset="0"/>
              </a:rPr>
              <a:t>Environmental Assessment (EA):</a:t>
            </a:r>
            <a:r>
              <a:rPr lang="en-US" sz="7400" dirty="0">
                <a:latin typeface="Tahoma" panose="020B0604030504040204" pitchFamily="34" charset="0"/>
                <a:ea typeface="Tahoma" panose="020B0604030504040204" pitchFamily="34" charset="0"/>
                <a:cs typeface="Tahoma" panose="020B0604030504040204" pitchFamily="34" charset="0"/>
              </a:rPr>
              <a:t> Prepared when an action may or may not cause significant impacts </a:t>
            </a:r>
          </a:p>
          <a:p>
            <a:pPr>
              <a:lnSpc>
                <a:spcPct val="120000"/>
              </a:lnSpc>
            </a:pPr>
            <a:r>
              <a:rPr lang="en-US" sz="7400" u="sng" dirty="0">
                <a:latin typeface="Tahoma" panose="020B0604030504040204" pitchFamily="34" charset="0"/>
                <a:ea typeface="Tahoma" panose="020B0604030504040204" pitchFamily="34" charset="0"/>
                <a:cs typeface="Tahoma" panose="020B0604030504040204" pitchFamily="34" charset="0"/>
              </a:rPr>
              <a:t>Environmental Impact Statement (EIS):</a:t>
            </a:r>
            <a:r>
              <a:rPr lang="en-US" sz="7400" dirty="0">
                <a:latin typeface="Tahoma" panose="020B0604030504040204" pitchFamily="34" charset="0"/>
                <a:ea typeface="Tahoma" panose="020B0604030504040204" pitchFamily="34" charset="0"/>
                <a:cs typeface="Tahoma" panose="020B0604030504040204" pitchFamily="34" charset="0"/>
              </a:rPr>
              <a:t> Prepared when an action is expected to cause a significant impact on the human environment</a:t>
            </a:r>
            <a:endParaRPr lang="en-US" sz="9600" dirty="0">
              <a:latin typeface="Tahoma" panose="020B0604030504040204" pitchFamily="34" charset="0"/>
              <a:ea typeface="Tahoma" panose="020B0604030504040204" pitchFamily="34" charset="0"/>
              <a:cs typeface="Tahoma" panose="020B0604030504040204" pitchFamily="34" charset="0"/>
            </a:endParaRPr>
          </a:p>
          <a:p>
            <a:pPr marL="0" indent="0">
              <a:lnSpc>
                <a:spcPct val="120000"/>
              </a:lnSpc>
              <a:buNone/>
            </a:pPr>
            <a:endParaRPr lang="en-US" sz="112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8233253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13EF6-09FC-61BF-44D0-563800A0FBE3}"/>
              </a:ext>
            </a:extLst>
          </p:cNvPr>
          <p:cNvSpPr>
            <a:spLocks noGrp="1"/>
          </p:cNvSpPr>
          <p:nvPr>
            <p:ph type="title"/>
          </p:nvPr>
        </p:nvSpPr>
        <p:spPr>
          <a:xfrm>
            <a:off x="941070" y="1181099"/>
            <a:ext cx="10515600" cy="1325563"/>
          </a:xfrm>
        </p:spPr>
        <p:txBody>
          <a:bodyPr>
            <a:normAutofit fontScale="90000"/>
          </a:bodyPr>
          <a:lstStyle/>
          <a:p>
            <a:pPr algn="ctr"/>
            <a:br>
              <a:rPr lang="en-US" dirty="0">
                <a:latin typeface="Tahoma" panose="020B0604030504040204" pitchFamily="34" charset="0"/>
                <a:ea typeface="Tahoma" panose="020B0604030504040204" pitchFamily="34" charset="0"/>
                <a:cs typeface="Tahoma" panose="020B0604030504040204" pitchFamily="34" charset="0"/>
              </a:rPr>
            </a:br>
            <a:r>
              <a:rPr lang="en-US" b="1" dirty="0">
                <a:latin typeface="Tahoma" panose="020B0604030504040204" pitchFamily="34" charset="0"/>
                <a:ea typeface="Tahoma" panose="020B0604030504040204" pitchFamily="34" charset="0"/>
                <a:cs typeface="Tahoma" panose="020B0604030504040204" pitchFamily="34" charset="0"/>
              </a:rPr>
              <a:t>Levels of NEPA analysis</a:t>
            </a:r>
            <a:br>
              <a:rPr lang="en-US" b="1" dirty="0">
                <a:latin typeface="Tahoma" panose="020B0604030504040204" pitchFamily="34" charset="0"/>
                <a:ea typeface="Tahoma" panose="020B0604030504040204" pitchFamily="34" charset="0"/>
                <a:cs typeface="Tahoma" panose="020B0604030504040204" pitchFamily="34" charset="0"/>
              </a:rPr>
            </a:b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a:extLst>
              <a:ext uri="{FF2B5EF4-FFF2-40B4-BE49-F238E27FC236}">
                <a16:creationId xmlns:a16="http://schemas.microsoft.com/office/drawing/2014/main" id="{F4326F76-BA03-AF50-769C-45289C58F719}"/>
              </a:ext>
            </a:extLst>
          </p:cNvPr>
          <p:cNvSpPr>
            <a:spLocks noGrp="1"/>
          </p:cNvSpPr>
          <p:nvPr>
            <p:ph idx="1"/>
          </p:nvPr>
        </p:nvSpPr>
        <p:spPr>
          <a:xfrm>
            <a:off x="941070" y="2289492"/>
            <a:ext cx="10515600" cy="4351338"/>
          </a:xfrm>
        </p:spPr>
        <p:txBody>
          <a:bodyPr>
            <a:normAutofit fontScale="40000" lnSpcReduction="20000"/>
          </a:bodyPr>
          <a:lstStyle/>
          <a:p>
            <a:pPr>
              <a:lnSpc>
                <a:spcPct val="120000"/>
              </a:lnSpc>
            </a:pPr>
            <a:r>
              <a:rPr lang="en-US" sz="7100" u="sng" dirty="0">
                <a:latin typeface="Tahoma" panose="020B0604030504040204" pitchFamily="34" charset="0"/>
                <a:ea typeface="Tahoma" panose="020B0604030504040204" pitchFamily="34" charset="0"/>
                <a:cs typeface="Tahoma" panose="020B0604030504040204" pitchFamily="34" charset="0"/>
              </a:rPr>
              <a:t>Categorical Exclusion (CATEX)</a:t>
            </a:r>
          </a:p>
          <a:p>
            <a:pPr lvl="1">
              <a:lnSpc>
                <a:spcPct val="120000"/>
              </a:lnSpc>
            </a:pPr>
            <a:r>
              <a:rPr lang="en-US" sz="7100" dirty="0">
                <a:latin typeface="Tahoma" panose="020B0604030504040204" pitchFamily="34" charset="0"/>
                <a:ea typeface="Tahoma" panose="020B0604030504040204" pitchFamily="34" charset="0"/>
                <a:cs typeface="Tahoma" panose="020B0604030504040204" pitchFamily="34" charset="0"/>
              </a:rPr>
              <a:t>Typically for renovation and non-construction activities</a:t>
            </a:r>
          </a:p>
          <a:p>
            <a:pPr lvl="1">
              <a:lnSpc>
                <a:spcPct val="120000"/>
              </a:lnSpc>
            </a:pPr>
            <a:r>
              <a:rPr lang="en-US" sz="7100" dirty="0">
                <a:latin typeface="Tahoma" panose="020B0604030504040204" pitchFamily="34" charset="0"/>
                <a:ea typeface="Tahoma" panose="020B0604030504040204" pitchFamily="34" charset="0"/>
                <a:cs typeface="Tahoma" panose="020B0604030504040204" pitchFamily="34" charset="0"/>
              </a:rPr>
              <a:t>Brief review, no public comment period unless another federal requirement is triggered  </a:t>
            </a:r>
          </a:p>
          <a:p>
            <a:pPr>
              <a:lnSpc>
                <a:spcPct val="120000"/>
              </a:lnSpc>
            </a:pPr>
            <a:r>
              <a:rPr lang="en-US" sz="7100" u="sng" dirty="0">
                <a:latin typeface="Tahoma" panose="020B0604030504040204" pitchFamily="34" charset="0"/>
                <a:ea typeface="Tahoma" panose="020B0604030504040204" pitchFamily="34" charset="0"/>
                <a:cs typeface="Tahoma" panose="020B0604030504040204" pitchFamily="34" charset="0"/>
              </a:rPr>
              <a:t>Environmental Assessments (EAs)</a:t>
            </a:r>
          </a:p>
          <a:p>
            <a:pPr lvl="1">
              <a:lnSpc>
                <a:spcPct val="120000"/>
              </a:lnSpc>
            </a:pPr>
            <a:r>
              <a:rPr lang="en-US" sz="7100" dirty="0">
                <a:latin typeface="Tahoma" panose="020B0604030504040204" pitchFamily="34" charset="0"/>
                <a:ea typeface="Tahoma" panose="020B0604030504040204" pitchFamily="34" charset="0"/>
                <a:cs typeface="Tahoma" panose="020B0604030504040204" pitchFamily="34" charset="0"/>
              </a:rPr>
              <a:t>Typically for new construction activities</a:t>
            </a:r>
          </a:p>
          <a:p>
            <a:pPr lvl="1">
              <a:lnSpc>
                <a:spcPct val="120000"/>
              </a:lnSpc>
            </a:pPr>
            <a:r>
              <a:rPr lang="en-US" sz="7100" dirty="0">
                <a:latin typeface="Tahoma" panose="020B0604030504040204" pitchFamily="34" charset="0"/>
                <a:ea typeface="Tahoma" panose="020B0604030504040204" pitchFamily="34" charset="0"/>
                <a:cs typeface="Tahoma" panose="020B0604030504040204" pitchFamily="34" charset="0"/>
              </a:rPr>
              <a:t>More robust review typically ranging from 6 – 12+ months, includes a 30-day public comment period</a:t>
            </a:r>
          </a:p>
          <a:p>
            <a:pPr marL="0" indent="0">
              <a:lnSpc>
                <a:spcPct val="120000"/>
              </a:lnSpc>
              <a:buNone/>
            </a:pPr>
            <a:endParaRPr lang="en-US" sz="112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9055362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13EF6-09FC-61BF-44D0-563800A0FBE3}"/>
              </a:ext>
            </a:extLst>
          </p:cNvPr>
          <p:cNvSpPr>
            <a:spLocks noGrp="1"/>
          </p:cNvSpPr>
          <p:nvPr>
            <p:ph type="title"/>
          </p:nvPr>
        </p:nvSpPr>
        <p:spPr>
          <a:xfrm>
            <a:off x="941070" y="1181099"/>
            <a:ext cx="10515600" cy="1325563"/>
          </a:xfrm>
        </p:spPr>
        <p:txBody>
          <a:bodyPr>
            <a:normAutofit fontScale="90000"/>
          </a:bodyPr>
          <a:lstStyle/>
          <a:p>
            <a:pPr algn="ctr"/>
            <a:br>
              <a:rPr lang="en-US" dirty="0">
                <a:latin typeface="Tahoma" panose="020B0604030504040204" pitchFamily="34" charset="0"/>
                <a:ea typeface="Tahoma" panose="020B0604030504040204" pitchFamily="34" charset="0"/>
                <a:cs typeface="Tahoma" panose="020B0604030504040204" pitchFamily="34" charset="0"/>
              </a:rPr>
            </a:br>
            <a:r>
              <a:rPr lang="en-US" b="1" dirty="0">
                <a:latin typeface="Tahoma" panose="020B0604030504040204" pitchFamily="34" charset="0"/>
                <a:ea typeface="Tahoma" panose="020B0604030504040204" pitchFamily="34" charset="0"/>
                <a:cs typeface="Tahoma" panose="020B0604030504040204" pitchFamily="34" charset="0"/>
              </a:rPr>
              <a:t>NEPA Resources</a:t>
            </a:r>
            <a:br>
              <a:rPr lang="en-US" b="1" dirty="0">
                <a:latin typeface="Tahoma" panose="020B0604030504040204" pitchFamily="34" charset="0"/>
                <a:ea typeface="Tahoma" panose="020B0604030504040204" pitchFamily="34" charset="0"/>
                <a:cs typeface="Tahoma" panose="020B0604030504040204" pitchFamily="34" charset="0"/>
              </a:rPr>
            </a:b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a:extLst>
              <a:ext uri="{FF2B5EF4-FFF2-40B4-BE49-F238E27FC236}">
                <a16:creationId xmlns:a16="http://schemas.microsoft.com/office/drawing/2014/main" id="{F4326F76-BA03-AF50-769C-45289C58F719}"/>
              </a:ext>
            </a:extLst>
          </p:cNvPr>
          <p:cNvSpPr>
            <a:spLocks noGrp="1"/>
          </p:cNvSpPr>
          <p:nvPr>
            <p:ph idx="1"/>
          </p:nvPr>
        </p:nvSpPr>
        <p:spPr>
          <a:xfrm>
            <a:off x="941070" y="2289492"/>
            <a:ext cx="10515600" cy="4351338"/>
          </a:xfrm>
        </p:spPr>
        <p:txBody>
          <a:bodyPr>
            <a:normAutofit lnSpcReduction="10000"/>
          </a:bodyPr>
          <a:lstStyle/>
          <a:p>
            <a:pPr>
              <a:lnSpc>
                <a:spcPct val="120000"/>
              </a:lnSpc>
            </a:pPr>
            <a:r>
              <a:rPr lang="en-US" sz="2600" b="1" dirty="0">
                <a:latin typeface="Tahoma" panose="020B0604030504040204" pitchFamily="34" charset="0"/>
                <a:ea typeface="Tahoma" panose="020B0604030504040204" pitchFamily="34" charset="0"/>
                <a:cs typeface="Tahoma" panose="020B0604030504040204" pitchFamily="34" charset="0"/>
              </a:rPr>
              <a:t>NBRC Staff/The Clark Group</a:t>
            </a:r>
          </a:p>
          <a:p>
            <a:pPr>
              <a:lnSpc>
                <a:spcPct val="120000"/>
              </a:lnSpc>
            </a:pPr>
            <a:r>
              <a:rPr lang="en-US" sz="2600" b="1" dirty="0">
                <a:latin typeface="Tahoma" panose="020B0604030504040204" pitchFamily="34" charset="0"/>
                <a:ea typeface="Tahoma" panose="020B0604030504040204" pitchFamily="34" charset="0"/>
                <a:cs typeface="Tahoma" panose="020B0604030504040204" pitchFamily="34" charset="0"/>
              </a:rPr>
              <a:t>Local Development Districts</a:t>
            </a:r>
          </a:p>
          <a:p>
            <a:pPr lvl="1">
              <a:lnSpc>
                <a:spcPct val="120000"/>
              </a:lnSpc>
            </a:pPr>
            <a:r>
              <a:rPr lang="en-US" sz="2600" dirty="0">
                <a:latin typeface="Tahoma" panose="020B0604030504040204" pitchFamily="34" charset="0"/>
                <a:ea typeface="Tahoma" panose="020B0604030504040204" pitchFamily="34" charset="0"/>
                <a:cs typeface="Tahoma" panose="020B0604030504040204" pitchFamily="34" charset="0"/>
              </a:rPr>
              <a:t>Some LDD partners are familiar with completing NEPA (whether or a prior NBRC award or through other federal funders). If an LDD can assist a grantee with completion of NEPA, this is an eligible NBRC cost and is separate from the 2% grant administration allowance.  If a grantee needs assistance with completing NEPA and access to NBRC grant funds to complete NEPA, they should contact NBRC directly.</a:t>
            </a:r>
          </a:p>
          <a:p>
            <a:pPr marL="0" indent="0">
              <a:lnSpc>
                <a:spcPct val="120000"/>
              </a:lnSpc>
              <a:buNone/>
            </a:pPr>
            <a:endParaRPr lang="en-US" sz="112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4182301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CC94DA-23C6-88B0-4C1E-75E56DEEC2D0}"/>
              </a:ext>
            </a:extLst>
          </p:cNvPr>
          <p:cNvSpPr txBox="1">
            <a:spLocks noGrp="1"/>
          </p:cNvSpPr>
          <p:nvPr>
            <p:ph type="title" idx="4294967295"/>
          </p:nvPr>
        </p:nvSpPr>
        <p:spPr>
          <a:xfrm>
            <a:off x="0" y="1497329"/>
            <a:ext cx="12192000"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Agenda</a:t>
            </a:r>
          </a:p>
        </p:txBody>
      </p:sp>
      <p:sp>
        <p:nvSpPr>
          <p:cNvPr id="21" name="TextBox 20">
            <a:extLst>
              <a:ext uri="{FF2B5EF4-FFF2-40B4-BE49-F238E27FC236}">
                <a16:creationId xmlns:a16="http://schemas.microsoft.com/office/drawing/2014/main" id="{5C208593-52EA-4CDB-B190-938B397921FD}"/>
              </a:ext>
            </a:extLst>
          </p:cNvPr>
          <p:cNvSpPr txBox="1"/>
          <p:nvPr/>
        </p:nvSpPr>
        <p:spPr>
          <a:xfrm>
            <a:off x="374769" y="1851272"/>
            <a:ext cx="11817231" cy="6862263"/>
          </a:xfrm>
          <a:prstGeom prst="rect">
            <a:avLst/>
          </a:prstGeom>
          <a:noFill/>
        </p:spPr>
        <p:txBody>
          <a:bodyPr wrap="square" rtlCol="0">
            <a:spAutoFit/>
          </a:bodyPr>
          <a:lstStyle/>
          <a:p>
            <a:r>
              <a:rPr lang="en-US" sz="1406" b="1" dirty="0">
                <a:solidFill>
                  <a:srgbClr val="000000"/>
                </a:solidFill>
                <a:latin typeface="Arial Nova Cond Light" panose="020B0306020202020204" pitchFamily="34" charset="0"/>
                <a:ea typeface="Helvetica Neue Light"/>
                <a:cs typeface="Helvetica Neue Light"/>
              </a:rPr>
              <a:t> </a:t>
            </a:r>
            <a:endParaRPr lang="en-US" sz="1406" dirty="0">
              <a:solidFill>
                <a:srgbClr val="000000"/>
              </a:solidFill>
              <a:latin typeface="Baskerville SemiBold"/>
              <a:ea typeface="Baskerville SemiBold"/>
              <a:cs typeface="Baskerville SemiBold"/>
            </a:endParaRPr>
          </a:p>
          <a:p>
            <a:pPr lvl="1" defTabSz="642915">
              <a:lnSpc>
                <a:spcPct val="150000"/>
              </a:lnSpc>
              <a:defRPr/>
            </a:pPr>
            <a:r>
              <a:rPr lang="en-US" sz="2800" b="1" dirty="0">
                <a:latin typeface="Tahoma" panose="020B0604030504040204" pitchFamily="34" charset="0"/>
                <a:ea typeface="Tahoma" panose="020B0604030504040204" pitchFamily="34" charset="0"/>
                <a:cs typeface="Tahoma" panose="020B0604030504040204" pitchFamily="34" charset="0"/>
              </a:rPr>
              <a:t>7. Reporting requirements - </a:t>
            </a:r>
            <a:r>
              <a:rPr lang="en-US" sz="2400" b="1" dirty="0">
                <a:latin typeface="Tahoma" panose="020B0604030504040204" pitchFamily="34" charset="0"/>
                <a:ea typeface="Tahoma" panose="020B0604030504040204" pitchFamily="34" charset="0"/>
                <a:cs typeface="Tahoma" panose="020B0604030504040204" pitchFamily="34" charset="0"/>
              </a:rPr>
              <a:t>Georgia Cassimatis</a:t>
            </a:r>
          </a:p>
          <a:p>
            <a:pPr lvl="1" defTabSz="642915">
              <a:lnSpc>
                <a:spcPct val="150000"/>
              </a:lnSpc>
              <a:defRPr/>
            </a:pPr>
            <a:r>
              <a:rPr lang="en-US" sz="2800" b="1" dirty="0">
                <a:latin typeface="Tahoma" panose="020B0604030504040204" pitchFamily="34" charset="0"/>
                <a:ea typeface="Tahoma" panose="020B0604030504040204" pitchFamily="34" charset="0"/>
                <a:cs typeface="Tahoma" panose="020B0604030504040204" pitchFamily="34" charset="0"/>
              </a:rPr>
              <a:t>8. Procurement - </a:t>
            </a:r>
            <a:r>
              <a:rPr lang="en-US" sz="2400" b="1" dirty="0">
                <a:latin typeface="Tahoma" panose="020B0604030504040204" pitchFamily="34" charset="0"/>
                <a:ea typeface="Tahoma" panose="020B0604030504040204" pitchFamily="34" charset="0"/>
                <a:cs typeface="Tahoma" panose="020B0604030504040204" pitchFamily="34" charset="0"/>
              </a:rPr>
              <a:t>Jon O’Rourke</a:t>
            </a:r>
          </a:p>
          <a:p>
            <a:pPr lvl="1" defTabSz="642915">
              <a:lnSpc>
                <a:spcPct val="150000"/>
              </a:lnSpc>
              <a:defRPr/>
            </a:pPr>
            <a:r>
              <a:rPr lang="en-US" sz="2800" b="1" dirty="0">
                <a:latin typeface="Tahoma" panose="020B0604030504040204" pitchFamily="34" charset="0"/>
                <a:ea typeface="Tahoma" panose="020B0604030504040204" pitchFamily="34" charset="0"/>
                <a:cs typeface="Tahoma" panose="020B0604030504040204" pitchFamily="34" charset="0"/>
              </a:rPr>
              <a:t>9. Property - </a:t>
            </a:r>
            <a:r>
              <a:rPr lang="en-US" sz="2400" b="1" dirty="0">
                <a:latin typeface="Tahoma" panose="020B0604030504040204" pitchFamily="34" charset="0"/>
                <a:ea typeface="Tahoma" panose="020B0604030504040204" pitchFamily="34" charset="0"/>
                <a:cs typeface="Tahoma" panose="020B0604030504040204" pitchFamily="34" charset="0"/>
              </a:rPr>
              <a:t>Jon O’Rourke</a:t>
            </a:r>
          </a:p>
          <a:p>
            <a:pPr lvl="1" defTabSz="642915">
              <a:lnSpc>
                <a:spcPct val="150000"/>
              </a:lnSpc>
              <a:defRPr/>
            </a:pPr>
            <a:r>
              <a:rPr lang="en-US" sz="2800" b="1" dirty="0">
                <a:latin typeface="Tahoma" panose="020B0604030504040204" pitchFamily="34" charset="0"/>
                <a:ea typeface="Tahoma" panose="020B0604030504040204" pitchFamily="34" charset="0"/>
                <a:cs typeface="Tahoma" panose="020B0604030504040204" pitchFamily="34" charset="0"/>
              </a:rPr>
              <a:t>10. Project Oversight- </a:t>
            </a:r>
            <a:r>
              <a:rPr lang="en-US" sz="2400" b="1" dirty="0">
                <a:latin typeface="Tahoma" panose="020B0604030504040204" pitchFamily="34" charset="0"/>
                <a:ea typeface="Tahoma" panose="020B0604030504040204" pitchFamily="34" charset="0"/>
                <a:cs typeface="Tahoma" panose="020B0604030504040204" pitchFamily="34" charset="0"/>
              </a:rPr>
              <a:t>Jon O’Rourke</a:t>
            </a:r>
          </a:p>
          <a:p>
            <a:pPr lvl="1" defTabSz="642915">
              <a:lnSpc>
                <a:spcPct val="150000"/>
              </a:lnSpc>
              <a:defRPr/>
            </a:pPr>
            <a:r>
              <a:rPr lang="en-US" sz="2800" b="1" dirty="0">
                <a:latin typeface="Tahoma" panose="020B0604030504040204" pitchFamily="34" charset="0"/>
                <a:ea typeface="Tahoma" panose="020B0604030504040204" pitchFamily="34" charset="0"/>
                <a:cs typeface="Tahoma" panose="020B0604030504040204" pitchFamily="34" charset="0"/>
              </a:rPr>
              <a:t>11. Changes in a Project – </a:t>
            </a:r>
            <a:r>
              <a:rPr lang="en-US" sz="2400" b="1" dirty="0">
                <a:latin typeface="Tahoma" panose="020B0604030504040204" pitchFamily="34" charset="0"/>
                <a:ea typeface="Tahoma" panose="020B0604030504040204" pitchFamily="34" charset="0"/>
                <a:cs typeface="Tahoma" panose="020B0604030504040204" pitchFamily="34" charset="0"/>
              </a:rPr>
              <a:t>Andrea Smith</a:t>
            </a:r>
          </a:p>
          <a:p>
            <a:pPr lvl="1" defTabSz="642915">
              <a:lnSpc>
                <a:spcPct val="150000"/>
              </a:lnSpc>
              <a:defRPr/>
            </a:pPr>
            <a:r>
              <a:rPr lang="en-US" sz="2800" b="1" dirty="0">
                <a:latin typeface="Tahoma" panose="020B0604030504040204" pitchFamily="34" charset="0"/>
                <a:ea typeface="Tahoma" panose="020B0604030504040204" pitchFamily="34" charset="0"/>
                <a:cs typeface="Tahoma" panose="020B0604030504040204" pitchFamily="34" charset="0"/>
              </a:rPr>
              <a:t>12. Project Close-Out - </a:t>
            </a:r>
            <a:r>
              <a:rPr lang="en-US" sz="2400" b="1" dirty="0">
                <a:latin typeface="Tahoma" panose="020B0604030504040204" pitchFamily="34" charset="0"/>
                <a:ea typeface="Tahoma" panose="020B0604030504040204" pitchFamily="34" charset="0"/>
                <a:cs typeface="Tahoma" panose="020B0604030504040204" pitchFamily="34" charset="0"/>
              </a:rPr>
              <a:t>Molly Taflas</a:t>
            </a:r>
          </a:p>
          <a:p>
            <a:pPr lvl="1" defTabSz="642915">
              <a:lnSpc>
                <a:spcPct val="150000"/>
              </a:lnSpc>
              <a:defRPr/>
            </a:pPr>
            <a:r>
              <a:rPr lang="en-US" sz="2800" b="1" dirty="0">
                <a:latin typeface="Tahoma" panose="020B0604030504040204" pitchFamily="34" charset="0"/>
                <a:ea typeface="Tahoma" panose="020B0604030504040204" pitchFamily="34" charset="0"/>
                <a:cs typeface="Tahoma" panose="020B0604030504040204" pitchFamily="34" charset="0"/>
              </a:rPr>
              <a:t>13. Resources and Wrap-Up - </a:t>
            </a:r>
            <a:r>
              <a:rPr lang="en-US" sz="2400" b="1" dirty="0">
                <a:latin typeface="Tahoma" panose="020B0604030504040204" pitchFamily="34" charset="0"/>
                <a:ea typeface="Tahoma" panose="020B0604030504040204" pitchFamily="34" charset="0"/>
                <a:cs typeface="Tahoma" panose="020B0604030504040204" pitchFamily="34" charset="0"/>
              </a:rPr>
              <a:t>Andrea Smith</a:t>
            </a:r>
          </a:p>
          <a:p>
            <a:pPr algn="ctr" defTabSz="642915">
              <a:defRPr/>
            </a:pPr>
            <a:endParaRPr lang="en-US" sz="3000" b="1" dirty="0">
              <a:latin typeface="Tahoma" panose="020B0604030504040204" pitchFamily="34" charset="0"/>
              <a:ea typeface="Tahoma" panose="020B0604030504040204" pitchFamily="34" charset="0"/>
              <a:cs typeface="Tahoma" panose="020B0604030504040204" pitchFamily="34" charset="0"/>
            </a:endParaRPr>
          </a:p>
          <a:p>
            <a:pPr algn="ctr" defTabSz="642915">
              <a:defRPr/>
            </a:pPr>
            <a:r>
              <a:rPr lang="en-US" sz="1969" dirty="0">
                <a:latin typeface="Arial" panose="020B0604020202020204" pitchFamily="34" charset="0"/>
                <a:cs typeface="Arial" panose="020B0604020202020204" pitchFamily="34" charset="0"/>
              </a:rPr>
              <a:t> </a:t>
            </a:r>
          </a:p>
          <a:p>
            <a:pPr algn="ctr" defTabSz="642915">
              <a:defRPr/>
            </a:pPr>
            <a:endParaRPr lang="en-US" sz="1406" dirty="0">
              <a:latin typeface="Arial" panose="020B0604020202020204" pitchFamily="34" charset="0"/>
              <a:cs typeface="Arial" panose="020B0604020202020204" pitchFamily="34" charset="0"/>
            </a:endParaRPr>
          </a:p>
          <a:p>
            <a:pPr algn="ctr" defTabSz="642915">
              <a:defRPr/>
            </a:pPr>
            <a:endParaRPr lang="en-US" sz="1406" dirty="0">
              <a:latin typeface="Arial" panose="020B0604020202020204" pitchFamily="34" charset="0"/>
              <a:cs typeface="Arial" panose="020B0604020202020204" pitchFamily="34" charset="0"/>
            </a:endParaRPr>
          </a:p>
          <a:p>
            <a:pPr algn="ctr" defTabSz="642915">
              <a:defRPr/>
            </a:pPr>
            <a:endParaRPr lang="en-US" sz="1406" dirty="0">
              <a:latin typeface="Arial" panose="020B0604020202020204" pitchFamily="34" charset="0"/>
              <a:cs typeface="Arial" panose="020B0604020202020204" pitchFamily="34" charset="0"/>
            </a:endParaRPr>
          </a:p>
          <a:p>
            <a:pPr algn="ctr" defTabSz="642915">
              <a:defRPr/>
            </a:pPr>
            <a:endParaRPr lang="en-US" sz="2000" dirty="0">
              <a:latin typeface="Tahoma" panose="020B0604030504040204" pitchFamily="34" charset="0"/>
              <a:ea typeface="Tahoma" panose="020B0604030504040204" pitchFamily="34" charset="0"/>
              <a:cs typeface="Tahoma" panose="020B0604030504040204" pitchFamily="34" charset="0"/>
            </a:endParaRPr>
          </a:p>
          <a:p>
            <a:pPr algn="ctr" defTabSz="642915">
              <a:defRPr/>
            </a:pPr>
            <a:endParaRPr lang="en-US" sz="20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034898075"/>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13EF6-09FC-61BF-44D0-563800A0FBE3}"/>
              </a:ext>
            </a:extLst>
          </p:cNvPr>
          <p:cNvSpPr>
            <a:spLocks noGrp="1"/>
          </p:cNvSpPr>
          <p:nvPr>
            <p:ph type="title"/>
          </p:nvPr>
        </p:nvSpPr>
        <p:spPr>
          <a:xfrm>
            <a:off x="941070" y="1181099"/>
            <a:ext cx="10515600" cy="1325563"/>
          </a:xfrm>
        </p:spPr>
        <p:txBody>
          <a:bodyPr>
            <a:normAutofit fontScale="90000"/>
          </a:bodyPr>
          <a:lstStyle/>
          <a:p>
            <a:pPr algn="ctr"/>
            <a:br>
              <a:rPr lang="en-US" dirty="0">
                <a:latin typeface="Tahoma" panose="020B0604030504040204" pitchFamily="34" charset="0"/>
                <a:ea typeface="Tahoma" panose="020B0604030504040204" pitchFamily="34" charset="0"/>
                <a:cs typeface="Tahoma" panose="020B0604030504040204" pitchFamily="34" charset="0"/>
              </a:rPr>
            </a:br>
            <a:r>
              <a:rPr lang="en-US" b="1" dirty="0">
                <a:latin typeface="Tahoma" panose="020B0604030504040204" pitchFamily="34" charset="0"/>
                <a:ea typeface="Tahoma" panose="020B0604030504040204" pitchFamily="34" charset="0"/>
                <a:cs typeface="Tahoma" panose="020B0604030504040204" pitchFamily="34" charset="0"/>
              </a:rPr>
              <a:t>NEPA Resources</a:t>
            </a:r>
            <a:br>
              <a:rPr lang="en-US" b="1" dirty="0">
                <a:latin typeface="Tahoma" panose="020B0604030504040204" pitchFamily="34" charset="0"/>
                <a:ea typeface="Tahoma" panose="020B0604030504040204" pitchFamily="34" charset="0"/>
                <a:cs typeface="Tahoma" panose="020B0604030504040204" pitchFamily="34" charset="0"/>
              </a:rPr>
            </a:b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a:extLst>
              <a:ext uri="{FF2B5EF4-FFF2-40B4-BE49-F238E27FC236}">
                <a16:creationId xmlns:a16="http://schemas.microsoft.com/office/drawing/2014/main" id="{F4326F76-BA03-AF50-769C-45289C58F719}"/>
              </a:ext>
            </a:extLst>
          </p:cNvPr>
          <p:cNvSpPr>
            <a:spLocks noGrp="1"/>
          </p:cNvSpPr>
          <p:nvPr>
            <p:ph idx="1"/>
          </p:nvPr>
        </p:nvSpPr>
        <p:spPr>
          <a:xfrm>
            <a:off x="941070" y="2289492"/>
            <a:ext cx="10515600" cy="4351338"/>
          </a:xfrm>
        </p:spPr>
        <p:txBody>
          <a:bodyPr>
            <a:normAutofit lnSpcReduction="10000"/>
          </a:bodyPr>
          <a:lstStyle/>
          <a:p>
            <a:pPr marL="285750" lvl="1" indent="-285750">
              <a:lnSpc>
                <a:spcPct val="120000"/>
              </a:lnSpc>
            </a:pPr>
            <a:r>
              <a:rPr lang="en-US" sz="2600" b="1" dirty="0">
                <a:latin typeface="Tahoma" panose="020B0604030504040204" pitchFamily="34" charset="0"/>
                <a:ea typeface="Tahoma" panose="020B0604030504040204" pitchFamily="34" charset="0"/>
                <a:cs typeface="Tahoma" panose="020B0604030504040204" pitchFamily="34" charset="0"/>
              </a:rPr>
              <a:t>Contractors</a:t>
            </a:r>
          </a:p>
          <a:p>
            <a:pPr marL="742950" lvl="2" indent="-285750">
              <a:lnSpc>
                <a:spcPct val="120000"/>
              </a:lnSpc>
            </a:pPr>
            <a:r>
              <a:rPr lang="en-US" sz="2600" dirty="0">
                <a:latin typeface="Tahoma" panose="020B0604030504040204" pitchFamily="34" charset="0"/>
                <a:ea typeface="Tahoma" panose="020B0604030504040204" pitchFamily="34" charset="0"/>
                <a:cs typeface="Tahoma" panose="020B0604030504040204" pitchFamily="34" charset="0"/>
              </a:rPr>
              <a:t>In some instances, it may make sense for an applicant to work with a contractor with NEPA experience to support the development of NEPA documents.</a:t>
            </a:r>
          </a:p>
          <a:p>
            <a:pPr marL="285750" lvl="1" indent="-285750">
              <a:lnSpc>
                <a:spcPct val="120000"/>
              </a:lnSpc>
            </a:pPr>
            <a:r>
              <a:rPr lang="en-US" sz="2600" b="1" dirty="0">
                <a:latin typeface="Tahoma" panose="020B0604030504040204" pitchFamily="34" charset="0"/>
                <a:ea typeface="Tahoma" panose="020B0604030504040204" pitchFamily="34" charset="0"/>
                <a:cs typeface="Tahoma" panose="020B0604030504040204" pitchFamily="34" charset="0"/>
              </a:rPr>
              <a:t>State Historic Preservation Offices</a:t>
            </a:r>
          </a:p>
          <a:p>
            <a:pPr marL="742950" lvl="2" indent="-285750">
              <a:lnSpc>
                <a:spcPct val="120000"/>
              </a:lnSpc>
            </a:pPr>
            <a:r>
              <a:rPr lang="en-US" sz="2600" dirty="0">
                <a:latin typeface="Tahoma" panose="020B0604030504040204" pitchFamily="34" charset="0"/>
                <a:ea typeface="Tahoma" panose="020B0604030504040204" pitchFamily="34" charset="0"/>
                <a:cs typeface="Tahoma" panose="020B0604030504040204" pitchFamily="34" charset="0"/>
              </a:rPr>
              <a:t>Contact information for these offices is provided within NBRC’s Grant Administration and Compliance Manual, which can be viewed and downloaded from NBRC’s website </a:t>
            </a:r>
            <a:r>
              <a:rPr lang="en-US" sz="2600" dirty="0">
                <a:latin typeface="Tahoma" panose="020B0604030504040204" pitchFamily="34" charset="0"/>
                <a:ea typeface="Tahoma" panose="020B0604030504040204" pitchFamily="34" charset="0"/>
                <a:cs typeface="Tahoma" panose="020B0604030504040204" pitchFamily="34" charset="0"/>
                <a:hlinkClick r:id="rId3"/>
              </a:rPr>
              <a:t>www.nbrc.gov/content/administration</a:t>
            </a:r>
            <a:r>
              <a:rPr lang="en-US" sz="2600" dirty="0">
                <a:latin typeface="Tahoma" panose="020B0604030504040204" pitchFamily="34" charset="0"/>
                <a:ea typeface="Tahoma" panose="020B0604030504040204" pitchFamily="34" charset="0"/>
                <a:cs typeface="Tahoma" panose="020B0604030504040204" pitchFamily="34" charset="0"/>
              </a:rPr>
              <a:t> </a:t>
            </a:r>
          </a:p>
          <a:p>
            <a:pPr marL="0" indent="0">
              <a:lnSpc>
                <a:spcPct val="120000"/>
              </a:lnSpc>
              <a:buNone/>
            </a:pPr>
            <a:endParaRPr lang="en-US" sz="112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5492157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015FD0FB-21CD-8431-1E57-E149870D0950}"/>
              </a:ext>
            </a:extLst>
          </p:cNvPr>
          <p:cNvSpPr>
            <a:spLocks noGrp="1"/>
          </p:cNvSpPr>
          <p:nvPr>
            <p:ph type="title" idx="4294967295"/>
          </p:nvPr>
        </p:nvSpPr>
        <p:spPr>
          <a:xfrm>
            <a:off x="838200" y="1704975"/>
            <a:ext cx="10515600" cy="47021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0000"/>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br>
              <a:rPr kumimoji="0" lang="en-US" sz="2800" b="0" i="0" u="none" strike="noStrike" kern="120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br>
            <a:endParaRPr kumimoji="0" lang="en-US" sz="2800" b="0" i="0" u="none" strike="noStrike" kern="120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6700" b="1" i="0" u="none" strike="noStrike" kern="120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LOCAL DEVELOPMENT DISTRICTS (LDDs)</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6700" b="1" i="0" u="none" strike="noStrike" kern="120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br>
              <a:rPr kumimoji="0" lang="en-US" sz="6700" b="1" i="0" u="none" strike="noStrike" kern="120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br>
            <a:br>
              <a:rPr kumimoji="0" lang="en-US" sz="6700" b="1" i="0" u="none" strike="noStrike" kern="120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br>
            <a:endParaRPr kumimoji="0" lang="en-US" sz="6700" b="1" i="0" u="none" strike="noStrike" kern="120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7357657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13EF6-09FC-61BF-44D0-563800A0FBE3}"/>
              </a:ext>
            </a:extLst>
          </p:cNvPr>
          <p:cNvSpPr>
            <a:spLocks noGrp="1"/>
          </p:cNvSpPr>
          <p:nvPr>
            <p:ph type="title"/>
          </p:nvPr>
        </p:nvSpPr>
        <p:spPr>
          <a:xfrm>
            <a:off x="941070" y="1181099"/>
            <a:ext cx="10515600" cy="1325563"/>
          </a:xfrm>
        </p:spPr>
        <p:txBody>
          <a:bodyPr>
            <a:normAutofit fontScale="90000"/>
          </a:bodyPr>
          <a:lstStyle/>
          <a:p>
            <a:pPr algn="ctr"/>
            <a:br>
              <a:rPr lang="en-US" dirty="0">
                <a:latin typeface="Tahoma" panose="020B0604030504040204" pitchFamily="34" charset="0"/>
                <a:ea typeface="Tahoma" panose="020B0604030504040204" pitchFamily="34" charset="0"/>
                <a:cs typeface="Tahoma" panose="020B0604030504040204" pitchFamily="34" charset="0"/>
              </a:rPr>
            </a:br>
            <a:br>
              <a:rPr lang="en-US" dirty="0">
                <a:latin typeface="Tahoma" panose="020B0604030504040204" pitchFamily="34" charset="0"/>
                <a:ea typeface="Tahoma" panose="020B0604030504040204" pitchFamily="34" charset="0"/>
                <a:cs typeface="Tahoma" panose="020B0604030504040204" pitchFamily="34" charset="0"/>
              </a:rPr>
            </a:br>
            <a:r>
              <a:rPr lang="en-US" b="1" dirty="0">
                <a:latin typeface="Tahoma" panose="020B0604030504040204" pitchFamily="34" charset="0"/>
                <a:ea typeface="Tahoma" panose="020B0604030504040204" pitchFamily="34" charset="0"/>
                <a:cs typeface="Tahoma" panose="020B0604030504040204" pitchFamily="34" charset="0"/>
              </a:rPr>
              <a:t>What is a Local Development District? </a:t>
            </a:r>
            <a:br>
              <a:rPr lang="en-US" b="1" dirty="0">
                <a:latin typeface="Tahoma" panose="020B0604030504040204" pitchFamily="34" charset="0"/>
                <a:ea typeface="Tahoma" panose="020B0604030504040204" pitchFamily="34" charset="0"/>
                <a:cs typeface="Tahoma" panose="020B0604030504040204" pitchFamily="34" charset="0"/>
              </a:rPr>
            </a:br>
            <a:br>
              <a:rPr lang="en-US" b="1" dirty="0">
                <a:latin typeface="Tahoma" panose="020B0604030504040204" pitchFamily="34" charset="0"/>
                <a:ea typeface="Tahoma" panose="020B0604030504040204" pitchFamily="34" charset="0"/>
                <a:cs typeface="Tahoma" panose="020B0604030504040204" pitchFamily="34" charset="0"/>
              </a:rPr>
            </a:b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a:extLst>
              <a:ext uri="{FF2B5EF4-FFF2-40B4-BE49-F238E27FC236}">
                <a16:creationId xmlns:a16="http://schemas.microsoft.com/office/drawing/2014/main" id="{F4326F76-BA03-AF50-769C-45289C58F719}"/>
              </a:ext>
            </a:extLst>
          </p:cNvPr>
          <p:cNvSpPr>
            <a:spLocks noGrp="1"/>
          </p:cNvSpPr>
          <p:nvPr>
            <p:ph idx="1"/>
          </p:nvPr>
        </p:nvSpPr>
        <p:spPr>
          <a:xfrm>
            <a:off x="941070" y="2160270"/>
            <a:ext cx="10515600" cy="4480560"/>
          </a:xfrm>
        </p:spPr>
        <p:txBody>
          <a:bodyPr>
            <a:normAutofit fontScale="92500" lnSpcReduction="10000"/>
          </a:bodyPr>
          <a:lstStyle/>
          <a:p>
            <a:r>
              <a:rPr lang="en-US" sz="2000" dirty="0">
                <a:latin typeface="Tahoma" panose="020B0604030504040204" pitchFamily="34" charset="0"/>
                <a:ea typeface="Tahoma" panose="020B0604030504040204" pitchFamily="34" charset="0"/>
                <a:cs typeface="Tahoma" panose="020B0604030504040204" pitchFamily="34" charset="0"/>
              </a:rPr>
              <a:t>40 USC Subtitle V: Regional Economic and Infrastructure Development, the term Local Development District is defined by 40 USC </a:t>
            </a:r>
            <a:r>
              <a:rPr lang="en-US" sz="2000" i="0" dirty="0">
                <a:effectLst/>
                <a:latin typeface="Tahoma" panose="020B0604030504040204" pitchFamily="34" charset="0"/>
                <a:ea typeface="Tahoma" panose="020B0604030504040204" pitchFamily="34" charset="0"/>
                <a:cs typeface="Tahoma" panose="020B0604030504040204" pitchFamily="34" charset="0"/>
              </a:rPr>
              <a:t>§15101 </a:t>
            </a:r>
          </a:p>
          <a:p>
            <a:r>
              <a:rPr lang="en-US" sz="2000" dirty="0">
                <a:latin typeface="Tahoma" panose="020B0604030504040204" pitchFamily="34" charset="0"/>
                <a:ea typeface="Tahoma" panose="020B0604030504040204" pitchFamily="34" charset="0"/>
                <a:cs typeface="Tahoma" panose="020B0604030504040204" pitchFamily="34" charset="0"/>
              </a:rPr>
              <a:t>In summary, </a:t>
            </a:r>
            <a:r>
              <a:rPr lang="en-US" sz="2000" i="0" dirty="0">
                <a:effectLst/>
                <a:latin typeface="Tahoma" panose="020B0604030504040204" pitchFamily="34" charset="0"/>
                <a:ea typeface="Tahoma" panose="020B0604030504040204" pitchFamily="34" charset="0"/>
                <a:cs typeface="Tahoma" panose="020B0604030504040204" pitchFamily="34" charset="0"/>
              </a:rPr>
              <a:t>an economic development district is an entity located in the region, and operated in a manner that ensures broad-based community participation and an effective opportunity for local officials, community leaders, and the public to contribute to the development and implementation of programs in the region.</a:t>
            </a:r>
          </a:p>
          <a:p>
            <a:r>
              <a:rPr lang="en-US" sz="2000" i="0" dirty="0">
                <a:effectLst/>
                <a:latin typeface="Tahoma" panose="020B0604030504040204" pitchFamily="34" charset="0"/>
                <a:ea typeface="Tahoma" panose="020B0604030504040204" pitchFamily="34" charset="0"/>
                <a:cs typeface="Tahoma" panose="020B0604030504040204" pitchFamily="34" charset="0"/>
              </a:rPr>
              <a:t>LDDS are either an already existing federally designated Economic Development district, as certified by the US Economic Development Administration (EDA), or an organization similar in nature to a regional planning and/or regional development commission.</a:t>
            </a:r>
          </a:p>
          <a:p>
            <a:pPr algn="l"/>
            <a:r>
              <a:rPr lang="en-US" sz="2000" dirty="0">
                <a:latin typeface="Tahoma" panose="020B0604030504040204" pitchFamily="34" charset="0"/>
                <a:ea typeface="Tahoma" panose="020B0604030504040204" pitchFamily="34" charset="0"/>
                <a:cs typeface="Tahoma" panose="020B0604030504040204" pitchFamily="34" charset="0"/>
              </a:rPr>
              <a:t>40 USC </a:t>
            </a:r>
            <a:r>
              <a:rPr lang="en-US" sz="2000" i="0" dirty="0">
                <a:effectLst/>
                <a:latin typeface="Tahoma" panose="020B0604030504040204" pitchFamily="34" charset="0"/>
                <a:ea typeface="Tahoma" panose="020B0604030504040204" pitchFamily="34" charset="0"/>
                <a:cs typeface="Tahoma" panose="020B0604030504040204" pitchFamily="34" charset="0"/>
              </a:rPr>
              <a:t>§15303 directs the Commission to enhance the capacity of, and provide support for, local development districts in its region and where no local development district exists, foster the creation of a local development district.</a:t>
            </a:r>
          </a:p>
          <a:p>
            <a:pPr algn="l"/>
            <a:r>
              <a:rPr lang="en-US" sz="2000" dirty="0">
                <a:latin typeface="Tahoma" panose="020B0604030504040204" pitchFamily="34" charset="0"/>
                <a:ea typeface="Tahoma" panose="020B0604030504040204" pitchFamily="34" charset="0"/>
                <a:cs typeface="Tahoma" panose="020B0604030504040204" pitchFamily="34" charset="0"/>
              </a:rPr>
              <a:t>NBRC meets the spirit of federal code by requiring projects funded our SEID program to utilize a LDD for grant administration unless the entity is an agency of State Government or has applied for and received waiver approval of this requirement.</a:t>
            </a:r>
            <a:endParaRPr lang="en-US" sz="2000" dirty="0">
              <a:effectLst/>
              <a:latin typeface="Tahoma" panose="020B0604030504040204" pitchFamily="34" charset="0"/>
              <a:ea typeface="Tahoma" panose="020B0604030504040204" pitchFamily="34" charset="0"/>
              <a:cs typeface="Tahoma" panose="020B0604030504040204" pitchFamily="34" charset="0"/>
            </a:endParaRPr>
          </a:p>
          <a:p>
            <a:pPr marL="0" indent="0" algn="ctr">
              <a:lnSpc>
                <a:spcPct val="120000"/>
              </a:lnSpc>
              <a:buNone/>
            </a:pPr>
            <a:endParaRPr lang="en-US" sz="86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1249865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13EF6-09FC-61BF-44D0-563800A0FBE3}"/>
              </a:ext>
            </a:extLst>
          </p:cNvPr>
          <p:cNvSpPr>
            <a:spLocks noGrp="1"/>
          </p:cNvSpPr>
          <p:nvPr>
            <p:ph type="title"/>
          </p:nvPr>
        </p:nvSpPr>
        <p:spPr>
          <a:xfrm>
            <a:off x="941070" y="1181099"/>
            <a:ext cx="10515600" cy="1325563"/>
          </a:xfrm>
        </p:spPr>
        <p:txBody>
          <a:bodyPr>
            <a:normAutofit fontScale="90000"/>
          </a:bodyPr>
          <a:lstStyle/>
          <a:p>
            <a:pPr algn="ctr"/>
            <a:br>
              <a:rPr lang="en-US" dirty="0">
                <a:latin typeface="Tahoma" panose="020B0604030504040204" pitchFamily="34" charset="0"/>
                <a:ea typeface="Tahoma" panose="020B0604030504040204" pitchFamily="34" charset="0"/>
                <a:cs typeface="Tahoma" panose="020B0604030504040204" pitchFamily="34" charset="0"/>
              </a:rPr>
            </a:br>
            <a:br>
              <a:rPr lang="en-US" dirty="0">
                <a:latin typeface="Tahoma" panose="020B0604030504040204" pitchFamily="34" charset="0"/>
                <a:ea typeface="Tahoma" panose="020B0604030504040204" pitchFamily="34" charset="0"/>
                <a:cs typeface="Tahoma" panose="020B0604030504040204" pitchFamily="34" charset="0"/>
              </a:rPr>
            </a:br>
            <a:r>
              <a:rPr lang="en-US" b="1" dirty="0">
                <a:latin typeface="Tahoma" panose="020B0604030504040204" pitchFamily="34" charset="0"/>
                <a:ea typeface="Tahoma" panose="020B0604030504040204" pitchFamily="34" charset="0"/>
                <a:cs typeface="Tahoma" panose="020B0604030504040204" pitchFamily="34" charset="0"/>
              </a:rPr>
              <a:t>Role of Local Development Districts </a:t>
            </a:r>
            <a:br>
              <a:rPr lang="en-US" b="1" dirty="0">
                <a:latin typeface="Tahoma" panose="020B0604030504040204" pitchFamily="34" charset="0"/>
                <a:ea typeface="Tahoma" panose="020B0604030504040204" pitchFamily="34" charset="0"/>
                <a:cs typeface="Tahoma" panose="020B0604030504040204" pitchFamily="34" charset="0"/>
              </a:rPr>
            </a:br>
            <a:br>
              <a:rPr lang="en-US" b="1" dirty="0">
                <a:latin typeface="Tahoma" panose="020B0604030504040204" pitchFamily="34" charset="0"/>
                <a:ea typeface="Tahoma" panose="020B0604030504040204" pitchFamily="34" charset="0"/>
                <a:cs typeface="Tahoma" panose="020B0604030504040204" pitchFamily="34" charset="0"/>
              </a:rPr>
            </a:b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a:extLst>
              <a:ext uri="{FF2B5EF4-FFF2-40B4-BE49-F238E27FC236}">
                <a16:creationId xmlns:a16="http://schemas.microsoft.com/office/drawing/2014/main" id="{F4326F76-BA03-AF50-769C-45289C58F719}"/>
              </a:ext>
            </a:extLst>
          </p:cNvPr>
          <p:cNvSpPr>
            <a:spLocks noGrp="1"/>
          </p:cNvSpPr>
          <p:nvPr>
            <p:ph idx="1"/>
          </p:nvPr>
        </p:nvSpPr>
        <p:spPr>
          <a:xfrm>
            <a:off x="941070" y="2289492"/>
            <a:ext cx="10515600" cy="4351338"/>
          </a:xfrm>
        </p:spPr>
        <p:txBody>
          <a:bodyPr>
            <a:normAutofit fontScale="32500" lnSpcReduction="20000"/>
          </a:bodyPr>
          <a:lstStyle/>
          <a:p>
            <a:pPr>
              <a:lnSpc>
                <a:spcPct val="120000"/>
              </a:lnSpc>
            </a:pPr>
            <a:r>
              <a:rPr lang="en-US" sz="7400" dirty="0">
                <a:effectLst/>
                <a:latin typeface="Tahoma" panose="020B0604030504040204" pitchFamily="34" charset="0"/>
                <a:ea typeface="Tahoma" panose="020B0604030504040204" pitchFamily="34" charset="0"/>
                <a:cs typeface="Tahoma" panose="020B0604030504040204" pitchFamily="34" charset="0"/>
              </a:rPr>
              <a:t>The NBRC is aided by a group of regional organizations called Local Development Districts (LDDs) that assist the NBRC in its outreach activities and assist grantees in administering their grants</a:t>
            </a:r>
          </a:p>
          <a:p>
            <a:pPr>
              <a:lnSpc>
                <a:spcPct val="120000"/>
              </a:lnSpc>
            </a:pPr>
            <a:r>
              <a:rPr lang="en-US" sz="7400" dirty="0">
                <a:effectLst/>
                <a:latin typeface="Tahoma" panose="020B0604030504040204" pitchFamily="34" charset="0"/>
                <a:ea typeface="Tahoma" panose="020B0604030504040204" pitchFamily="34" charset="0"/>
                <a:cs typeface="Tahoma" panose="020B0604030504040204" pitchFamily="34" charset="0"/>
              </a:rPr>
              <a:t>All grantees are required to contract with an LDD unless they are a state agency or have been granted an LDD waiver from the Northern Border Regional Commission prior to the submission of the EID application</a:t>
            </a:r>
          </a:p>
          <a:p>
            <a:pPr>
              <a:lnSpc>
                <a:spcPct val="120000"/>
              </a:lnSpc>
            </a:pPr>
            <a:r>
              <a:rPr lang="en-US" sz="7400" dirty="0">
                <a:effectLst/>
                <a:latin typeface="Tahoma" panose="020B0604030504040204" pitchFamily="34" charset="0"/>
                <a:ea typeface="Tahoma" panose="020B0604030504040204" pitchFamily="34" charset="0"/>
                <a:cs typeface="Tahoma" panose="020B0604030504040204" pitchFamily="34" charset="0"/>
              </a:rPr>
              <a:t>A copy of the executed grant administration contract for services must be provided to NBRC as part of the documentation necessary to receive a Notice to Proceed</a:t>
            </a:r>
          </a:p>
          <a:p>
            <a:pPr marL="0" indent="0">
              <a:lnSpc>
                <a:spcPct val="120000"/>
              </a:lnSpc>
              <a:buNone/>
            </a:pPr>
            <a:endParaRPr lang="en-US" sz="7400" dirty="0">
              <a:effectLst/>
              <a:latin typeface="Tahoma" panose="020B0604030504040204" pitchFamily="34" charset="0"/>
              <a:ea typeface="Tahoma" panose="020B0604030504040204" pitchFamily="34" charset="0"/>
              <a:cs typeface="Tahoma" panose="020B0604030504040204" pitchFamily="34" charset="0"/>
            </a:endParaRPr>
          </a:p>
          <a:p>
            <a:pPr marL="0" indent="0" algn="ctr">
              <a:lnSpc>
                <a:spcPct val="120000"/>
              </a:lnSpc>
              <a:buNone/>
            </a:pPr>
            <a:endParaRPr lang="en-US" sz="86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2274209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13EF6-09FC-61BF-44D0-563800A0FBE3}"/>
              </a:ext>
            </a:extLst>
          </p:cNvPr>
          <p:cNvSpPr>
            <a:spLocks noGrp="1"/>
          </p:cNvSpPr>
          <p:nvPr>
            <p:ph type="title"/>
          </p:nvPr>
        </p:nvSpPr>
        <p:spPr>
          <a:xfrm>
            <a:off x="941070" y="1181099"/>
            <a:ext cx="10515600" cy="1325563"/>
          </a:xfrm>
        </p:spPr>
        <p:txBody>
          <a:bodyPr>
            <a:normAutofit fontScale="90000"/>
          </a:bodyPr>
          <a:lstStyle/>
          <a:p>
            <a:pPr algn="ctr"/>
            <a:br>
              <a:rPr lang="en-US" dirty="0">
                <a:latin typeface="Tahoma" panose="020B0604030504040204" pitchFamily="34" charset="0"/>
                <a:ea typeface="Tahoma" panose="020B0604030504040204" pitchFamily="34" charset="0"/>
                <a:cs typeface="Tahoma" panose="020B0604030504040204" pitchFamily="34" charset="0"/>
              </a:rPr>
            </a:br>
            <a:br>
              <a:rPr lang="en-US" dirty="0">
                <a:latin typeface="Tahoma" panose="020B0604030504040204" pitchFamily="34" charset="0"/>
                <a:ea typeface="Tahoma" panose="020B0604030504040204" pitchFamily="34" charset="0"/>
                <a:cs typeface="Tahoma" panose="020B0604030504040204" pitchFamily="34" charset="0"/>
              </a:rPr>
            </a:br>
            <a:r>
              <a:rPr lang="en-US" b="1" dirty="0">
                <a:latin typeface="Tahoma" panose="020B0604030504040204" pitchFamily="34" charset="0"/>
                <a:ea typeface="Tahoma" panose="020B0604030504040204" pitchFamily="34" charset="0"/>
                <a:cs typeface="Tahoma" panose="020B0604030504040204" pitchFamily="34" charset="0"/>
              </a:rPr>
              <a:t>Scope of LDD Contracts</a:t>
            </a:r>
            <a:br>
              <a:rPr lang="en-US" b="1" dirty="0">
                <a:latin typeface="Tahoma" panose="020B0604030504040204" pitchFamily="34" charset="0"/>
                <a:ea typeface="Tahoma" panose="020B0604030504040204" pitchFamily="34" charset="0"/>
                <a:cs typeface="Tahoma" panose="020B0604030504040204" pitchFamily="34" charset="0"/>
              </a:rPr>
            </a:br>
            <a:br>
              <a:rPr lang="en-US" b="1" dirty="0">
                <a:latin typeface="Tahoma" panose="020B0604030504040204" pitchFamily="34" charset="0"/>
                <a:ea typeface="Tahoma" panose="020B0604030504040204" pitchFamily="34" charset="0"/>
                <a:cs typeface="Tahoma" panose="020B0604030504040204" pitchFamily="34" charset="0"/>
              </a:rPr>
            </a:b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a:extLst>
              <a:ext uri="{FF2B5EF4-FFF2-40B4-BE49-F238E27FC236}">
                <a16:creationId xmlns:a16="http://schemas.microsoft.com/office/drawing/2014/main" id="{F4326F76-BA03-AF50-769C-45289C58F719}"/>
              </a:ext>
            </a:extLst>
          </p:cNvPr>
          <p:cNvSpPr>
            <a:spLocks noGrp="1"/>
          </p:cNvSpPr>
          <p:nvPr>
            <p:ph idx="1"/>
          </p:nvPr>
        </p:nvSpPr>
        <p:spPr>
          <a:xfrm>
            <a:off x="941070" y="2099629"/>
            <a:ext cx="10515600" cy="4503420"/>
          </a:xfrm>
        </p:spPr>
        <p:txBody>
          <a:bodyPr>
            <a:normAutofit fontScale="25000" lnSpcReduction="20000"/>
          </a:bodyPr>
          <a:lstStyle/>
          <a:p>
            <a:pPr>
              <a:lnSpc>
                <a:spcPct val="120000"/>
              </a:lnSpc>
            </a:pPr>
            <a:r>
              <a:rPr lang="en-US" sz="9600" dirty="0">
                <a:effectLst/>
                <a:latin typeface="Tahoma" panose="020B0604030504040204" pitchFamily="34" charset="0"/>
                <a:ea typeface="Tahoma" panose="020B0604030504040204" pitchFamily="34" charset="0"/>
                <a:cs typeface="Tahoma" panose="020B0604030504040204" pitchFamily="34" charset="0"/>
              </a:rPr>
              <a:t>Grantees and LDDs should discuss their project </a:t>
            </a:r>
            <a:r>
              <a:rPr lang="en-US" sz="9600" dirty="0">
                <a:latin typeface="Tahoma" panose="020B0604030504040204" pitchFamily="34" charset="0"/>
                <a:ea typeface="Tahoma" panose="020B0604030504040204" pitchFamily="34" charset="0"/>
                <a:cs typeface="Tahoma" panose="020B0604030504040204" pitchFamily="34" charset="0"/>
              </a:rPr>
              <a:t>administration </a:t>
            </a:r>
            <a:r>
              <a:rPr lang="en-US" sz="9600" dirty="0">
                <a:effectLst/>
                <a:latin typeface="Tahoma" panose="020B0604030504040204" pitchFamily="34" charset="0"/>
                <a:ea typeface="Tahoma" panose="020B0604030504040204" pitchFamily="34" charset="0"/>
                <a:cs typeface="Tahoma" panose="020B0604030504040204" pitchFamily="34" charset="0"/>
              </a:rPr>
              <a:t>needs and include them within the contract which outlines the intended scope of service. The amount of the LDD contract must align with the costs for grant administration included in the project’s budget (SF424cbw)</a:t>
            </a:r>
          </a:p>
          <a:p>
            <a:pPr>
              <a:lnSpc>
                <a:spcPct val="120000"/>
              </a:lnSpc>
            </a:pPr>
            <a:r>
              <a:rPr lang="en-US" sz="9600" dirty="0">
                <a:effectLst/>
                <a:latin typeface="Tahoma" panose="020B0604030504040204" pitchFamily="34" charset="0"/>
                <a:ea typeface="Tahoma" panose="020B0604030504040204" pitchFamily="34" charset="0"/>
                <a:cs typeface="Tahoma" panose="020B0604030504040204" pitchFamily="34" charset="0"/>
              </a:rPr>
              <a:t>Grant Administration contracts typically consist of the following:</a:t>
            </a:r>
          </a:p>
          <a:p>
            <a:pPr lvl="1">
              <a:lnSpc>
                <a:spcPct val="120000"/>
              </a:lnSpc>
            </a:pPr>
            <a:r>
              <a:rPr lang="en-US" sz="9600" b="1" i="0" u="none" strike="noStrike" baseline="0" dirty="0">
                <a:solidFill>
                  <a:srgbClr val="000000"/>
                </a:solidFill>
                <a:latin typeface="Tahoma" panose="020B0604030504040204" pitchFamily="34" charset="0"/>
              </a:rPr>
              <a:t>General Assistance: </a:t>
            </a:r>
            <a:r>
              <a:rPr lang="en-US" sz="9600" dirty="0">
                <a:solidFill>
                  <a:srgbClr val="000000"/>
                </a:solidFill>
                <a:latin typeface="Tahoma" panose="020B0604030504040204" pitchFamily="34" charset="0"/>
              </a:rPr>
              <a:t>G</a:t>
            </a:r>
            <a:r>
              <a:rPr lang="en-US" sz="9600" b="0" i="0" u="none" strike="noStrike" baseline="0" dirty="0">
                <a:solidFill>
                  <a:srgbClr val="000000"/>
                </a:solidFill>
                <a:latin typeface="Tahoma" panose="020B0604030504040204" pitchFamily="34" charset="0"/>
              </a:rPr>
              <a:t>eneral knowledge base about federal grant programs, specifically NBRC. </a:t>
            </a:r>
            <a:r>
              <a:rPr lang="en-US" sz="9600" i="0" u="none" strike="noStrike" baseline="0" dirty="0">
                <a:solidFill>
                  <a:srgbClr val="000000"/>
                </a:solidFill>
                <a:latin typeface="Tahoma" panose="020B0604030504040204" pitchFamily="34" charset="0"/>
              </a:rPr>
              <a:t>P</a:t>
            </a:r>
            <a:r>
              <a:rPr lang="en-US" sz="9600" b="0" i="0" u="none" strike="noStrike" baseline="0" dirty="0">
                <a:solidFill>
                  <a:srgbClr val="000000"/>
                </a:solidFill>
                <a:latin typeface="Tahoma" panose="020B0604030504040204" pitchFamily="34" charset="0"/>
              </a:rPr>
              <a:t>rovide guidance to the grantee with respect to documentation needed for obligation of federal funds, resources to complete (NEPA), and Notice to Proceed requirements.  During the project, responsibilities may include guidance on procurement of goods and services and contractors, reimbursements, reporting, and documentation required to amend a project. </a:t>
            </a:r>
          </a:p>
          <a:p>
            <a:pPr marL="0" indent="0">
              <a:lnSpc>
                <a:spcPct val="120000"/>
              </a:lnSpc>
              <a:buNone/>
            </a:pPr>
            <a:endParaRPr lang="en-US" sz="5500" dirty="0">
              <a:effectLst/>
              <a:latin typeface="Tahoma" panose="020B0604030504040204" pitchFamily="34" charset="0"/>
              <a:ea typeface="Tahoma" panose="020B0604030504040204" pitchFamily="34" charset="0"/>
              <a:cs typeface="Tahoma" panose="020B0604030504040204" pitchFamily="34" charset="0"/>
            </a:endParaRPr>
          </a:p>
          <a:p>
            <a:pPr marL="0" indent="0" algn="ctr">
              <a:lnSpc>
                <a:spcPct val="120000"/>
              </a:lnSpc>
              <a:buNone/>
            </a:pPr>
            <a:endParaRPr lang="en-US" sz="86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6754705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13EF6-09FC-61BF-44D0-563800A0FBE3}"/>
              </a:ext>
            </a:extLst>
          </p:cNvPr>
          <p:cNvSpPr>
            <a:spLocks noGrp="1"/>
          </p:cNvSpPr>
          <p:nvPr>
            <p:ph type="title"/>
          </p:nvPr>
        </p:nvSpPr>
        <p:spPr>
          <a:xfrm>
            <a:off x="941070" y="1181099"/>
            <a:ext cx="10515600" cy="1325563"/>
          </a:xfrm>
        </p:spPr>
        <p:txBody>
          <a:bodyPr>
            <a:normAutofit fontScale="90000"/>
          </a:bodyPr>
          <a:lstStyle/>
          <a:p>
            <a:pPr algn="ctr"/>
            <a:br>
              <a:rPr lang="en-US" dirty="0">
                <a:latin typeface="Tahoma" panose="020B0604030504040204" pitchFamily="34" charset="0"/>
                <a:ea typeface="Tahoma" panose="020B0604030504040204" pitchFamily="34" charset="0"/>
                <a:cs typeface="Tahoma" panose="020B0604030504040204" pitchFamily="34" charset="0"/>
              </a:rPr>
            </a:br>
            <a:br>
              <a:rPr lang="en-US" dirty="0">
                <a:latin typeface="Tahoma" panose="020B0604030504040204" pitchFamily="34" charset="0"/>
                <a:ea typeface="Tahoma" panose="020B0604030504040204" pitchFamily="34" charset="0"/>
                <a:cs typeface="Tahoma" panose="020B0604030504040204" pitchFamily="34" charset="0"/>
              </a:rPr>
            </a:br>
            <a:r>
              <a:rPr lang="en-US" b="1" dirty="0">
                <a:latin typeface="Tahoma" panose="020B0604030504040204" pitchFamily="34" charset="0"/>
                <a:ea typeface="Tahoma" panose="020B0604030504040204" pitchFamily="34" charset="0"/>
                <a:cs typeface="Tahoma" panose="020B0604030504040204" pitchFamily="34" charset="0"/>
              </a:rPr>
              <a:t>Scope of LDD Contracts</a:t>
            </a:r>
            <a:br>
              <a:rPr lang="en-US" b="1" dirty="0">
                <a:latin typeface="Tahoma" panose="020B0604030504040204" pitchFamily="34" charset="0"/>
                <a:ea typeface="Tahoma" panose="020B0604030504040204" pitchFamily="34" charset="0"/>
                <a:cs typeface="Tahoma" panose="020B0604030504040204" pitchFamily="34" charset="0"/>
              </a:rPr>
            </a:br>
            <a:br>
              <a:rPr lang="en-US" b="1" dirty="0">
                <a:latin typeface="Tahoma" panose="020B0604030504040204" pitchFamily="34" charset="0"/>
                <a:ea typeface="Tahoma" panose="020B0604030504040204" pitchFamily="34" charset="0"/>
                <a:cs typeface="Tahoma" panose="020B0604030504040204" pitchFamily="34" charset="0"/>
              </a:rPr>
            </a:b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a:extLst>
              <a:ext uri="{FF2B5EF4-FFF2-40B4-BE49-F238E27FC236}">
                <a16:creationId xmlns:a16="http://schemas.microsoft.com/office/drawing/2014/main" id="{F4326F76-BA03-AF50-769C-45289C58F719}"/>
              </a:ext>
            </a:extLst>
          </p:cNvPr>
          <p:cNvSpPr>
            <a:spLocks noGrp="1"/>
          </p:cNvSpPr>
          <p:nvPr>
            <p:ph idx="1"/>
          </p:nvPr>
        </p:nvSpPr>
        <p:spPr>
          <a:xfrm>
            <a:off x="941070" y="2103120"/>
            <a:ext cx="10515600" cy="4537710"/>
          </a:xfrm>
        </p:spPr>
        <p:txBody>
          <a:bodyPr>
            <a:normAutofit/>
          </a:bodyPr>
          <a:lstStyle/>
          <a:p>
            <a:pPr algn="l"/>
            <a:endParaRPr lang="en-US" sz="2400" b="0" i="0" u="none" strike="noStrike" baseline="0" dirty="0">
              <a:solidFill>
                <a:srgbClr val="000000"/>
              </a:solidFill>
              <a:latin typeface="Tahoma" panose="020B0604030504040204" pitchFamily="34" charset="0"/>
            </a:endParaRPr>
          </a:p>
          <a:p>
            <a:r>
              <a:rPr lang="en-US" sz="2400" b="1" dirty="0">
                <a:effectLst/>
                <a:latin typeface="Tahoma" panose="020B0604030504040204" pitchFamily="34" charset="0"/>
                <a:ea typeface="Tahoma" panose="020B0604030504040204" pitchFamily="34" charset="0"/>
                <a:cs typeface="Tahoma" panose="020B0604030504040204" pitchFamily="34" charset="0"/>
              </a:rPr>
              <a:t>Quarterly Progress Reporting</a:t>
            </a:r>
            <a:r>
              <a:rPr lang="en-US" sz="2400" dirty="0">
                <a:effectLst/>
                <a:latin typeface="Tahoma" panose="020B0604030504040204" pitchFamily="34" charset="0"/>
                <a:ea typeface="Tahoma" panose="020B0604030504040204" pitchFamily="34" charset="0"/>
                <a:cs typeface="Tahoma" panose="020B0604030504040204" pitchFamily="34" charset="0"/>
              </a:rPr>
              <a:t>: Ensure that the grantee prepares and submits all quarterly reports (SF-PPR) on time.  Quarterly reports must be filed from the start of the project’s performance period through project close out. </a:t>
            </a:r>
            <a:r>
              <a:rPr lang="en-US" sz="2400" dirty="0">
                <a:latin typeface="Tahoma" panose="020B0604030504040204" pitchFamily="34" charset="0"/>
                <a:ea typeface="Tahoma" panose="020B0604030504040204" pitchFamily="34" charset="0"/>
                <a:cs typeface="Tahoma" panose="020B0604030504040204" pitchFamily="34" charset="0"/>
              </a:rPr>
              <a:t>For 2022 SEID projects the performance period begins October 1, 2022.</a:t>
            </a:r>
            <a:endParaRPr lang="en-US" sz="2400" dirty="0">
              <a:effectLst/>
              <a:latin typeface="Tahoma" panose="020B0604030504040204" pitchFamily="34" charset="0"/>
              <a:ea typeface="Tahoma" panose="020B0604030504040204" pitchFamily="34" charset="0"/>
              <a:cs typeface="Tahoma" panose="020B0604030504040204" pitchFamily="34" charset="0"/>
            </a:endParaRPr>
          </a:p>
          <a:p>
            <a:endParaRPr lang="en-US" sz="2400" b="1" i="0" u="none" strike="noStrike" baseline="0" dirty="0">
              <a:solidFill>
                <a:srgbClr val="000000"/>
              </a:solidFill>
              <a:latin typeface="Tahoma" panose="020B0604030504040204" pitchFamily="34" charset="0"/>
            </a:endParaRPr>
          </a:p>
          <a:p>
            <a:r>
              <a:rPr lang="en-US" sz="2400" b="1" i="0" u="none" strike="noStrike" baseline="0" dirty="0">
                <a:solidFill>
                  <a:srgbClr val="000000"/>
                </a:solidFill>
                <a:latin typeface="Tahoma" panose="020B0604030504040204" pitchFamily="34" charset="0"/>
              </a:rPr>
              <a:t>Reimbursement Requests</a:t>
            </a:r>
            <a:r>
              <a:rPr lang="en-US" sz="2400" b="0" i="0" u="none" strike="noStrike" baseline="0" dirty="0">
                <a:solidFill>
                  <a:srgbClr val="000000"/>
                </a:solidFill>
                <a:latin typeface="Tahoma" panose="020B0604030504040204" pitchFamily="34" charset="0"/>
              </a:rPr>
              <a:t>: Provide guidance to grantees on filing reimbursement requests (SF270) and review reimbursement requests for accuracy, within approved budget and contain all the necessary documentation to provide evidence of match and reimbursements that are expected to be paid by NBRC</a:t>
            </a:r>
          </a:p>
          <a:p>
            <a:pPr marL="0" indent="0">
              <a:lnSpc>
                <a:spcPct val="120000"/>
              </a:lnSpc>
              <a:buNone/>
            </a:pPr>
            <a:endParaRPr lang="en-US" sz="5500" dirty="0">
              <a:effectLst/>
              <a:latin typeface="Tahoma" panose="020B0604030504040204" pitchFamily="34" charset="0"/>
              <a:ea typeface="Tahoma" panose="020B0604030504040204" pitchFamily="34" charset="0"/>
              <a:cs typeface="Tahoma" panose="020B0604030504040204" pitchFamily="34" charset="0"/>
            </a:endParaRPr>
          </a:p>
          <a:p>
            <a:pPr marL="0" indent="0" algn="ctr">
              <a:lnSpc>
                <a:spcPct val="120000"/>
              </a:lnSpc>
              <a:buNone/>
            </a:pPr>
            <a:endParaRPr lang="en-US" sz="86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254602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13EF6-09FC-61BF-44D0-563800A0FBE3}"/>
              </a:ext>
            </a:extLst>
          </p:cNvPr>
          <p:cNvSpPr>
            <a:spLocks noGrp="1"/>
          </p:cNvSpPr>
          <p:nvPr>
            <p:ph type="title"/>
          </p:nvPr>
        </p:nvSpPr>
        <p:spPr>
          <a:xfrm>
            <a:off x="941070" y="1181099"/>
            <a:ext cx="10515600" cy="1325563"/>
          </a:xfrm>
        </p:spPr>
        <p:txBody>
          <a:bodyPr>
            <a:normAutofit fontScale="90000"/>
          </a:bodyPr>
          <a:lstStyle/>
          <a:p>
            <a:pPr algn="ctr"/>
            <a:br>
              <a:rPr lang="en-US" dirty="0">
                <a:latin typeface="Tahoma" panose="020B0604030504040204" pitchFamily="34" charset="0"/>
                <a:ea typeface="Tahoma" panose="020B0604030504040204" pitchFamily="34" charset="0"/>
                <a:cs typeface="Tahoma" panose="020B0604030504040204" pitchFamily="34" charset="0"/>
              </a:rPr>
            </a:br>
            <a:br>
              <a:rPr lang="en-US" dirty="0">
                <a:latin typeface="Tahoma" panose="020B0604030504040204" pitchFamily="34" charset="0"/>
                <a:ea typeface="Tahoma" panose="020B0604030504040204" pitchFamily="34" charset="0"/>
                <a:cs typeface="Tahoma" panose="020B0604030504040204" pitchFamily="34" charset="0"/>
              </a:rPr>
            </a:br>
            <a:r>
              <a:rPr lang="en-US" b="1" dirty="0">
                <a:latin typeface="Tahoma" panose="020B0604030504040204" pitchFamily="34" charset="0"/>
                <a:ea typeface="Tahoma" panose="020B0604030504040204" pitchFamily="34" charset="0"/>
                <a:cs typeface="Tahoma" panose="020B0604030504040204" pitchFamily="34" charset="0"/>
              </a:rPr>
              <a:t>Scope of LDD Contracts</a:t>
            </a:r>
            <a:br>
              <a:rPr lang="en-US" b="1" dirty="0">
                <a:latin typeface="Tahoma" panose="020B0604030504040204" pitchFamily="34" charset="0"/>
                <a:ea typeface="Tahoma" panose="020B0604030504040204" pitchFamily="34" charset="0"/>
                <a:cs typeface="Tahoma" panose="020B0604030504040204" pitchFamily="34" charset="0"/>
              </a:rPr>
            </a:br>
            <a:br>
              <a:rPr lang="en-US" b="1" dirty="0">
                <a:latin typeface="Tahoma" panose="020B0604030504040204" pitchFamily="34" charset="0"/>
                <a:ea typeface="Tahoma" panose="020B0604030504040204" pitchFamily="34" charset="0"/>
                <a:cs typeface="Tahoma" panose="020B0604030504040204" pitchFamily="34" charset="0"/>
              </a:rPr>
            </a:b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a:extLst>
              <a:ext uri="{FF2B5EF4-FFF2-40B4-BE49-F238E27FC236}">
                <a16:creationId xmlns:a16="http://schemas.microsoft.com/office/drawing/2014/main" id="{F4326F76-BA03-AF50-769C-45289C58F719}"/>
              </a:ext>
            </a:extLst>
          </p:cNvPr>
          <p:cNvSpPr>
            <a:spLocks noGrp="1"/>
          </p:cNvSpPr>
          <p:nvPr>
            <p:ph idx="1"/>
          </p:nvPr>
        </p:nvSpPr>
        <p:spPr>
          <a:xfrm>
            <a:off x="941070" y="2103120"/>
            <a:ext cx="10515600" cy="4537710"/>
          </a:xfrm>
        </p:spPr>
        <p:txBody>
          <a:bodyPr>
            <a:normAutofit/>
          </a:bodyPr>
          <a:lstStyle/>
          <a:p>
            <a:pPr algn="l"/>
            <a:endParaRPr lang="en-US" sz="1800" b="0" i="0" u="none" strike="noStrike" baseline="0" dirty="0">
              <a:solidFill>
                <a:srgbClr val="000000"/>
              </a:solidFill>
              <a:latin typeface="Tahoma" panose="020B0604030504040204" pitchFamily="34" charset="0"/>
            </a:endParaRPr>
          </a:p>
          <a:p>
            <a:r>
              <a:rPr lang="en-US" sz="2400" b="1" dirty="0">
                <a:effectLst/>
                <a:latin typeface="Tahoma" panose="020B0604030504040204" pitchFamily="34" charset="0"/>
                <a:ea typeface="Tahoma" panose="020B0604030504040204" pitchFamily="34" charset="0"/>
                <a:cs typeface="Tahoma" panose="020B0604030504040204" pitchFamily="34" charset="0"/>
              </a:rPr>
              <a:t>Annual Financial Reporting: </a:t>
            </a:r>
            <a:r>
              <a:rPr lang="en-US" sz="2400" dirty="0">
                <a:effectLst/>
                <a:latin typeface="Tahoma" panose="020B0604030504040204" pitchFamily="34" charset="0"/>
                <a:ea typeface="Tahoma" panose="020B0604030504040204" pitchFamily="34" charset="0"/>
                <a:cs typeface="Tahoma" panose="020B0604030504040204" pitchFamily="34" charset="0"/>
              </a:rPr>
              <a:t>Ensure that the grantee prepares and submits all required annual reports (SF425) on time.  Annual reports cover the federal fiscal year (October 1-September 30) and are due by October 30</a:t>
            </a:r>
            <a:r>
              <a:rPr lang="en-US" sz="2400" baseline="30000" dirty="0">
                <a:effectLst/>
                <a:latin typeface="Tahoma" panose="020B0604030504040204" pitchFamily="34" charset="0"/>
                <a:ea typeface="Tahoma" panose="020B0604030504040204" pitchFamily="34" charset="0"/>
                <a:cs typeface="Tahoma" panose="020B0604030504040204" pitchFamily="34" charset="0"/>
              </a:rPr>
              <a:t>th</a:t>
            </a:r>
            <a:r>
              <a:rPr lang="en-US" sz="2400" dirty="0">
                <a:effectLst/>
                <a:latin typeface="Tahoma" panose="020B0604030504040204" pitchFamily="34" charset="0"/>
                <a:ea typeface="Tahoma" panose="020B0604030504040204" pitchFamily="34" charset="0"/>
                <a:cs typeface="Tahoma" panose="020B0604030504040204" pitchFamily="34" charset="0"/>
              </a:rPr>
              <a:t>.  For 2022 SEID projects the first annual financial report to be filed will be for the period October 1, 2022-September 30, 2023, and due by October 30, 2022</a:t>
            </a:r>
            <a:endParaRPr lang="en-US" sz="2400" b="1" dirty="0">
              <a:effectLst/>
              <a:latin typeface="Tahoma" panose="020B0604030504040204" pitchFamily="34" charset="0"/>
              <a:ea typeface="Tahoma" panose="020B0604030504040204" pitchFamily="34" charset="0"/>
              <a:cs typeface="Tahoma" panose="020B0604030504040204" pitchFamily="34" charset="0"/>
            </a:endParaRPr>
          </a:p>
          <a:p>
            <a:r>
              <a:rPr lang="en-US" sz="2400" b="1" dirty="0">
                <a:effectLst/>
                <a:latin typeface="Tahoma" panose="020B0604030504040204" pitchFamily="34" charset="0"/>
                <a:ea typeface="Tahoma" panose="020B0604030504040204" pitchFamily="34" charset="0"/>
                <a:cs typeface="Tahoma" panose="020B0604030504040204" pitchFamily="34" charset="0"/>
              </a:rPr>
              <a:t>Close Out/Final Reporting</a:t>
            </a:r>
            <a:r>
              <a:rPr lang="en-US" sz="2400" dirty="0">
                <a:effectLst/>
                <a:latin typeface="Tahoma" panose="020B0604030504040204" pitchFamily="34" charset="0"/>
                <a:ea typeface="Tahoma" panose="020B0604030504040204" pitchFamily="34" charset="0"/>
                <a:cs typeface="Tahoma" panose="020B0604030504040204" pitchFamily="34" charset="0"/>
              </a:rPr>
              <a:t>: Provide oversight to the grantee in submitting all required close out documentation in a timely manner after the project is complete. Assists the grantee with establishing a process to meet the reporting requirement at three years after grant close out (GPRA)</a:t>
            </a:r>
          </a:p>
          <a:p>
            <a:pPr lvl="1">
              <a:lnSpc>
                <a:spcPct val="120000"/>
              </a:lnSpc>
            </a:pPr>
            <a:endParaRPr lang="en-US" sz="7400" dirty="0">
              <a:effectLst/>
              <a:latin typeface="Tahoma" panose="020B0604030504040204" pitchFamily="34" charset="0"/>
              <a:ea typeface="Tahoma" panose="020B0604030504040204" pitchFamily="34" charset="0"/>
              <a:cs typeface="Tahoma" panose="020B0604030504040204" pitchFamily="34" charset="0"/>
            </a:endParaRPr>
          </a:p>
          <a:p>
            <a:pPr marL="0" indent="0">
              <a:lnSpc>
                <a:spcPct val="120000"/>
              </a:lnSpc>
              <a:buNone/>
            </a:pPr>
            <a:endParaRPr lang="en-US" sz="5500" dirty="0">
              <a:effectLst/>
              <a:latin typeface="Tahoma" panose="020B0604030504040204" pitchFamily="34" charset="0"/>
              <a:ea typeface="Tahoma" panose="020B0604030504040204" pitchFamily="34" charset="0"/>
              <a:cs typeface="Tahoma" panose="020B0604030504040204" pitchFamily="34" charset="0"/>
            </a:endParaRPr>
          </a:p>
          <a:p>
            <a:pPr marL="0" indent="0" algn="ctr">
              <a:lnSpc>
                <a:spcPct val="120000"/>
              </a:lnSpc>
              <a:buNone/>
            </a:pPr>
            <a:endParaRPr lang="en-US" sz="86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3164559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13EF6-09FC-61BF-44D0-563800A0FBE3}"/>
              </a:ext>
            </a:extLst>
          </p:cNvPr>
          <p:cNvSpPr>
            <a:spLocks noGrp="1"/>
          </p:cNvSpPr>
          <p:nvPr>
            <p:ph type="title"/>
          </p:nvPr>
        </p:nvSpPr>
        <p:spPr>
          <a:xfrm>
            <a:off x="941070" y="1314450"/>
            <a:ext cx="10515600" cy="1192212"/>
          </a:xfrm>
        </p:spPr>
        <p:txBody>
          <a:bodyPr>
            <a:normAutofit fontScale="90000"/>
          </a:bodyPr>
          <a:lstStyle/>
          <a:p>
            <a:pPr algn="ctr"/>
            <a:br>
              <a:rPr lang="en-US" dirty="0">
                <a:latin typeface="Tahoma" panose="020B0604030504040204" pitchFamily="34" charset="0"/>
                <a:ea typeface="Tahoma" panose="020B0604030504040204" pitchFamily="34" charset="0"/>
                <a:cs typeface="Tahoma" panose="020B0604030504040204" pitchFamily="34" charset="0"/>
              </a:rPr>
            </a:br>
            <a:br>
              <a:rPr lang="en-US" dirty="0">
                <a:latin typeface="Tahoma" panose="020B0604030504040204" pitchFamily="34" charset="0"/>
                <a:ea typeface="Tahoma" panose="020B0604030504040204" pitchFamily="34" charset="0"/>
                <a:cs typeface="Tahoma" panose="020B0604030504040204" pitchFamily="34" charset="0"/>
              </a:rPr>
            </a:br>
            <a:r>
              <a:rPr lang="en-US" b="1" dirty="0">
                <a:latin typeface="Tahoma" panose="020B0604030504040204" pitchFamily="34" charset="0"/>
                <a:ea typeface="Tahoma" panose="020B0604030504040204" pitchFamily="34" charset="0"/>
                <a:cs typeface="Tahoma" panose="020B0604030504040204" pitchFamily="34" charset="0"/>
              </a:rPr>
              <a:t>Outside the Scope of LDD Contracts</a:t>
            </a:r>
            <a:br>
              <a:rPr lang="en-US" b="1" dirty="0">
                <a:latin typeface="Tahoma" panose="020B0604030504040204" pitchFamily="34" charset="0"/>
                <a:ea typeface="Tahoma" panose="020B0604030504040204" pitchFamily="34" charset="0"/>
                <a:cs typeface="Tahoma" panose="020B0604030504040204" pitchFamily="34" charset="0"/>
              </a:rPr>
            </a:br>
            <a:br>
              <a:rPr lang="en-US" b="1" dirty="0">
                <a:latin typeface="Tahoma" panose="020B0604030504040204" pitchFamily="34" charset="0"/>
                <a:ea typeface="Tahoma" panose="020B0604030504040204" pitchFamily="34" charset="0"/>
                <a:cs typeface="Tahoma" panose="020B0604030504040204" pitchFamily="34" charset="0"/>
              </a:rPr>
            </a:b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a:extLst>
              <a:ext uri="{FF2B5EF4-FFF2-40B4-BE49-F238E27FC236}">
                <a16:creationId xmlns:a16="http://schemas.microsoft.com/office/drawing/2014/main" id="{F4326F76-BA03-AF50-769C-45289C58F719}"/>
              </a:ext>
            </a:extLst>
          </p:cNvPr>
          <p:cNvSpPr>
            <a:spLocks noGrp="1"/>
          </p:cNvSpPr>
          <p:nvPr>
            <p:ph idx="1"/>
          </p:nvPr>
        </p:nvSpPr>
        <p:spPr>
          <a:xfrm>
            <a:off x="941070" y="2289492"/>
            <a:ext cx="10515600" cy="4351338"/>
          </a:xfrm>
        </p:spPr>
        <p:txBody>
          <a:bodyPr>
            <a:normAutofit fontScale="25000" lnSpcReduction="20000"/>
          </a:bodyPr>
          <a:lstStyle/>
          <a:p>
            <a:pPr>
              <a:lnSpc>
                <a:spcPct val="120000"/>
              </a:lnSpc>
            </a:pPr>
            <a:r>
              <a:rPr lang="en-US" sz="9600" dirty="0">
                <a:latin typeface="Tahoma" panose="020B0604030504040204" pitchFamily="34" charset="0"/>
                <a:ea typeface="Tahoma" panose="020B0604030504040204" pitchFamily="34" charset="0"/>
                <a:cs typeface="Tahoma" panose="020B0604030504040204" pitchFamily="34" charset="0"/>
              </a:rPr>
              <a:t>The 2% LDD grant administration allowance does not cover costs related to conducting bid processes, assessing bid documents for completion, interviewing  potential consultants, revise programmatic budgets, or perform additional services beyond those reflected in the grant administration contract</a:t>
            </a:r>
          </a:p>
          <a:p>
            <a:pPr>
              <a:lnSpc>
                <a:spcPct val="120000"/>
              </a:lnSpc>
            </a:pPr>
            <a:endParaRPr lang="en-US" sz="9600" dirty="0">
              <a:latin typeface="Tahoma" panose="020B0604030504040204" pitchFamily="34" charset="0"/>
              <a:ea typeface="Tahoma" panose="020B0604030504040204" pitchFamily="34" charset="0"/>
              <a:cs typeface="Tahoma" panose="020B0604030504040204" pitchFamily="34" charset="0"/>
            </a:endParaRPr>
          </a:p>
          <a:p>
            <a:pPr>
              <a:lnSpc>
                <a:spcPct val="120000"/>
              </a:lnSpc>
            </a:pPr>
            <a:r>
              <a:rPr lang="en-US" sz="9600" dirty="0">
                <a:latin typeface="Tahoma" panose="020B0604030504040204" pitchFamily="34" charset="0"/>
                <a:ea typeface="Tahoma" panose="020B0604030504040204" pitchFamily="34" charset="0"/>
                <a:cs typeface="Tahoma" panose="020B0604030504040204" pitchFamily="34" charset="0"/>
              </a:rPr>
              <a:t>While the LDD may have the expertise and personnel to provide those services, they are outside the intended scope of the LDD grant administration allowance</a:t>
            </a:r>
          </a:p>
          <a:p>
            <a:pPr lvl="1">
              <a:lnSpc>
                <a:spcPct val="120000"/>
              </a:lnSpc>
            </a:pPr>
            <a:endParaRPr lang="en-US" sz="7400" b="1" dirty="0">
              <a:effectLst/>
              <a:latin typeface="Tahoma" panose="020B0604030504040204" pitchFamily="34" charset="0"/>
              <a:ea typeface="Tahoma" panose="020B0604030504040204" pitchFamily="34" charset="0"/>
              <a:cs typeface="Tahoma" panose="020B0604030504040204" pitchFamily="34" charset="0"/>
            </a:endParaRPr>
          </a:p>
          <a:p>
            <a:pPr lvl="1">
              <a:lnSpc>
                <a:spcPct val="120000"/>
              </a:lnSpc>
            </a:pPr>
            <a:endParaRPr lang="en-US" sz="7400" dirty="0">
              <a:effectLst/>
              <a:latin typeface="Tahoma" panose="020B0604030504040204" pitchFamily="34" charset="0"/>
              <a:ea typeface="Tahoma" panose="020B0604030504040204" pitchFamily="34" charset="0"/>
              <a:cs typeface="Tahoma" panose="020B0604030504040204" pitchFamily="34" charset="0"/>
            </a:endParaRPr>
          </a:p>
          <a:p>
            <a:pPr marL="0" indent="0">
              <a:lnSpc>
                <a:spcPct val="120000"/>
              </a:lnSpc>
              <a:buNone/>
            </a:pPr>
            <a:endParaRPr lang="en-US" sz="5500" dirty="0">
              <a:effectLst/>
              <a:latin typeface="Tahoma" panose="020B0604030504040204" pitchFamily="34" charset="0"/>
              <a:ea typeface="Tahoma" panose="020B0604030504040204" pitchFamily="34" charset="0"/>
              <a:cs typeface="Tahoma" panose="020B0604030504040204" pitchFamily="34" charset="0"/>
            </a:endParaRPr>
          </a:p>
          <a:p>
            <a:pPr marL="0" indent="0" algn="ctr">
              <a:lnSpc>
                <a:spcPct val="120000"/>
              </a:lnSpc>
              <a:buNone/>
            </a:pPr>
            <a:endParaRPr lang="en-US" sz="86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6714153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13EF6-09FC-61BF-44D0-563800A0FBE3}"/>
              </a:ext>
            </a:extLst>
          </p:cNvPr>
          <p:cNvSpPr>
            <a:spLocks noGrp="1"/>
          </p:cNvSpPr>
          <p:nvPr>
            <p:ph type="title"/>
          </p:nvPr>
        </p:nvSpPr>
        <p:spPr>
          <a:xfrm>
            <a:off x="941070" y="1181099"/>
            <a:ext cx="10515600" cy="1325563"/>
          </a:xfrm>
        </p:spPr>
        <p:txBody>
          <a:bodyPr>
            <a:normAutofit fontScale="90000"/>
          </a:bodyPr>
          <a:lstStyle/>
          <a:p>
            <a:pPr algn="ctr"/>
            <a:br>
              <a:rPr lang="en-US" dirty="0">
                <a:latin typeface="Tahoma" panose="020B0604030504040204" pitchFamily="34" charset="0"/>
                <a:ea typeface="Tahoma" panose="020B0604030504040204" pitchFamily="34" charset="0"/>
                <a:cs typeface="Tahoma" panose="020B0604030504040204" pitchFamily="34" charset="0"/>
              </a:rPr>
            </a:br>
            <a:br>
              <a:rPr lang="en-US" dirty="0">
                <a:latin typeface="Tahoma" panose="020B0604030504040204" pitchFamily="34" charset="0"/>
                <a:ea typeface="Tahoma" panose="020B0604030504040204" pitchFamily="34" charset="0"/>
                <a:cs typeface="Tahoma" panose="020B0604030504040204" pitchFamily="34" charset="0"/>
              </a:rPr>
            </a:br>
            <a:r>
              <a:rPr lang="en-US" b="1" dirty="0">
                <a:latin typeface="Tahoma" panose="020B0604030504040204" pitchFamily="34" charset="0"/>
                <a:ea typeface="Tahoma" panose="020B0604030504040204" pitchFamily="34" charset="0"/>
                <a:cs typeface="Tahoma" panose="020B0604030504040204" pitchFamily="34" charset="0"/>
              </a:rPr>
              <a:t>Outside the Scope of LDD Contracts</a:t>
            </a:r>
            <a:br>
              <a:rPr lang="en-US" b="1" dirty="0">
                <a:latin typeface="Tahoma" panose="020B0604030504040204" pitchFamily="34" charset="0"/>
                <a:ea typeface="Tahoma" panose="020B0604030504040204" pitchFamily="34" charset="0"/>
                <a:cs typeface="Tahoma" panose="020B0604030504040204" pitchFamily="34" charset="0"/>
              </a:rPr>
            </a:br>
            <a:br>
              <a:rPr lang="en-US" b="1" dirty="0">
                <a:latin typeface="Tahoma" panose="020B0604030504040204" pitchFamily="34" charset="0"/>
                <a:ea typeface="Tahoma" panose="020B0604030504040204" pitchFamily="34" charset="0"/>
                <a:cs typeface="Tahoma" panose="020B0604030504040204" pitchFamily="34" charset="0"/>
              </a:rPr>
            </a:b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a:extLst>
              <a:ext uri="{FF2B5EF4-FFF2-40B4-BE49-F238E27FC236}">
                <a16:creationId xmlns:a16="http://schemas.microsoft.com/office/drawing/2014/main" id="{F4326F76-BA03-AF50-769C-45289C58F719}"/>
              </a:ext>
            </a:extLst>
          </p:cNvPr>
          <p:cNvSpPr>
            <a:spLocks noGrp="1"/>
          </p:cNvSpPr>
          <p:nvPr>
            <p:ph idx="1"/>
          </p:nvPr>
        </p:nvSpPr>
        <p:spPr>
          <a:xfrm>
            <a:off x="941070" y="2289492"/>
            <a:ext cx="10515600" cy="4351338"/>
          </a:xfrm>
        </p:spPr>
        <p:txBody>
          <a:bodyPr>
            <a:normAutofit fontScale="32500" lnSpcReduction="20000"/>
          </a:bodyPr>
          <a:lstStyle/>
          <a:p>
            <a:pPr>
              <a:lnSpc>
                <a:spcPct val="120000"/>
              </a:lnSpc>
            </a:pPr>
            <a:r>
              <a:rPr lang="en-US" sz="9600" u="none" strike="noStrike" kern="0" spc="0" dirty="0">
                <a:effectLst/>
                <a:latin typeface="Tahoma" panose="020B0604030504040204" pitchFamily="34" charset="0"/>
                <a:ea typeface="Tahoma" panose="020B0604030504040204" pitchFamily="34" charset="0"/>
                <a:cs typeface="Tahoma" panose="020B0604030504040204" pitchFamily="34" charset="0"/>
              </a:rPr>
              <a:t>If a grantee wishes to engage the LDD in additional work outside their Grant Administration </a:t>
            </a:r>
            <a:r>
              <a:rPr lang="en-US" sz="9600" kern="0" dirty="0">
                <a:latin typeface="Tahoma" panose="020B0604030504040204" pitchFamily="34" charset="0"/>
                <a:ea typeface="Tahoma" panose="020B0604030504040204" pitchFamily="34" charset="0"/>
                <a:cs typeface="Tahoma" panose="020B0604030504040204" pitchFamily="34" charset="0"/>
              </a:rPr>
              <a:t>contract, such as to have the LDD be the Project Manager, </a:t>
            </a:r>
            <a:r>
              <a:rPr lang="en-US" sz="9600" u="none" strike="noStrike" kern="0" spc="0" dirty="0">
                <a:effectLst/>
                <a:latin typeface="Tahoma" panose="020B0604030504040204" pitchFamily="34" charset="0"/>
                <a:ea typeface="Tahoma" panose="020B0604030504040204" pitchFamily="34" charset="0"/>
                <a:cs typeface="Tahoma" panose="020B0604030504040204" pitchFamily="34" charset="0"/>
              </a:rPr>
              <a:t>they may enter a separate Grant Management contract with the LDD</a:t>
            </a:r>
          </a:p>
          <a:p>
            <a:pPr>
              <a:lnSpc>
                <a:spcPct val="120000"/>
              </a:lnSpc>
            </a:pPr>
            <a:endParaRPr lang="en-US" sz="9600" kern="0" dirty="0">
              <a:latin typeface="Tahoma" panose="020B0604030504040204" pitchFamily="34" charset="0"/>
              <a:ea typeface="Tahoma" panose="020B0604030504040204" pitchFamily="34" charset="0"/>
              <a:cs typeface="Tahoma" panose="020B0604030504040204" pitchFamily="34" charset="0"/>
            </a:endParaRPr>
          </a:p>
          <a:p>
            <a:pPr>
              <a:lnSpc>
                <a:spcPct val="120000"/>
              </a:lnSpc>
            </a:pPr>
            <a:r>
              <a:rPr lang="en-US" sz="9600" u="none" strike="noStrike" kern="0" spc="0" dirty="0">
                <a:effectLst/>
                <a:latin typeface="Tahoma" panose="020B0604030504040204" pitchFamily="34" charset="0"/>
                <a:ea typeface="Tahoma" panose="020B0604030504040204" pitchFamily="34" charset="0"/>
                <a:cs typeface="Tahoma" panose="020B0604030504040204" pitchFamily="34" charset="0"/>
              </a:rPr>
              <a:t>If the intent is to use NBRC funds or count those costs as match/cost share, they must be included within the project budget (SF424cbw) on file with NBRC</a:t>
            </a:r>
            <a:endParaRPr lang="en-US" sz="9600" dirty="0">
              <a:effectLst/>
              <a:latin typeface="Tahoma" panose="020B0604030504040204" pitchFamily="34" charset="0"/>
              <a:ea typeface="Tahoma" panose="020B0604030504040204" pitchFamily="34" charset="0"/>
              <a:cs typeface="Tahoma" panose="020B0604030504040204" pitchFamily="34" charset="0"/>
            </a:endParaRPr>
          </a:p>
          <a:p>
            <a:pPr lvl="1">
              <a:lnSpc>
                <a:spcPct val="120000"/>
              </a:lnSpc>
            </a:pPr>
            <a:endParaRPr lang="en-US" sz="7400" dirty="0">
              <a:latin typeface="Tahoma" panose="020B0604030504040204" pitchFamily="34" charset="0"/>
              <a:ea typeface="Tahoma" panose="020B0604030504040204" pitchFamily="34" charset="0"/>
              <a:cs typeface="Tahoma" panose="020B0604030504040204" pitchFamily="34" charset="0"/>
            </a:endParaRPr>
          </a:p>
          <a:p>
            <a:pPr lvl="1">
              <a:lnSpc>
                <a:spcPct val="120000"/>
              </a:lnSpc>
            </a:pPr>
            <a:endParaRPr lang="en-US" sz="7400" dirty="0">
              <a:latin typeface="Tahoma" panose="020B0604030504040204" pitchFamily="34" charset="0"/>
              <a:ea typeface="Tahoma" panose="020B0604030504040204" pitchFamily="34" charset="0"/>
              <a:cs typeface="Tahoma" panose="020B0604030504040204" pitchFamily="34" charset="0"/>
            </a:endParaRPr>
          </a:p>
          <a:p>
            <a:pPr lvl="1">
              <a:lnSpc>
                <a:spcPct val="120000"/>
              </a:lnSpc>
            </a:pPr>
            <a:endParaRPr lang="en-US" sz="7400" b="1" dirty="0">
              <a:effectLst/>
              <a:latin typeface="Tahoma" panose="020B0604030504040204" pitchFamily="34" charset="0"/>
              <a:ea typeface="Tahoma" panose="020B0604030504040204" pitchFamily="34" charset="0"/>
              <a:cs typeface="Tahoma" panose="020B0604030504040204" pitchFamily="34" charset="0"/>
            </a:endParaRPr>
          </a:p>
          <a:p>
            <a:pPr lvl="1">
              <a:lnSpc>
                <a:spcPct val="120000"/>
              </a:lnSpc>
            </a:pPr>
            <a:endParaRPr lang="en-US" sz="7400" dirty="0">
              <a:effectLst/>
              <a:latin typeface="Tahoma" panose="020B0604030504040204" pitchFamily="34" charset="0"/>
              <a:ea typeface="Tahoma" panose="020B0604030504040204" pitchFamily="34" charset="0"/>
              <a:cs typeface="Tahoma" panose="020B0604030504040204" pitchFamily="34" charset="0"/>
            </a:endParaRPr>
          </a:p>
          <a:p>
            <a:pPr marL="0" indent="0">
              <a:lnSpc>
                <a:spcPct val="120000"/>
              </a:lnSpc>
              <a:buNone/>
            </a:pPr>
            <a:endParaRPr lang="en-US" sz="5500" dirty="0">
              <a:effectLst/>
              <a:latin typeface="Tahoma" panose="020B0604030504040204" pitchFamily="34" charset="0"/>
              <a:ea typeface="Tahoma" panose="020B0604030504040204" pitchFamily="34" charset="0"/>
              <a:cs typeface="Tahoma" panose="020B0604030504040204" pitchFamily="34" charset="0"/>
            </a:endParaRPr>
          </a:p>
          <a:p>
            <a:pPr marL="0" indent="0" algn="ctr">
              <a:lnSpc>
                <a:spcPct val="120000"/>
              </a:lnSpc>
              <a:buNone/>
            </a:pPr>
            <a:endParaRPr lang="en-US" sz="86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9892798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13EF6-09FC-61BF-44D0-563800A0FBE3}"/>
              </a:ext>
            </a:extLst>
          </p:cNvPr>
          <p:cNvSpPr>
            <a:spLocks noGrp="1"/>
          </p:cNvSpPr>
          <p:nvPr>
            <p:ph type="title"/>
          </p:nvPr>
        </p:nvSpPr>
        <p:spPr>
          <a:xfrm>
            <a:off x="941070" y="1623060"/>
            <a:ext cx="10515600" cy="514350"/>
          </a:xfrm>
        </p:spPr>
        <p:txBody>
          <a:bodyPr>
            <a:normAutofit fontScale="90000"/>
          </a:bodyPr>
          <a:lstStyle/>
          <a:p>
            <a:pPr algn="ctr"/>
            <a:br>
              <a:rPr lang="en-US" dirty="0">
                <a:latin typeface="Tahoma" panose="020B0604030504040204" pitchFamily="34" charset="0"/>
                <a:ea typeface="Tahoma" panose="020B0604030504040204" pitchFamily="34" charset="0"/>
                <a:cs typeface="Tahoma" panose="020B0604030504040204" pitchFamily="34" charset="0"/>
              </a:rPr>
            </a:br>
            <a:br>
              <a:rPr lang="en-US" dirty="0">
                <a:latin typeface="Tahoma" panose="020B0604030504040204" pitchFamily="34" charset="0"/>
                <a:ea typeface="Tahoma" panose="020B0604030504040204" pitchFamily="34" charset="0"/>
                <a:cs typeface="Tahoma" panose="020B0604030504040204" pitchFamily="34" charset="0"/>
              </a:rPr>
            </a:br>
            <a:r>
              <a:rPr lang="en-US" b="1" dirty="0">
                <a:latin typeface="Tahoma" panose="020B0604030504040204" pitchFamily="34" charset="0"/>
                <a:ea typeface="Tahoma" panose="020B0604030504040204" pitchFamily="34" charset="0"/>
                <a:cs typeface="Tahoma" panose="020B0604030504040204" pitchFamily="34" charset="0"/>
              </a:rPr>
              <a:t>LDD Compensation</a:t>
            </a:r>
            <a:br>
              <a:rPr lang="en-US" b="1" dirty="0">
                <a:latin typeface="Tahoma" panose="020B0604030504040204" pitchFamily="34" charset="0"/>
                <a:ea typeface="Tahoma" panose="020B0604030504040204" pitchFamily="34" charset="0"/>
                <a:cs typeface="Tahoma" panose="020B0604030504040204" pitchFamily="34" charset="0"/>
              </a:rPr>
            </a:br>
            <a:br>
              <a:rPr lang="en-US" b="1" dirty="0">
                <a:latin typeface="Tahoma" panose="020B0604030504040204" pitchFamily="34" charset="0"/>
                <a:ea typeface="Tahoma" panose="020B0604030504040204" pitchFamily="34" charset="0"/>
                <a:cs typeface="Tahoma" panose="020B0604030504040204" pitchFamily="34" charset="0"/>
              </a:rPr>
            </a:b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a:extLst>
              <a:ext uri="{FF2B5EF4-FFF2-40B4-BE49-F238E27FC236}">
                <a16:creationId xmlns:a16="http://schemas.microsoft.com/office/drawing/2014/main" id="{F4326F76-BA03-AF50-769C-45289C58F719}"/>
              </a:ext>
            </a:extLst>
          </p:cNvPr>
          <p:cNvSpPr>
            <a:spLocks noGrp="1"/>
          </p:cNvSpPr>
          <p:nvPr>
            <p:ph idx="1"/>
          </p:nvPr>
        </p:nvSpPr>
        <p:spPr>
          <a:xfrm>
            <a:off x="941070" y="2137410"/>
            <a:ext cx="10515600" cy="4354830"/>
          </a:xfrm>
        </p:spPr>
        <p:txBody>
          <a:bodyPr>
            <a:normAutofit fontScale="25000" lnSpcReduction="20000"/>
          </a:bodyPr>
          <a:lstStyle/>
          <a:p>
            <a:pPr lvl="1">
              <a:lnSpc>
                <a:spcPct val="120000"/>
              </a:lnSpc>
            </a:pPr>
            <a:r>
              <a:rPr lang="en-US" sz="9600" dirty="0">
                <a:effectLst/>
                <a:latin typeface="Tahoma" panose="020B0604030504040204" pitchFamily="34" charset="0"/>
                <a:ea typeface="Tahoma" panose="020B0604030504040204" pitchFamily="34" charset="0"/>
                <a:cs typeface="Tahoma" panose="020B0604030504040204" pitchFamily="34" charset="0"/>
              </a:rPr>
              <a:t>LDDs are reimbursed based on the amount of work performed</a:t>
            </a:r>
            <a:endParaRPr lang="en-US" sz="9600" dirty="0">
              <a:latin typeface="Tahoma" panose="020B0604030504040204" pitchFamily="34" charset="0"/>
              <a:ea typeface="Tahoma" panose="020B0604030504040204" pitchFamily="34" charset="0"/>
              <a:cs typeface="Tahoma" panose="020B0604030504040204" pitchFamily="34" charset="0"/>
            </a:endParaRPr>
          </a:p>
          <a:p>
            <a:pPr lvl="1">
              <a:lnSpc>
                <a:spcPct val="120000"/>
              </a:lnSpc>
            </a:pPr>
            <a:endParaRPr lang="en-US" sz="9600" dirty="0">
              <a:effectLst/>
              <a:latin typeface="Tahoma" panose="020B0604030504040204" pitchFamily="34" charset="0"/>
              <a:ea typeface="Tahoma" panose="020B0604030504040204" pitchFamily="34" charset="0"/>
              <a:cs typeface="Tahoma" panose="020B0604030504040204" pitchFamily="34" charset="0"/>
            </a:endParaRPr>
          </a:p>
          <a:p>
            <a:pPr lvl="1">
              <a:lnSpc>
                <a:spcPct val="120000"/>
              </a:lnSpc>
            </a:pPr>
            <a:r>
              <a:rPr lang="en-US" sz="9600" dirty="0">
                <a:effectLst/>
                <a:latin typeface="Tahoma" panose="020B0604030504040204" pitchFamily="34" charset="0"/>
                <a:ea typeface="Tahoma" panose="020B0604030504040204" pitchFamily="34" charset="0"/>
                <a:cs typeface="Tahoma" panose="020B0604030504040204" pitchFamily="34" charset="0"/>
              </a:rPr>
              <a:t>LDDs invoice the grantee, the grantee pays the invoice, and then submits reimbursement of those costs to NBRC in thei</a:t>
            </a:r>
            <a:r>
              <a:rPr lang="en-US" sz="9600" dirty="0">
                <a:latin typeface="Tahoma" panose="020B0604030504040204" pitchFamily="34" charset="0"/>
                <a:ea typeface="Tahoma" panose="020B0604030504040204" pitchFamily="34" charset="0"/>
                <a:cs typeface="Tahoma" panose="020B0604030504040204" pitchFamily="34" charset="0"/>
              </a:rPr>
              <a:t>r reimbursements</a:t>
            </a:r>
            <a:endParaRPr lang="en-US" sz="9600" dirty="0">
              <a:effectLst/>
              <a:latin typeface="Tahoma" panose="020B0604030504040204" pitchFamily="34" charset="0"/>
              <a:ea typeface="Tahoma" panose="020B0604030504040204" pitchFamily="34" charset="0"/>
              <a:cs typeface="Tahoma" panose="020B0604030504040204" pitchFamily="34" charset="0"/>
            </a:endParaRPr>
          </a:p>
          <a:p>
            <a:pPr lvl="1">
              <a:lnSpc>
                <a:spcPct val="120000"/>
              </a:lnSpc>
            </a:pPr>
            <a:endParaRPr lang="en-US" sz="9600" dirty="0">
              <a:effectLst/>
              <a:latin typeface="Tahoma" panose="020B0604030504040204" pitchFamily="34" charset="0"/>
              <a:ea typeface="Tahoma" panose="020B0604030504040204" pitchFamily="34" charset="0"/>
              <a:cs typeface="Tahoma" panose="020B0604030504040204" pitchFamily="34" charset="0"/>
            </a:endParaRPr>
          </a:p>
          <a:p>
            <a:pPr lvl="1">
              <a:lnSpc>
                <a:spcPct val="120000"/>
              </a:lnSpc>
            </a:pPr>
            <a:r>
              <a:rPr lang="en-US" sz="9600" dirty="0">
                <a:effectLst/>
                <a:latin typeface="Tahoma" panose="020B0604030504040204" pitchFamily="34" charset="0"/>
                <a:ea typeface="Tahoma" panose="020B0604030504040204" pitchFamily="34" charset="0"/>
                <a:cs typeface="Tahoma" panose="020B0604030504040204" pitchFamily="34" charset="0"/>
              </a:rPr>
              <a:t>LDDs are compensated for their grant administration fees based on the formula of 2% of the NBRC grant award</a:t>
            </a:r>
            <a:endParaRPr lang="en-US" sz="9600" dirty="0">
              <a:latin typeface="Tahoma" panose="020B0604030504040204" pitchFamily="34" charset="0"/>
              <a:ea typeface="Tahoma" panose="020B0604030504040204" pitchFamily="34" charset="0"/>
              <a:cs typeface="Tahoma" panose="020B0604030504040204" pitchFamily="34" charset="0"/>
            </a:endParaRPr>
          </a:p>
          <a:p>
            <a:pPr lvl="1">
              <a:lnSpc>
                <a:spcPct val="120000"/>
              </a:lnSpc>
            </a:pPr>
            <a:endParaRPr lang="en-US" sz="9600" dirty="0">
              <a:effectLst/>
              <a:latin typeface="Tahoma" panose="020B0604030504040204" pitchFamily="34" charset="0"/>
              <a:ea typeface="Tahoma" panose="020B0604030504040204" pitchFamily="34" charset="0"/>
              <a:cs typeface="Tahoma" panose="020B0604030504040204" pitchFamily="34" charset="0"/>
            </a:endParaRPr>
          </a:p>
          <a:p>
            <a:pPr lvl="1">
              <a:lnSpc>
                <a:spcPct val="120000"/>
              </a:lnSpc>
            </a:pPr>
            <a:r>
              <a:rPr lang="en-US" sz="9600" dirty="0">
                <a:effectLst/>
                <a:latin typeface="Tahoma" panose="020B0604030504040204" pitchFamily="34" charset="0"/>
                <a:ea typeface="Tahoma" panose="020B0604030504040204" pitchFamily="34" charset="0"/>
                <a:cs typeface="Tahoma" panose="020B0604030504040204" pitchFamily="34" charset="0"/>
              </a:rPr>
              <a:t>This amount must be reflected in the grantee’s project budget (SF424cbw)</a:t>
            </a:r>
          </a:p>
          <a:p>
            <a:pPr lvl="1">
              <a:lnSpc>
                <a:spcPct val="120000"/>
              </a:lnSpc>
            </a:pPr>
            <a:endParaRPr lang="en-US" sz="7400" dirty="0">
              <a:latin typeface="Tahoma" panose="020B0604030504040204" pitchFamily="34" charset="0"/>
              <a:ea typeface="Tahoma" panose="020B0604030504040204" pitchFamily="34" charset="0"/>
              <a:cs typeface="Tahoma" panose="020B0604030504040204" pitchFamily="34" charset="0"/>
            </a:endParaRPr>
          </a:p>
          <a:p>
            <a:pPr lvl="1">
              <a:lnSpc>
                <a:spcPct val="120000"/>
              </a:lnSpc>
            </a:pPr>
            <a:endParaRPr lang="en-US" sz="7400" dirty="0">
              <a:effectLst/>
              <a:latin typeface="Tahoma" panose="020B0604030504040204" pitchFamily="34" charset="0"/>
              <a:ea typeface="Tahoma" panose="020B0604030504040204" pitchFamily="34" charset="0"/>
              <a:cs typeface="Tahoma" panose="020B0604030504040204" pitchFamily="34" charset="0"/>
            </a:endParaRPr>
          </a:p>
          <a:p>
            <a:pPr lvl="1">
              <a:lnSpc>
                <a:spcPct val="120000"/>
              </a:lnSpc>
            </a:pPr>
            <a:endParaRPr lang="en-US" sz="7400" dirty="0">
              <a:effectLst/>
              <a:latin typeface="Tahoma" panose="020B0604030504040204" pitchFamily="34" charset="0"/>
              <a:ea typeface="Tahoma" panose="020B0604030504040204" pitchFamily="34" charset="0"/>
              <a:cs typeface="Tahoma" panose="020B0604030504040204" pitchFamily="34" charset="0"/>
            </a:endParaRPr>
          </a:p>
          <a:p>
            <a:pPr marL="0" indent="0">
              <a:lnSpc>
                <a:spcPct val="120000"/>
              </a:lnSpc>
              <a:buNone/>
            </a:pPr>
            <a:endParaRPr lang="en-US" sz="7400" dirty="0">
              <a:effectLst/>
              <a:latin typeface="Tahoma" panose="020B0604030504040204" pitchFamily="34" charset="0"/>
              <a:ea typeface="Tahoma" panose="020B0604030504040204" pitchFamily="34" charset="0"/>
              <a:cs typeface="Tahoma" panose="020B0604030504040204" pitchFamily="34" charset="0"/>
            </a:endParaRPr>
          </a:p>
          <a:p>
            <a:pPr marL="0" indent="0" algn="ctr">
              <a:lnSpc>
                <a:spcPct val="120000"/>
              </a:lnSpc>
              <a:buNone/>
            </a:pPr>
            <a:endParaRPr lang="en-US" sz="86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8206184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13EF6-09FC-61BF-44D0-563800A0FBE3}"/>
              </a:ext>
            </a:extLst>
          </p:cNvPr>
          <p:cNvSpPr>
            <a:spLocks noGrp="1"/>
          </p:cNvSpPr>
          <p:nvPr>
            <p:ph type="title"/>
          </p:nvPr>
        </p:nvSpPr>
        <p:spPr>
          <a:xfrm>
            <a:off x="941070" y="1181099"/>
            <a:ext cx="10515600" cy="1325563"/>
          </a:xfrm>
        </p:spPr>
        <p:txBody>
          <a:bodyPr>
            <a:normAutofit fontScale="90000"/>
          </a:bodyPr>
          <a:lstStyle/>
          <a:p>
            <a:pPr algn="ctr"/>
            <a:br>
              <a:rPr lang="en-US" dirty="0">
                <a:latin typeface="Tahoma" panose="020B0604030504040204" pitchFamily="34" charset="0"/>
                <a:ea typeface="Tahoma" panose="020B0604030504040204" pitchFamily="34" charset="0"/>
                <a:cs typeface="Tahoma" panose="020B0604030504040204" pitchFamily="34" charset="0"/>
              </a:rPr>
            </a:br>
            <a:r>
              <a:rPr lang="en-US" b="1" dirty="0">
                <a:latin typeface="Tahoma" panose="020B0604030504040204" pitchFamily="34" charset="0"/>
                <a:ea typeface="Tahoma" panose="020B0604030504040204" pitchFamily="34" charset="0"/>
                <a:cs typeface="Tahoma" panose="020B0604030504040204" pitchFamily="34" charset="0"/>
              </a:rPr>
              <a:t>Meet the NBRC Staff</a:t>
            </a:r>
            <a:br>
              <a:rPr lang="en-US" dirty="0">
                <a:latin typeface="Tahoma" panose="020B0604030504040204" pitchFamily="34" charset="0"/>
                <a:ea typeface="Tahoma" panose="020B0604030504040204" pitchFamily="34" charset="0"/>
                <a:cs typeface="Tahoma" panose="020B0604030504040204" pitchFamily="34" charset="0"/>
              </a:rPr>
            </a:b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a:extLst>
              <a:ext uri="{FF2B5EF4-FFF2-40B4-BE49-F238E27FC236}">
                <a16:creationId xmlns:a16="http://schemas.microsoft.com/office/drawing/2014/main" id="{F4326F76-BA03-AF50-769C-45289C58F719}"/>
              </a:ext>
            </a:extLst>
          </p:cNvPr>
          <p:cNvSpPr>
            <a:spLocks noGrp="1"/>
          </p:cNvSpPr>
          <p:nvPr>
            <p:ph idx="1"/>
          </p:nvPr>
        </p:nvSpPr>
        <p:spPr>
          <a:xfrm>
            <a:off x="941070" y="2506662"/>
            <a:ext cx="10515600" cy="4351338"/>
          </a:xfrm>
        </p:spPr>
        <p:txBody>
          <a:bodyPr>
            <a:normAutofit fontScale="92500" lnSpcReduction="10000"/>
          </a:bodyPr>
          <a:lstStyle/>
          <a:p>
            <a:pPr>
              <a:lnSpc>
                <a:spcPct val="120000"/>
              </a:lnSpc>
            </a:pPr>
            <a:r>
              <a:rPr lang="en-US" b="1" dirty="0">
                <a:latin typeface="Tahoma" panose="020B0604030504040204" pitchFamily="34" charset="0"/>
                <a:ea typeface="Tahoma" panose="020B0604030504040204" pitchFamily="34" charset="0"/>
                <a:cs typeface="Tahoma" panose="020B0604030504040204" pitchFamily="34" charset="0"/>
              </a:rPr>
              <a:t>Chris Saunders, Federal Co-Chair</a:t>
            </a:r>
          </a:p>
          <a:p>
            <a:pPr>
              <a:lnSpc>
                <a:spcPct val="120000"/>
              </a:lnSpc>
            </a:pPr>
            <a:r>
              <a:rPr lang="en-US" b="1" dirty="0">
                <a:latin typeface="Tahoma" panose="020B0604030504040204" pitchFamily="34" charset="0"/>
                <a:ea typeface="Tahoma" panose="020B0604030504040204" pitchFamily="34" charset="0"/>
                <a:cs typeface="Tahoma" panose="020B0604030504040204" pitchFamily="34" charset="0"/>
              </a:rPr>
              <a:t>Rich Grogan, Executive Director</a:t>
            </a:r>
          </a:p>
          <a:p>
            <a:pPr>
              <a:lnSpc>
                <a:spcPct val="120000"/>
              </a:lnSpc>
            </a:pPr>
            <a:r>
              <a:rPr lang="en-US" b="1" dirty="0">
                <a:latin typeface="Tahoma" panose="020B0604030504040204" pitchFamily="34" charset="0"/>
                <a:ea typeface="Tahoma" panose="020B0604030504040204" pitchFamily="34" charset="0"/>
                <a:cs typeface="Tahoma" panose="020B0604030504040204" pitchFamily="34" charset="0"/>
              </a:rPr>
              <a:t>Andrea Smith, Program Director</a:t>
            </a:r>
          </a:p>
          <a:p>
            <a:pPr>
              <a:lnSpc>
                <a:spcPct val="120000"/>
              </a:lnSpc>
            </a:pPr>
            <a:r>
              <a:rPr lang="en-US" b="1" dirty="0">
                <a:latin typeface="Tahoma" panose="020B0604030504040204" pitchFamily="34" charset="0"/>
                <a:ea typeface="Tahoma" panose="020B0604030504040204" pitchFamily="34" charset="0"/>
                <a:cs typeface="Tahoma" panose="020B0604030504040204" pitchFamily="34" charset="0"/>
              </a:rPr>
              <a:t>William Gallagher, Administrative Officer</a:t>
            </a:r>
          </a:p>
          <a:p>
            <a:pPr lvl="1">
              <a:lnSpc>
                <a:spcPct val="120000"/>
              </a:lnSpc>
            </a:pPr>
            <a:r>
              <a:rPr lang="en-US" sz="2800" dirty="0">
                <a:latin typeface="Tahoma" panose="020B0604030504040204" pitchFamily="34" charset="0"/>
                <a:ea typeface="Tahoma" panose="020B0604030504040204" pitchFamily="34" charset="0"/>
                <a:cs typeface="Tahoma" panose="020B0604030504040204" pitchFamily="34" charset="0"/>
              </a:rPr>
              <a:t>Administrative Contracts, Accounting</a:t>
            </a:r>
          </a:p>
          <a:p>
            <a:pPr>
              <a:lnSpc>
                <a:spcPct val="120000"/>
              </a:lnSpc>
            </a:pPr>
            <a:r>
              <a:rPr lang="en-US" b="1" dirty="0">
                <a:latin typeface="Tahoma" panose="020B0604030504040204" pitchFamily="34" charset="0"/>
                <a:ea typeface="Tahoma" panose="020B0604030504040204" pitchFamily="34" charset="0"/>
                <a:cs typeface="Tahoma" panose="020B0604030504040204" pitchFamily="34" charset="0"/>
              </a:rPr>
              <a:t>Adrianne Harrison, Program Manager, IIJA</a:t>
            </a:r>
          </a:p>
          <a:p>
            <a:pPr>
              <a:lnSpc>
                <a:spcPct val="120000"/>
              </a:lnSpc>
            </a:pPr>
            <a:r>
              <a:rPr lang="en-US" b="1" dirty="0">
                <a:latin typeface="Tahoma" panose="020B0604030504040204" pitchFamily="34" charset="0"/>
                <a:ea typeface="Tahoma" panose="020B0604030504040204" pitchFamily="34" charset="0"/>
                <a:cs typeface="Tahoma" panose="020B0604030504040204" pitchFamily="34" charset="0"/>
              </a:rPr>
              <a:t>Marina Bowie, Program Manager, RFEP</a:t>
            </a:r>
          </a:p>
          <a:p>
            <a:pPr lvl="1">
              <a:lnSpc>
                <a:spcPct val="120000"/>
              </a:lnSpc>
            </a:pPr>
            <a:r>
              <a:rPr lang="en-US" sz="2800" dirty="0">
                <a:latin typeface="Tahoma" panose="020B0604030504040204" pitchFamily="34" charset="0"/>
                <a:ea typeface="Tahoma" panose="020B0604030504040204" pitchFamily="34" charset="0"/>
                <a:cs typeface="Tahoma" panose="020B0604030504040204" pitchFamily="34" charset="0"/>
              </a:rPr>
              <a:t>USDA, Recreation Economy, Regional Forest Economy</a:t>
            </a:r>
          </a:p>
          <a:p>
            <a:pPr>
              <a:lnSpc>
                <a:spcPct val="120000"/>
              </a:lnSpc>
            </a:pPr>
            <a:endParaRPr lang="en-US" b="1" dirty="0">
              <a:latin typeface="Tahoma" panose="020B0604030504040204" pitchFamily="34" charset="0"/>
              <a:ea typeface="Tahoma" panose="020B0604030504040204" pitchFamily="34" charset="0"/>
              <a:cs typeface="Tahoma" panose="020B0604030504040204" pitchFamily="34" charset="0"/>
            </a:endParaRPr>
          </a:p>
          <a:p>
            <a:pPr lvl="1">
              <a:lnSpc>
                <a:spcPct val="120000"/>
              </a:lnSpc>
            </a:pPr>
            <a:endParaRPr lang="en-US" sz="31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28629024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13EF6-09FC-61BF-44D0-563800A0FBE3}"/>
              </a:ext>
            </a:extLst>
          </p:cNvPr>
          <p:cNvSpPr>
            <a:spLocks noGrp="1"/>
          </p:cNvSpPr>
          <p:nvPr>
            <p:ph type="title"/>
          </p:nvPr>
        </p:nvSpPr>
        <p:spPr>
          <a:xfrm>
            <a:off x="941070" y="1623060"/>
            <a:ext cx="10515600" cy="514350"/>
          </a:xfrm>
        </p:spPr>
        <p:txBody>
          <a:bodyPr>
            <a:normAutofit fontScale="90000"/>
          </a:bodyPr>
          <a:lstStyle/>
          <a:p>
            <a:pPr algn="ctr"/>
            <a:br>
              <a:rPr lang="en-US" dirty="0">
                <a:latin typeface="Tahoma" panose="020B0604030504040204" pitchFamily="34" charset="0"/>
                <a:ea typeface="Tahoma" panose="020B0604030504040204" pitchFamily="34" charset="0"/>
                <a:cs typeface="Tahoma" panose="020B0604030504040204" pitchFamily="34" charset="0"/>
              </a:rPr>
            </a:br>
            <a:br>
              <a:rPr lang="en-US" dirty="0">
                <a:latin typeface="Tahoma" panose="020B0604030504040204" pitchFamily="34" charset="0"/>
                <a:ea typeface="Tahoma" panose="020B0604030504040204" pitchFamily="34" charset="0"/>
                <a:cs typeface="Tahoma" panose="020B0604030504040204" pitchFamily="34" charset="0"/>
              </a:rPr>
            </a:br>
            <a:r>
              <a:rPr lang="en-US" b="1" dirty="0">
                <a:latin typeface="Tahoma" panose="020B0604030504040204" pitchFamily="34" charset="0"/>
                <a:ea typeface="Tahoma" panose="020B0604030504040204" pitchFamily="34" charset="0"/>
                <a:cs typeface="Tahoma" panose="020B0604030504040204" pitchFamily="34" charset="0"/>
              </a:rPr>
              <a:t>LDD Compensation</a:t>
            </a:r>
            <a:br>
              <a:rPr lang="en-US" b="1" dirty="0">
                <a:latin typeface="Tahoma" panose="020B0604030504040204" pitchFamily="34" charset="0"/>
                <a:ea typeface="Tahoma" panose="020B0604030504040204" pitchFamily="34" charset="0"/>
                <a:cs typeface="Tahoma" panose="020B0604030504040204" pitchFamily="34" charset="0"/>
              </a:rPr>
            </a:br>
            <a:br>
              <a:rPr lang="en-US" b="1" dirty="0">
                <a:latin typeface="Tahoma" panose="020B0604030504040204" pitchFamily="34" charset="0"/>
                <a:ea typeface="Tahoma" panose="020B0604030504040204" pitchFamily="34" charset="0"/>
                <a:cs typeface="Tahoma" panose="020B0604030504040204" pitchFamily="34" charset="0"/>
              </a:rPr>
            </a:b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a:extLst>
              <a:ext uri="{FF2B5EF4-FFF2-40B4-BE49-F238E27FC236}">
                <a16:creationId xmlns:a16="http://schemas.microsoft.com/office/drawing/2014/main" id="{F4326F76-BA03-AF50-769C-45289C58F719}"/>
              </a:ext>
            </a:extLst>
          </p:cNvPr>
          <p:cNvSpPr>
            <a:spLocks noGrp="1"/>
          </p:cNvSpPr>
          <p:nvPr>
            <p:ph idx="1"/>
          </p:nvPr>
        </p:nvSpPr>
        <p:spPr>
          <a:xfrm>
            <a:off x="941070" y="2217420"/>
            <a:ext cx="10515600" cy="4423410"/>
          </a:xfrm>
        </p:spPr>
        <p:txBody>
          <a:bodyPr>
            <a:normAutofit fontScale="25000" lnSpcReduction="20000"/>
          </a:bodyPr>
          <a:lstStyle/>
          <a:p>
            <a:pPr lvl="1">
              <a:lnSpc>
                <a:spcPct val="120000"/>
              </a:lnSpc>
            </a:pPr>
            <a:r>
              <a:rPr lang="en-US" sz="9600" dirty="0">
                <a:effectLst/>
                <a:latin typeface="Tahoma" panose="020B0604030504040204" pitchFamily="34" charset="0"/>
                <a:ea typeface="Tahoma" panose="020B0604030504040204" pitchFamily="34" charset="0"/>
                <a:cs typeface="Tahoma" panose="020B0604030504040204" pitchFamily="34" charset="0"/>
              </a:rPr>
              <a:t>LDD invoices should reflect detailed information (date of service, time, brief description of work </a:t>
            </a:r>
            <a:r>
              <a:rPr lang="en-US" sz="9600" dirty="0">
                <a:latin typeface="Tahoma" panose="020B0604030504040204" pitchFamily="34" charset="0"/>
                <a:ea typeface="Tahoma" panose="020B0604030504040204" pitchFamily="34" charset="0"/>
                <a:cs typeface="Tahoma" panose="020B0604030504040204" pitchFamily="34" charset="0"/>
              </a:rPr>
              <a:t>performed and total amount of invoice.  NBRC also recommends the invoice carry existing balance information, so grantees are kept apprised of remaining funds available on the contract, as the 2% cap on grant administration is the maximum allowed</a:t>
            </a:r>
            <a:endParaRPr lang="en-US" sz="9600" dirty="0">
              <a:effectLst/>
              <a:latin typeface="Tahoma" panose="020B0604030504040204" pitchFamily="34" charset="0"/>
              <a:ea typeface="Tahoma" panose="020B0604030504040204" pitchFamily="34" charset="0"/>
              <a:cs typeface="Tahoma" panose="020B0604030504040204" pitchFamily="34" charset="0"/>
            </a:endParaRPr>
          </a:p>
          <a:p>
            <a:pPr lvl="1">
              <a:lnSpc>
                <a:spcPct val="120000"/>
              </a:lnSpc>
            </a:pPr>
            <a:r>
              <a:rPr lang="en-US" sz="9600" dirty="0">
                <a:effectLst/>
                <a:latin typeface="Tahoma" panose="020B0604030504040204" pitchFamily="34" charset="0"/>
                <a:ea typeface="Tahoma" panose="020B0604030504040204" pitchFamily="34" charset="0"/>
                <a:cs typeface="Tahoma" panose="020B0604030504040204" pitchFamily="34" charset="0"/>
              </a:rPr>
              <a:t>The LDD will invoice the grantee for their services to be included in the Request for Payment- no lump sum payments</a:t>
            </a:r>
          </a:p>
          <a:p>
            <a:pPr lvl="1">
              <a:lnSpc>
                <a:spcPct val="120000"/>
              </a:lnSpc>
            </a:pPr>
            <a:r>
              <a:rPr lang="en-US" sz="9600" dirty="0">
                <a:effectLst/>
                <a:latin typeface="Tahoma" panose="020B0604030504040204" pitchFamily="34" charset="0"/>
                <a:ea typeface="Tahoma" panose="020B0604030504040204" pitchFamily="34" charset="0"/>
                <a:cs typeface="Tahoma" panose="020B0604030504040204" pitchFamily="34" charset="0"/>
              </a:rPr>
              <a:t>The LDD’s indirect cost rate (as determined by their Federal Cognizant Agency) may be added to salary and fringe and LDDs should make grantees aware of this when discussing the scope of service contract.</a:t>
            </a:r>
          </a:p>
          <a:p>
            <a:pPr marL="457200" lvl="1" indent="0">
              <a:lnSpc>
                <a:spcPct val="120000"/>
              </a:lnSpc>
              <a:buNone/>
            </a:pPr>
            <a:endParaRPr lang="en-US" sz="7400" dirty="0">
              <a:effectLst/>
              <a:latin typeface="Tahoma" panose="020B0604030504040204" pitchFamily="34" charset="0"/>
              <a:ea typeface="Tahoma" panose="020B0604030504040204" pitchFamily="34" charset="0"/>
              <a:cs typeface="Tahoma" panose="020B0604030504040204" pitchFamily="34" charset="0"/>
            </a:endParaRPr>
          </a:p>
          <a:p>
            <a:pPr lvl="1">
              <a:lnSpc>
                <a:spcPct val="120000"/>
              </a:lnSpc>
            </a:pPr>
            <a:endParaRPr lang="en-US" sz="7400" dirty="0">
              <a:latin typeface="Tahoma" panose="020B0604030504040204" pitchFamily="34" charset="0"/>
              <a:ea typeface="Tahoma" panose="020B0604030504040204" pitchFamily="34" charset="0"/>
              <a:cs typeface="Tahoma" panose="020B0604030504040204" pitchFamily="34" charset="0"/>
            </a:endParaRPr>
          </a:p>
          <a:p>
            <a:pPr lvl="1">
              <a:lnSpc>
                <a:spcPct val="120000"/>
              </a:lnSpc>
            </a:pPr>
            <a:endParaRPr lang="en-US" sz="7400" dirty="0">
              <a:effectLst/>
              <a:latin typeface="Tahoma" panose="020B0604030504040204" pitchFamily="34" charset="0"/>
              <a:ea typeface="Tahoma" panose="020B0604030504040204" pitchFamily="34" charset="0"/>
              <a:cs typeface="Tahoma" panose="020B0604030504040204" pitchFamily="34" charset="0"/>
            </a:endParaRPr>
          </a:p>
          <a:p>
            <a:pPr lvl="1">
              <a:lnSpc>
                <a:spcPct val="120000"/>
              </a:lnSpc>
            </a:pPr>
            <a:endParaRPr lang="en-US" sz="7400" dirty="0">
              <a:effectLst/>
              <a:latin typeface="Tahoma" panose="020B0604030504040204" pitchFamily="34" charset="0"/>
              <a:ea typeface="Tahoma" panose="020B0604030504040204" pitchFamily="34" charset="0"/>
              <a:cs typeface="Tahoma" panose="020B0604030504040204" pitchFamily="34" charset="0"/>
            </a:endParaRPr>
          </a:p>
          <a:p>
            <a:pPr marL="0" indent="0">
              <a:lnSpc>
                <a:spcPct val="120000"/>
              </a:lnSpc>
              <a:buNone/>
            </a:pPr>
            <a:endParaRPr lang="en-US" sz="7400" dirty="0">
              <a:effectLst/>
              <a:latin typeface="Tahoma" panose="020B0604030504040204" pitchFamily="34" charset="0"/>
              <a:ea typeface="Tahoma" panose="020B0604030504040204" pitchFamily="34" charset="0"/>
              <a:cs typeface="Tahoma" panose="020B0604030504040204" pitchFamily="34" charset="0"/>
            </a:endParaRPr>
          </a:p>
          <a:p>
            <a:pPr marL="0" indent="0" algn="ctr">
              <a:lnSpc>
                <a:spcPct val="120000"/>
              </a:lnSpc>
              <a:buNone/>
            </a:pPr>
            <a:endParaRPr lang="en-US" sz="86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0653122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015FD0FB-21CD-8431-1E57-E149870D0950}"/>
              </a:ext>
            </a:extLst>
          </p:cNvPr>
          <p:cNvSpPr>
            <a:spLocks noGrp="1"/>
          </p:cNvSpPr>
          <p:nvPr>
            <p:ph type="title" idx="4294967295"/>
          </p:nvPr>
        </p:nvSpPr>
        <p:spPr>
          <a:xfrm>
            <a:off x="838200" y="1704975"/>
            <a:ext cx="10515600" cy="47021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0000"/>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br>
              <a:rPr kumimoji="0" lang="en-US" sz="2800" b="0" i="0" u="none" strike="noStrike" kern="120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br>
            <a:endParaRPr kumimoji="0" lang="en-US" sz="2800" b="0" i="0" u="none" strike="noStrike" kern="120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6700" b="1" i="0" u="none" strike="noStrike" kern="120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6700" b="1" i="0" u="none" strike="noStrike" kern="120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Questions?</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6700" b="1" i="0" u="none" strike="noStrike" kern="120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br>
              <a:rPr kumimoji="0" lang="en-US" sz="9800" b="1" i="0" u="none" strike="noStrike" kern="120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br>
            <a:br>
              <a:rPr kumimoji="0" lang="en-US" sz="9800" b="1" i="0" u="none" strike="noStrike" kern="120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br>
            <a:endParaRPr kumimoji="0" lang="en-US" sz="2800" b="1" i="0" u="none" strike="noStrike" kern="120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6770914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015FD0FB-21CD-8431-1E57-E149870D0950}"/>
              </a:ext>
            </a:extLst>
          </p:cNvPr>
          <p:cNvSpPr>
            <a:spLocks noGrp="1"/>
          </p:cNvSpPr>
          <p:nvPr>
            <p:ph type="title" idx="4294967295"/>
          </p:nvPr>
        </p:nvSpPr>
        <p:spPr>
          <a:xfrm>
            <a:off x="838200" y="1704975"/>
            <a:ext cx="10515600" cy="47021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0000"/>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br>
              <a:rPr kumimoji="0" lang="en-US" sz="2800" b="0" i="0" u="none" strike="noStrike" kern="120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br>
            <a:endParaRPr kumimoji="0" lang="en-US" sz="2800" b="0" i="0" u="none" strike="noStrike" kern="120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6700" b="1" i="0" u="none" strike="noStrike" kern="120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6700" b="1" i="0" u="none" strike="noStrike" kern="120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Reimbursement Process</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br>
              <a:rPr kumimoji="0" lang="en-US" sz="6700" b="1" i="0" u="none" strike="noStrike" kern="120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br>
            <a:br>
              <a:rPr kumimoji="0" lang="en-US" sz="9800" b="1" i="0" u="none" strike="noStrike" kern="120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br>
            <a:endParaRPr kumimoji="0" lang="en-US" sz="2800" b="1" i="0" u="none" strike="noStrike" kern="120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5694653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13EF6-09FC-61BF-44D0-563800A0FBE3}"/>
              </a:ext>
            </a:extLst>
          </p:cNvPr>
          <p:cNvSpPr>
            <a:spLocks noGrp="1"/>
          </p:cNvSpPr>
          <p:nvPr>
            <p:ph type="title"/>
          </p:nvPr>
        </p:nvSpPr>
        <p:spPr>
          <a:xfrm>
            <a:off x="941070" y="1181099"/>
            <a:ext cx="10515600" cy="1325563"/>
          </a:xfrm>
        </p:spPr>
        <p:txBody>
          <a:bodyPr>
            <a:normAutofit fontScale="90000"/>
          </a:bodyPr>
          <a:lstStyle/>
          <a:p>
            <a:pPr algn="ctr"/>
            <a:br>
              <a:rPr lang="en-US" dirty="0">
                <a:latin typeface="Tahoma" panose="020B0604030504040204" pitchFamily="34" charset="0"/>
                <a:ea typeface="Tahoma" panose="020B0604030504040204" pitchFamily="34" charset="0"/>
                <a:cs typeface="Tahoma" panose="020B0604030504040204" pitchFamily="34" charset="0"/>
              </a:rPr>
            </a:br>
            <a:br>
              <a:rPr lang="en-US" dirty="0">
                <a:latin typeface="Tahoma" panose="020B0604030504040204" pitchFamily="34" charset="0"/>
                <a:ea typeface="Tahoma" panose="020B0604030504040204" pitchFamily="34" charset="0"/>
                <a:cs typeface="Tahoma" panose="020B0604030504040204" pitchFamily="34" charset="0"/>
              </a:rPr>
            </a:br>
            <a:r>
              <a:rPr lang="en-US" b="1" dirty="0">
                <a:latin typeface="Tahoma" panose="020B0604030504040204" pitchFamily="34" charset="0"/>
                <a:ea typeface="Tahoma" panose="020B0604030504040204" pitchFamily="34" charset="0"/>
                <a:cs typeface="Tahoma" panose="020B0604030504040204" pitchFamily="34" charset="0"/>
              </a:rPr>
              <a:t>Reimbursement Process</a:t>
            </a:r>
            <a:br>
              <a:rPr lang="en-US" b="1" dirty="0">
                <a:latin typeface="Tahoma" panose="020B0604030504040204" pitchFamily="34" charset="0"/>
                <a:ea typeface="Tahoma" panose="020B0604030504040204" pitchFamily="34" charset="0"/>
                <a:cs typeface="Tahoma" panose="020B0604030504040204" pitchFamily="34" charset="0"/>
              </a:rPr>
            </a:br>
            <a:br>
              <a:rPr lang="en-US" b="1" dirty="0">
                <a:latin typeface="Tahoma" panose="020B0604030504040204" pitchFamily="34" charset="0"/>
                <a:ea typeface="Tahoma" panose="020B0604030504040204" pitchFamily="34" charset="0"/>
                <a:cs typeface="Tahoma" panose="020B0604030504040204" pitchFamily="34" charset="0"/>
              </a:rPr>
            </a:b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a:extLst>
              <a:ext uri="{FF2B5EF4-FFF2-40B4-BE49-F238E27FC236}">
                <a16:creationId xmlns:a16="http://schemas.microsoft.com/office/drawing/2014/main" id="{F4326F76-BA03-AF50-769C-45289C58F719}"/>
              </a:ext>
            </a:extLst>
          </p:cNvPr>
          <p:cNvSpPr>
            <a:spLocks noGrp="1"/>
          </p:cNvSpPr>
          <p:nvPr>
            <p:ph idx="1"/>
          </p:nvPr>
        </p:nvSpPr>
        <p:spPr>
          <a:xfrm>
            <a:off x="941070" y="2289492"/>
            <a:ext cx="10515600" cy="4351338"/>
          </a:xfrm>
        </p:spPr>
        <p:txBody>
          <a:bodyPr>
            <a:normAutofit fontScale="32500" lnSpcReduction="20000"/>
          </a:bodyPr>
          <a:lstStyle/>
          <a:p>
            <a:pPr lvl="1">
              <a:lnSpc>
                <a:spcPct val="120000"/>
              </a:lnSpc>
            </a:pPr>
            <a:r>
              <a:rPr lang="en-US" sz="7400" dirty="0">
                <a:effectLst/>
                <a:latin typeface="Tahoma" panose="020B0604030504040204" pitchFamily="34" charset="0"/>
                <a:ea typeface="Tahoma" panose="020B0604030504040204" pitchFamily="34" charset="0"/>
                <a:cs typeface="Tahoma" panose="020B0604030504040204" pitchFamily="34" charset="0"/>
              </a:rPr>
              <a:t>Requests for reimbursement are required to be made using the SF-270 “Request for Advancement or Reimbursement” form</a:t>
            </a:r>
          </a:p>
          <a:p>
            <a:pPr lvl="1">
              <a:lnSpc>
                <a:spcPct val="120000"/>
              </a:lnSpc>
            </a:pPr>
            <a:endParaRPr lang="en-US" sz="7400" dirty="0">
              <a:effectLst/>
              <a:latin typeface="Tahoma" panose="020B0604030504040204" pitchFamily="34" charset="0"/>
              <a:ea typeface="Tahoma" panose="020B0604030504040204" pitchFamily="34" charset="0"/>
              <a:cs typeface="Tahoma" panose="020B0604030504040204" pitchFamily="34" charset="0"/>
            </a:endParaRPr>
          </a:p>
          <a:p>
            <a:pPr lvl="1">
              <a:lnSpc>
                <a:spcPct val="120000"/>
              </a:lnSpc>
            </a:pPr>
            <a:r>
              <a:rPr lang="en-US" sz="7400" dirty="0">
                <a:effectLst/>
                <a:latin typeface="Tahoma" panose="020B0604030504040204" pitchFamily="34" charset="0"/>
                <a:ea typeface="Tahoma" panose="020B0604030504040204" pitchFamily="34" charset="0"/>
                <a:cs typeface="Tahoma" panose="020B0604030504040204" pitchFamily="34" charset="0"/>
              </a:rPr>
              <a:t>All reimbursement requests should be emailed to </a:t>
            </a:r>
            <a:r>
              <a:rPr lang="en-US" sz="7400" dirty="0">
                <a:effectLst/>
                <a:latin typeface="Tahoma" panose="020B0604030504040204" pitchFamily="34" charset="0"/>
                <a:ea typeface="Tahoma" panose="020B0604030504040204" pitchFamily="34" charset="0"/>
                <a:cs typeface="Tahoma" panose="020B0604030504040204" pitchFamily="34" charset="0"/>
                <a:hlinkClick r:id="rId2"/>
              </a:rPr>
              <a:t>admin@nbrc.gov</a:t>
            </a:r>
            <a:r>
              <a:rPr lang="en-US" sz="7400" dirty="0">
                <a:effectLst/>
                <a:latin typeface="Tahoma" panose="020B0604030504040204" pitchFamily="34" charset="0"/>
                <a:ea typeface="Tahoma" panose="020B0604030504040204" pitchFamily="34" charset="0"/>
                <a:cs typeface="Tahoma" panose="020B0604030504040204" pitchFamily="34" charset="0"/>
              </a:rPr>
              <a:t> with your NBRC grant # in the subject line of the email</a:t>
            </a:r>
          </a:p>
          <a:p>
            <a:pPr marL="457200" lvl="1" indent="0">
              <a:lnSpc>
                <a:spcPct val="120000"/>
              </a:lnSpc>
              <a:buNone/>
            </a:pPr>
            <a:endParaRPr lang="en-US" sz="7400" dirty="0">
              <a:latin typeface="Tahoma" panose="020B0604030504040204" pitchFamily="34" charset="0"/>
              <a:ea typeface="Tahoma" panose="020B0604030504040204" pitchFamily="34" charset="0"/>
              <a:cs typeface="Tahoma" panose="020B0604030504040204" pitchFamily="34" charset="0"/>
            </a:endParaRPr>
          </a:p>
          <a:p>
            <a:pPr marL="457200" lvl="1" indent="0">
              <a:lnSpc>
                <a:spcPct val="120000"/>
              </a:lnSpc>
              <a:buNone/>
            </a:pPr>
            <a:r>
              <a:rPr lang="en-US" sz="7400" dirty="0">
                <a:effectLst/>
                <a:latin typeface="Tahoma" panose="020B0604030504040204" pitchFamily="34" charset="0"/>
                <a:ea typeface="Tahoma" panose="020B0604030504040204" pitchFamily="34" charset="0"/>
                <a:cs typeface="Tahoma" panose="020B0604030504040204" pitchFamily="34" charset="0"/>
              </a:rPr>
              <a:t>* For a guide to completing the SF-270 please refer to the compliance manual</a:t>
            </a:r>
          </a:p>
          <a:p>
            <a:pPr marL="457200" lvl="1" indent="0">
              <a:lnSpc>
                <a:spcPct val="120000"/>
              </a:lnSpc>
              <a:buNone/>
            </a:pPr>
            <a:endParaRPr lang="en-US" sz="7400" dirty="0">
              <a:latin typeface="Tahoma" panose="020B0604030504040204" pitchFamily="34" charset="0"/>
              <a:ea typeface="Tahoma" panose="020B0604030504040204" pitchFamily="34" charset="0"/>
              <a:cs typeface="Tahoma" panose="020B0604030504040204" pitchFamily="34" charset="0"/>
            </a:endParaRPr>
          </a:p>
          <a:p>
            <a:pPr lvl="1">
              <a:lnSpc>
                <a:spcPct val="120000"/>
              </a:lnSpc>
            </a:pPr>
            <a:endParaRPr lang="en-US" sz="7400" dirty="0">
              <a:effectLst/>
              <a:latin typeface="Tahoma" panose="020B0604030504040204" pitchFamily="34" charset="0"/>
              <a:ea typeface="Tahoma" panose="020B0604030504040204" pitchFamily="34" charset="0"/>
              <a:cs typeface="Tahoma" panose="020B0604030504040204" pitchFamily="34" charset="0"/>
            </a:endParaRPr>
          </a:p>
          <a:p>
            <a:pPr lvl="1">
              <a:lnSpc>
                <a:spcPct val="120000"/>
              </a:lnSpc>
            </a:pPr>
            <a:endParaRPr lang="en-US" sz="7400" dirty="0">
              <a:effectLst/>
              <a:latin typeface="Tahoma" panose="020B0604030504040204" pitchFamily="34" charset="0"/>
              <a:ea typeface="Tahoma" panose="020B0604030504040204" pitchFamily="34" charset="0"/>
              <a:cs typeface="Tahoma" panose="020B0604030504040204" pitchFamily="34" charset="0"/>
            </a:endParaRPr>
          </a:p>
          <a:p>
            <a:pPr marL="0" indent="0">
              <a:lnSpc>
                <a:spcPct val="120000"/>
              </a:lnSpc>
              <a:buNone/>
            </a:pPr>
            <a:endParaRPr lang="en-US" sz="7400" dirty="0">
              <a:effectLst/>
              <a:latin typeface="Tahoma" panose="020B0604030504040204" pitchFamily="34" charset="0"/>
              <a:ea typeface="Tahoma" panose="020B0604030504040204" pitchFamily="34" charset="0"/>
              <a:cs typeface="Tahoma" panose="020B0604030504040204" pitchFamily="34" charset="0"/>
            </a:endParaRPr>
          </a:p>
          <a:p>
            <a:pPr marL="0" indent="0" algn="ctr">
              <a:lnSpc>
                <a:spcPct val="120000"/>
              </a:lnSpc>
              <a:buNone/>
            </a:pPr>
            <a:endParaRPr lang="en-US" sz="86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13328116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13EF6-09FC-61BF-44D0-563800A0FBE3}"/>
              </a:ext>
            </a:extLst>
          </p:cNvPr>
          <p:cNvSpPr>
            <a:spLocks noGrp="1"/>
          </p:cNvSpPr>
          <p:nvPr>
            <p:ph type="title"/>
          </p:nvPr>
        </p:nvSpPr>
        <p:spPr>
          <a:xfrm>
            <a:off x="941070" y="1181099"/>
            <a:ext cx="10515600" cy="1325563"/>
          </a:xfrm>
        </p:spPr>
        <p:txBody>
          <a:bodyPr>
            <a:normAutofit fontScale="90000"/>
          </a:bodyPr>
          <a:lstStyle/>
          <a:p>
            <a:pPr algn="ctr"/>
            <a:br>
              <a:rPr lang="en-US" dirty="0">
                <a:latin typeface="Tahoma" panose="020B0604030504040204" pitchFamily="34" charset="0"/>
                <a:ea typeface="Tahoma" panose="020B0604030504040204" pitchFamily="34" charset="0"/>
                <a:cs typeface="Tahoma" panose="020B0604030504040204" pitchFamily="34" charset="0"/>
              </a:rPr>
            </a:br>
            <a:br>
              <a:rPr lang="en-US" dirty="0">
                <a:latin typeface="Tahoma" panose="020B0604030504040204" pitchFamily="34" charset="0"/>
                <a:ea typeface="Tahoma" panose="020B0604030504040204" pitchFamily="34" charset="0"/>
                <a:cs typeface="Tahoma" panose="020B0604030504040204" pitchFamily="34" charset="0"/>
              </a:rPr>
            </a:br>
            <a:r>
              <a:rPr lang="en-US" b="1" dirty="0">
                <a:latin typeface="Tahoma" panose="020B0604030504040204" pitchFamily="34" charset="0"/>
                <a:ea typeface="Tahoma" panose="020B0604030504040204" pitchFamily="34" charset="0"/>
                <a:cs typeface="Tahoma" panose="020B0604030504040204" pitchFamily="34" charset="0"/>
              </a:rPr>
              <a:t>Reimbursement Process</a:t>
            </a:r>
            <a:br>
              <a:rPr lang="en-US" b="1" dirty="0">
                <a:latin typeface="Tahoma" panose="020B0604030504040204" pitchFamily="34" charset="0"/>
                <a:ea typeface="Tahoma" panose="020B0604030504040204" pitchFamily="34" charset="0"/>
                <a:cs typeface="Tahoma" panose="020B0604030504040204" pitchFamily="34" charset="0"/>
              </a:rPr>
            </a:br>
            <a:br>
              <a:rPr lang="en-US" b="1" dirty="0">
                <a:latin typeface="Tahoma" panose="020B0604030504040204" pitchFamily="34" charset="0"/>
                <a:ea typeface="Tahoma" panose="020B0604030504040204" pitchFamily="34" charset="0"/>
                <a:cs typeface="Tahoma" panose="020B0604030504040204" pitchFamily="34" charset="0"/>
              </a:rPr>
            </a:b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a:extLst>
              <a:ext uri="{FF2B5EF4-FFF2-40B4-BE49-F238E27FC236}">
                <a16:creationId xmlns:a16="http://schemas.microsoft.com/office/drawing/2014/main" id="{F4326F76-BA03-AF50-769C-45289C58F719}"/>
              </a:ext>
            </a:extLst>
          </p:cNvPr>
          <p:cNvSpPr>
            <a:spLocks noGrp="1"/>
          </p:cNvSpPr>
          <p:nvPr>
            <p:ph idx="1"/>
          </p:nvPr>
        </p:nvSpPr>
        <p:spPr>
          <a:xfrm>
            <a:off x="941070" y="2289492"/>
            <a:ext cx="10515600" cy="4351338"/>
          </a:xfrm>
        </p:spPr>
        <p:txBody>
          <a:bodyPr>
            <a:normAutofit fontScale="32500" lnSpcReduction="20000"/>
          </a:bodyPr>
          <a:lstStyle/>
          <a:p>
            <a:pPr lvl="1">
              <a:lnSpc>
                <a:spcPct val="120000"/>
              </a:lnSpc>
            </a:pPr>
            <a:r>
              <a:rPr lang="en-US" sz="7400" dirty="0">
                <a:effectLst/>
                <a:latin typeface="Tahoma" panose="020B0604030504040204" pitchFamily="34" charset="0"/>
                <a:ea typeface="Tahoma" panose="020B0604030504040204" pitchFamily="34" charset="0"/>
                <a:cs typeface="Tahoma" panose="020B0604030504040204" pitchFamily="34" charset="0"/>
              </a:rPr>
              <a:t>Once NBRC receives the request it will be processed in the order in which it was received </a:t>
            </a:r>
          </a:p>
          <a:p>
            <a:pPr lvl="2">
              <a:lnSpc>
                <a:spcPct val="120000"/>
              </a:lnSpc>
            </a:pPr>
            <a:r>
              <a:rPr lang="en-US" sz="7000" dirty="0">
                <a:effectLst/>
                <a:latin typeface="Tahoma" panose="020B0604030504040204" pitchFamily="34" charset="0"/>
                <a:ea typeface="Tahoma" panose="020B0604030504040204" pitchFamily="34" charset="0"/>
                <a:cs typeface="Tahoma" panose="020B0604030504040204" pitchFamily="34" charset="0"/>
              </a:rPr>
              <a:t>A staff member will follow up with the grantee if necessary. If there are no issues, the request will be forwarded on for the payment to be electronically transferred to the grantee’s bank account using the ACH information provided</a:t>
            </a:r>
          </a:p>
          <a:p>
            <a:pPr lvl="2">
              <a:lnSpc>
                <a:spcPct val="120000"/>
              </a:lnSpc>
            </a:pPr>
            <a:r>
              <a:rPr lang="en-US" sz="7000" dirty="0">
                <a:effectLst/>
                <a:latin typeface="Tahoma" panose="020B0604030504040204" pitchFamily="34" charset="0"/>
                <a:ea typeface="Tahoma" panose="020B0604030504040204" pitchFamily="34" charset="0"/>
                <a:cs typeface="Tahoma" panose="020B0604030504040204" pitchFamily="34" charset="0"/>
              </a:rPr>
              <a:t>When the request is processed, the grantee will receive an email acknowledging the request</a:t>
            </a:r>
            <a:endParaRPr lang="en-US" sz="7000" dirty="0">
              <a:latin typeface="Tahoma" panose="020B0604030504040204" pitchFamily="34" charset="0"/>
              <a:ea typeface="Tahoma" panose="020B0604030504040204" pitchFamily="34" charset="0"/>
              <a:cs typeface="Tahoma" panose="020B0604030504040204" pitchFamily="34" charset="0"/>
            </a:endParaRPr>
          </a:p>
          <a:p>
            <a:pPr lvl="2">
              <a:lnSpc>
                <a:spcPct val="120000"/>
              </a:lnSpc>
            </a:pPr>
            <a:r>
              <a:rPr lang="en-US" sz="7000" dirty="0">
                <a:effectLst/>
                <a:latin typeface="Tahoma" panose="020B0604030504040204" pitchFamily="34" charset="0"/>
                <a:ea typeface="Tahoma" panose="020B0604030504040204" pitchFamily="34" charset="0"/>
                <a:cs typeface="Tahoma" panose="020B0604030504040204" pitchFamily="34" charset="0"/>
              </a:rPr>
              <a:t>After </a:t>
            </a:r>
            <a:r>
              <a:rPr lang="en-US" sz="7000" dirty="0">
                <a:latin typeface="Tahoma" panose="020B0604030504040204" pitchFamily="34" charset="0"/>
                <a:ea typeface="Tahoma" panose="020B0604030504040204" pitchFamily="34" charset="0"/>
                <a:cs typeface="Tahoma" panose="020B0604030504040204" pitchFamily="34" charset="0"/>
              </a:rPr>
              <a:t>receiving this email</a:t>
            </a:r>
            <a:r>
              <a:rPr lang="en-US" sz="7000" dirty="0">
                <a:effectLst/>
                <a:latin typeface="Tahoma" panose="020B0604030504040204" pitchFamily="34" charset="0"/>
                <a:ea typeface="Tahoma" panose="020B0604030504040204" pitchFamily="34" charset="0"/>
                <a:cs typeface="Tahoma" panose="020B0604030504040204" pitchFamily="34" charset="0"/>
              </a:rPr>
              <a:t> the grantee can expect to receive payment within 10 business days </a:t>
            </a:r>
          </a:p>
          <a:p>
            <a:pPr lvl="1">
              <a:lnSpc>
                <a:spcPct val="120000"/>
              </a:lnSpc>
            </a:pPr>
            <a:endParaRPr lang="en-US" sz="7400" dirty="0">
              <a:latin typeface="Tahoma" panose="020B0604030504040204" pitchFamily="34" charset="0"/>
              <a:ea typeface="Tahoma" panose="020B0604030504040204" pitchFamily="34" charset="0"/>
              <a:cs typeface="Tahoma" panose="020B0604030504040204" pitchFamily="34" charset="0"/>
            </a:endParaRPr>
          </a:p>
          <a:p>
            <a:pPr lvl="1">
              <a:lnSpc>
                <a:spcPct val="120000"/>
              </a:lnSpc>
            </a:pPr>
            <a:endParaRPr lang="en-US" sz="7400" dirty="0">
              <a:effectLst/>
              <a:latin typeface="Tahoma" panose="020B0604030504040204" pitchFamily="34" charset="0"/>
              <a:ea typeface="Tahoma" panose="020B0604030504040204" pitchFamily="34" charset="0"/>
              <a:cs typeface="Tahoma" panose="020B0604030504040204" pitchFamily="34" charset="0"/>
            </a:endParaRPr>
          </a:p>
          <a:p>
            <a:pPr lvl="1">
              <a:lnSpc>
                <a:spcPct val="120000"/>
              </a:lnSpc>
            </a:pPr>
            <a:endParaRPr lang="en-US" sz="7400" dirty="0">
              <a:effectLst/>
              <a:latin typeface="Tahoma" panose="020B0604030504040204" pitchFamily="34" charset="0"/>
              <a:ea typeface="Tahoma" panose="020B0604030504040204" pitchFamily="34" charset="0"/>
              <a:cs typeface="Tahoma" panose="020B0604030504040204" pitchFamily="34" charset="0"/>
            </a:endParaRPr>
          </a:p>
          <a:p>
            <a:pPr marL="0" indent="0">
              <a:lnSpc>
                <a:spcPct val="120000"/>
              </a:lnSpc>
              <a:buNone/>
            </a:pPr>
            <a:endParaRPr lang="en-US" sz="7400" dirty="0">
              <a:effectLst/>
              <a:latin typeface="Tahoma" panose="020B0604030504040204" pitchFamily="34" charset="0"/>
              <a:ea typeface="Tahoma" panose="020B0604030504040204" pitchFamily="34" charset="0"/>
              <a:cs typeface="Tahoma" panose="020B0604030504040204" pitchFamily="34" charset="0"/>
            </a:endParaRPr>
          </a:p>
          <a:p>
            <a:pPr marL="0" indent="0" algn="ctr">
              <a:lnSpc>
                <a:spcPct val="120000"/>
              </a:lnSpc>
              <a:buNone/>
            </a:pPr>
            <a:endParaRPr lang="en-US" sz="86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15615687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EC7F06-8C5D-7509-B974-C3BE21FFF58F}"/>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dirty="0"/>
              <a:t>Reimbursements </a:t>
            </a:r>
          </a:p>
        </p:txBody>
      </p:sp>
      <p:pic>
        <p:nvPicPr>
          <p:cNvPr id="5" name="Picture 4" descr="Image of Request for Advance or Reimbursement">
            <a:extLst>
              <a:ext uri="{FF2B5EF4-FFF2-40B4-BE49-F238E27FC236}">
                <a16:creationId xmlns:a16="http://schemas.microsoft.com/office/drawing/2014/main" id="{252702C5-E4B1-4960-9835-EE503F51D747}"/>
              </a:ext>
            </a:extLst>
          </p:cNvPr>
          <p:cNvPicPr>
            <a:picLocks noChangeAspect="1"/>
          </p:cNvPicPr>
          <p:nvPr/>
        </p:nvPicPr>
        <p:blipFill>
          <a:blip r:embed="rId2"/>
          <a:stretch>
            <a:fillRect/>
          </a:stretch>
        </p:blipFill>
        <p:spPr>
          <a:xfrm>
            <a:off x="1143000" y="1643256"/>
            <a:ext cx="4541905" cy="5027837"/>
          </a:xfrm>
          <a:prstGeom prst="rect">
            <a:avLst/>
          </a:prstGeom>
        </p:spPr>
      </p:pic>
      <p:pic>
        <p:nvPicPr>
          <p:cNvPr id="7" name="Picture 6" descr="Image of Request for Advance or Reimbursement Form">
            <a:extLst>
              <a:ext uri="{FF2B5EF4-FFF2-40B4-BE49-F238E27FC236}">
                <a16:creationId xmlns:a16="http://schemas.microsoft.com/office/drawing/2014/main" id="{EA8BB121-6E05-487D-A062-9F570C7F485C}"/>
              </a:ext>
            </a:extLst>
          </p:cNvPr>
          <p:cNvPicPr>
            <a:picLocks noChangeAspect="1"/>
          </p:cNvPicPr>
          <p:nvPr/>
        </p:nvPicPr>
        <p:blipFill>
          <a:blip r:embed="rId3"/>
          <a:stretch>
            <a:fillRect/>
          </a:stretch>
        </p:blipFill>
        <p:spPr>
          <a:xfrm>
            <a:off x="5925397" y="1643256"/>
            <a:ext cx="4304453" cy="4992180"/>
          </a:xfrm>
          <a:prstGeom prst="rect">
            <a:avLst/>
          </a:prstGeom>
        </p:spPr>
      </p:pic>
    </p:spTree>
    <p:extLst>
      <p:ext uri="{BB962C8B-B14F-4D97-AF65-F5344CB8AC3E}">
        <p14:creationId xmlns:p14="http://schemas.microsoft.com/office/powerpoint/2010/main" val="1513699799"/>
      </p:ext>
    </p:extLst>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13EF6-09FC-61BF-44D0-563800A0FBE3}"/>
              </a:ext>
            </a:extLst>
          </p:cNvPr>
          <p:cNvSpPr>
            <a:spLocks noGrp="1"/>
          </p:cNvSpPr>
          <p:nvPr>
            <p:ph type="title"/>
          </p:nvPr>
        </p:nvSpPr>
        <p:spPr>
          <a:xfrm>
            <a:off x="941070" y="1181099"/>
            <a:ext cx="10515600" cy="1325563"/>
          </a:xfrm>
        </p:spPr>
        <p:txBody>
          <a:bodyPr>
            <a:normAutofit fontScale="90000"/>
          </a:bodyPr>
          <a:lstStyle/>
          <a:p>
            <a:pPr algn="ctr"/>
            <a:br>
              <a:rPr lang="en-US" dirty="0">
                <a:latin typeface="Tahoma" panose="020B0604030504040204" pitchFamily="34" charset="0"/>
                <a:ea typeface="Tahoma" panose="020B0604030504040204" pitchFamily="34" charset="0"/>
                <a:cs typeface="Tahoma" panose="020B0604030504040204" pitchFamily="34" charset="0"/>
              </a:rPr>
            </a:br>
            <a:br>
              <a:rPr lang="en-US" dirty="0">
                <a:latin typeface="Tahoma" panose="020B0604030504040204" pitchFamily="34" charset="0"/>
                <a:ea typeface="Tahoma" panose="020B0604030504040204" pitchFamily="34" charset="0"/>
                <a:cs typeface="Tahoma" panose="020B0604030504040204" pitchFamily="34" charset="0"/>
              </a:rPr>
            </a:br>
            <a:r>
              <a:rPr lang="en-US" b="1" dirty="0">
                <a:latin typeface="Tahoma" panose="020B0604030504040204" pitchFamily="34" charset="0"/>
                <a:ea typeface="Tahoma" panose="020B0604030504040204" pitchFamily="34" charset="0"/>
                <a:cs typeface="Tahoma" panose="020B0604030504040204" pitchFamily="34" charset="0"/>
              </a:rPr>
              <a:t>Documentation for Reimbursements</a:t>
            </a:r>
            <a:br>
              <a:rPr lang="en-US" b="1" dirty="0">
                <a:latin typeface="Tahoma" panose="020B0604030504040204" pitchFamily="34" charset="0"/>
                <a:ea typeface="Tahoma" panose="020B0604030504040204" pitchFamily="34" charset="0"/>
                <a:cs typeface="Tahoma" panose="020B0604030504040204" pitchFamily="34" charset="0"/>
              </a:rPr>
            </a:br>
            <a:br>
              <a:rPr lang="en-US" b="1" dirty="0">
                <a:latin typeface="Tahoma" panose="020B0604030504040204" pitchFamily="34" charset="0"/>
                <a:ea typeface="Tahoma" panose="020B0604030504040204" pitchFamily="34" charset="0"/>
                <a:cs typeface="Tahoma" panose="020B0604030504040204" pitchFamily="34" charset="0"/>
              </a:rPr>
            </a:b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a:extLst>
              <a:ext uri="{FF2B5EF4-FFF2-40B4-BE49-F238E27FC236}">
                <a16:creationId xmlns:a16="http://schemas.microsoft.com/office/drawing/2014/main" id="{F4326F76-BA03-AF50-769C-45289C58F719}"/>
              </a:ext>
            </a:extLst>
          </p:cNvPr>
          <p:cNvSpPr>
            <a:spLocks noGrp="1"/>
          </p:cNvSpPr>
          <p:nvPr>
            <p:ph idx="1"/>
          </p:nvPr>
        </p:nvSpPr>
        <p:spPr>
          <a:xfrm>
            <a:off x="941070" y="2289492"/>
            <a:ext cx="10515600" cy="4351338"/>
          </a:xfrm>
        </p:spPr>
        <p:txBody>
          <a:bodyPr>
            <a:normAutofit fontScale="32500" lnSpcReduction="20000"/>
          </a:bodyPr>
          <a:lstStyle/>
          <a:p>
            <a:pPr lvl="1">
              <a:lnSpc>
                <a:spcPct val="120000"/>
              </a:lnSpc>
            </a:pPr>
            <a:r>
              <a:rPr lang="en-US" sz="7400" dirty="0">
                <a:effectLst/>
                <a:latin typeface="Tahoma" panose="020B0604030504040204" pitchFamily="34" charset="0"/>
                <a:ea typeface="Tahoma" panose="020B0604030504040204" pitchFamily="34" charset="0"/>
                <a:cs typeface="Tahoma" panose="020B0604030504040204" pitchFamily="34" charset="0"/>
              </a:rPr>
              <a:t>Supporting documentation for requested NBRC funds and expended match are required to be submitted with the SF-270</a:t>
            </a:r>
          </a:p>
          <a:p>
            <a:pPr lvl="1">
              <a:lnSpc>
                <a:spcPct val="120000"/>
              </a:lnSpc>
            </a:pPr>
            <a:r>
              <a:rPr lang="en-US" sz="7400" dirty="0">
                <a:effectLst/>
                <a:latin typeface="Tahoma" panose="020B0604030504040204" pitchFamily="34" charset="0"/>
                <a:ea typeface="Tahoma" panose="020B0604030504040204" pitchFamily="34" charset="0"/>
                <a:cs typeface="Tahoma" panose="020B0604030504040204" pitchFamily="34" charset="0"/>
              </a:rPr>
              <a:t>Documentation includes anything that is necessary to demonstrate that funds were spent, costs were incurred, and work was completed </a:t>
            </a:r>
          </a:p>
          <a:p>
            <a:pPr lvl="1">
              <a:lnSpc>
                <a:spcPct val="120000"/>
              </a:lnSpc>
            </a:pPr>
            <a:r>
              <a:rPr lang="en-US" sz="7400" dirty="0">
                <a:effectLst/>
                <a:latin typeface="Tahoma" panose="020B0604030504040204" pitchFamily="34" charset="0"/>
                <a:ea typeface="Tahoma" panose="020B0604030504040204" pitchFamily="34" charset="0"/>
                <a:cs typeface="Tahoma" panose="020B0604030504040204" pitchFamily="34" charset="0"/>
              </a:rPr>
              <a:t>Examples of documentation:</a:t>
            </a:r>
          </a:p>
          <a:p>
            <a:pPr lvl="2">
              <a:lnSpc>
                <a:spcPct val="120000"/>
              </a:lnSpc>
            </a:pPr>
            <a:r>
              <a:rPr lang="en-US" sz="7400" dirty="0">
                <a:effectLst/>
                <a:latin typeface="Tahoma" panose="020B0604030504040204" pitchFamily="34" charset="0"/>
                <a:ea typeface="Tahoma" panose="020B0604030504040204" pitchFamily="34" charset="0"/>
                <a:cs typeface="Tahoma" panose="020B0604030504040204" pitchFamily="34" charset="0"/>
              </a:rPr>
              <a:t>Receipts for purchase of goods and supplies</a:t>
            </a:r>
          </a:p>
          <a:p>
            <a:pPr lvl="2">
              <a:lnSpc>
                <a:spcPct val="120000"/>
              </a:lnSpc>
            </a:pPr>
            <a:r>
              <a:rPr lang="en-US" sz="7400" dirty="0">
                <a:effectLst/>
                <a:latin typeface="Tahoma" panose="020B0604030504040204" pitchFamily="34" charset="0"/>
                <a:ea typeface="Tahoma" panose="020B0604030504040204" pitchFamily="34" charset="0"/>
                <a:cs typeface="Tahoma" panose="020B0604030504040204" pitchFamily="34" charset="0"/>
              </a:rPr>
              <a:t>Payroll records for staff time</a:t>
            </a:r>
          </a:p>
          <a:p>
            <a:pPr lvl="2">
              <a:lnSpc>
                <a:spcPct val="120000"/>
              </a:lnSpc>
            </a:pPr>
            <a:r>
              <a:rPr lang="en-US" sz="7400" dirty="0">
                <a:effectLst/>
                <a:latin typeface="Tahoma" panose="020B0604030504040204" pitchFamily="34" charset="0"/>
                <a:ea typeface="Tahoma" panose="020B0604030504040204" pitchFamily="34" charset="0"/>
                <a:cs typeface="Tahoma" panose="020B0604030504040204" pitchFamily="34" charset="0"/>
              </a:rPr>
              <a:t>Invoices from selected contractors and/or purchases</a:t>
            </a:r>
          </a:p>
          <a:p>
            <a:pPr lvl="1">
              <a:lnSpc>
                <a:spcPct val="120000"/>
              </a:lnSpc>
            </a:pPr>
            <a:r>
              <a:rPr lang="en-US" sz="7400" b="1" dirty="0">
                <a:effectLst/>
                <a:latin typeface="Tahoma" panose="020B0604030504040204" pitchFamily="34" charset="0"/>
                <a:ea typeface="Tahoma" panose="020B0604030504040204" pitchFamily="34" charset="0"/>
                <a:cs typeface="Tahoma" panose="020B0604030504040204" pitchFamily="34" charset="0"/>
              </a:rPr>
              <a:t>NOTE</a:t>
            </a:r>
            <a:r>
              <a:rPr lang="en-US" sz="7400" dirty="0">
                <a:effectLst/>
                <a:latin typeface="Tahoma" panose="020B0604030504040204" pitchFamily="34" charset="0"/>
                <a:ea typeface="Tahoma" panose="020B0604030504040204" pitchFamily="34" charset="0"/>
                <a:cs typeface="Tahoma" panose="020B0604030504040204" pitchFamily="34" charset="0"/>
              </a:rPr>
              <a:t>: The documentation to demonstrate work completed should</a:t>
            </a:r>
            <a:r>
              <a:rPr lang="en-US" sz="7400" b="1" u="sng" dirty="0">
                <a:effectLst/>
                <a:latin typeface="Tahoma" panose="020B0604030504040204" pitchFamily="34" charset="0"/>
                <a:ea typeface="Tahoma" panose="020B0604030504040204" pitchFamily="34" charset="0"/>
                <a:cs typeface="Tahoma" panose="020B0604030504040204" pitchFamily="34" charset="0"/>
              </a:rPr>
              <a:t> not </a:t>
            </a:r>
            <a:r>
              <a:rPr lang="en-US" sz="7400" dirty="0">
                <a:effectLst/>
                <a:latin typeface="Tahoma" panose="020B0604030504040204" pitchFamily="34" charset="0"/>
                <a:ea typeface="Tahoma" panose="020B0604030504040204" pitchFamily="34" charset="0"/>
                <a:cs typeface="Tahoma" panose="020B0604030504040204" pitchFamily="34" charset="0"/>
              </a:rPr>
              <a:t>be created for the express purpose of meeting any NBRC requirements</a:t>
            </a:r>
          </a:p>
          <a:p>
            <a:pPr lvl="1">
              <a:lnSpc>
                <a:spcPct val="120000"/>
              </a:lnSpc>
            </a:pPr>
            <a:endParaRPr lang="en-US" sz="7400" dirty="0">
              <a:latin typeface="Tahoma" panose="020B0604030504040204" pitchFamily="34" charset="0"/>
              <a:ea typeface="Tahoma" panose="020B0604030504040204" pitchFamily="34" charset="0"/>
              <a:cs typeface="Tahoma" panose="020B0604030504040204" pitchFamily="34" charset="0"/>
            </a:endParaRPr>
          </a:p>
          <a:p>
            <a:pPr lvl="1">
              <a:lnSpc>
                <a:spcPct val="120000"/>
              </a:lnSpc>
            </a:pPr>
            <a:endParaRPr lang="en-US" sz="7400" dirty="0">
              <a:effectLst/>
              <a:latin typeface="Tahoma" panose="020B0604030504040204" pitchFamily="34" charset="0"/>
              <a:ea typeface="Tahoma" panose="020B0604030504040204" pitchFamily="34" charset="0"/>
              <a:cs typeface="Tahoma" panose="020B0604030504040204" pitchFamily="34" charset="0"/>
            </a:endParaRPr>
          </a:p>
          <a:p>
            <a:pPr lvl="1">
              <a:lnSpc>
                <a:spcPct val="120000"/>
              </a:lnSpc>
            </a:pPr>
            <a:endParaRPr lang="en-US" sz="7400" dirty="0">
              <a:effectLst/>
              <a:latin typeface="Tahoma" panose="020B0604030504040204" pitchFamily="34" charset="0"/>
              <a:ea typeface="Tahoma" panose="020B0604030504040204" pitchFamily="34" charset="0"/>
              <a:cs typeface="Tahoma" panose="020B0604030504040204" pitchFamily="34" charset="0"/>
            </a:endParaRPr>
          </a:p>
          <a:p>
            <a:pPr marL="0" indent="0">
              <a:lnSpc>
                <a:spcPct val="120000"/>
              </a:lnSpc>
              <a:buNone/>
            </a:pPr>
            <a:endParaRPr lang="en-US" sz="7400" dirty="0">
              <a:effectLst/>
              <a:latin typeface="Tahoma" panose="020B0604030504040204" pitchFamily="34" charset="0"/>
              <a:ea typeface="Tahoma" panose="020B0604030504040204" pitchFamily="34" charset="0"/>
              <a:cs typeface="Tahoma" panose="020B0604030504040204" pitchFamily="34" charset="0"/>
            </a:endParaRPr>
          </a:p>
          <a:p>
            <a:pPr marL="0" indent="0" algn="ctr">
              <a:lnSpc>
                <a:spcPct val="120000"/>
              </a:lnSpc>
              <a:buNone/>
            </a:pPr>
            <a:endParaRPr lang="en-US" sz="86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89478638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13EF6-09FC-61BF-44D0-563800A0FBE3}"/>
              </a:ext>
            </a:extLst>
          </p:cNvPr>
          <p:cNvSpPr>
            <a:spLocks noGrp="1"/>
          </p:cNvSpPr>
          <p:nvPr>
            <p:ph type="title"/>
          </p:nvPr>
        </p:nvSpPr>
        <p:spPr>
          <a:xfrm>
            <a:off x="941070" y="1181099"/>
            <a:ext cx="10515600" cy="1325563"/>
          </a:xfrm>
        </p:spPr>
        <p:txBody>
          <a:bodyPr>
            <a:normAutofit fontScale="90000"/>
          </a:bodyPr>
          <a:lstStyle/>
          <a:p>
            <a:pPr algn="ctr"/>
            <a:br>
              <a:rPr lang="en-US" dirty="0">
                <a:latin typeface="Tahoma" panose="020B0604030504040204" pitchFamily="34" charset="0"/>
                <a:ea typeface="Tahoma" panose="020B0604030504040204" pitchFamily="34" charset="0"/>
                <a:cs typeface="Tahoma" panose="020B0604030504040204" pitchFamily="34" charset="0"/>
              </a:rPr>
            </a:br>
            <a:br>
              <a:rPr lang="en-US" dirty="0">
                <a:latin typeface="Tahoma" panose="020B0604030504040204" pitchFamily="34" charset="0"/>
                <a:ea typeface="Tahoma" panose="020B0604030504040204" pitchFamily="34" charset="0"/>
                <a:cs typeface="Tahoma" panose="020B0604030504040204" pitchFamily="34" charset="0"/>
              </a:rPr>
            </a:br>
            <a:r>
              <a:rPr lang="en-US" b="1" dirty="0">
                <a:latin typeface="Tahoma" panose="020B0604030504040204" pitchFamily="34" charset="0"/>
                <a:ea typeface="Tahoma" panose="020B0604030504040204" pitchFamily="34" charset="0"/>
                <a:cs typeface="Tahoma" panose="020B0604030504040204" pitchFamily="34" charset="0"/>
              </a:rPr>
              <a:t>Timing of Reimbursements</a:t>
            </a:r>
            <a:br>
              <a:rPr lang="en-US" b="1" dirty="0">
                <a:latin typeface="Tahoma" panose="020B0604030504040204" pitchFamily="34" charset="0"/>
                <a:ea typeface="Tahoma" panose="020B0604030504040204" pitchFamily="34" charset="0"/>
                <a:cs typeface="Tahoma" panose="020B0604030504040204" pitchFamily="34" charset="0"/>
              </a:rPr>
            </a:br>
            <a:br>
              <a:rPr lang="en-US" b="1" dirty="0">
                <a:latin typeface="Tahoma" panose="020B0604030504040204" pitchFamily="34" charset="0"/>
                <a:ea typeface="Tahoma" panose="020B0604030504040204" pitchFamily="34" charset="0"/>
                <a:cs typeface="Tahoma" panose="020B0604030504040204" pitchFamily="34" charset="0"/>
              </a:rPr>
            </a:b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a:extLst>
              <a:ext uri="{FF2B5EF4-FFF2-40B4-BE49-F238E27FC236}">
                <a16:creationId xmlns:a16="http://schemas.microsoft.com/office/drawing/2014/main" id="{F4326F76-BA03-AF50-769C-45289C58F719}"/>
              </a:ext>
            </a:extLst>
          </p:cNvPr>
          <p:cNvSpPr>
            <a:spLocks noGrp="1"/>
          </p:cNvSpPr>
          <p:nvPr>
            <p:ph idx="1"/>
          </p:nvPr>
        </p:nvSpPr>
        <p:spPr>
          <a:xfrm>
            <a:off x="941070" y="2289492"/>
            <a:ext cx="10515600" cy="4351338"/>
          </a:xfrm>
        </p:spPr>
        <p:txBody>
          <a:bodyPr>
            <a:normAutofit fontScale="32500" lnSpcReduction="20000"/>
          </a:bodyPr>
          <a:lstStyle/>
          <a:p>
            <a:pPr lvl="1">
              <a:lnSpc>
                <a:spcPct val="120000"/>
              </a:lnSpc>
            </a:pPr>
            <a:r>
              <a:rPr lang="en-US" sz="7400" dirty="0">
                <a:effectLst/>
                <a:latin typeface="Tahoma" panose="020B0604030504040204" pitchFamily="34" charset="0"/>
                <a:ea typeface="Tahoma" panose="020B0604030504040204" pitchFamily="34" charset="0"/>
                <a:cs typeface="Tahoma" panose="020B0604030504040204" pitchFamily="34" charset="0"/>
              </a:rPr>
              <a:t>Grantees (except USDA) may submit </a:t>
            </a:r>
            <a:r>
              <a:rPr lang="en-US" sz="7400" dirty="0">
                <a:latin typeface="Tahoma" panose="020B0604030504040204" pitchFamily="34" charset="0"/>
                <a:ea typeface="Tahoma" panose="020B0604030504040204" pitchFamily="34" charset="0"/>
                <a:cs typeface="Tahoma" panose="020B0604030504040204" pitchFamily="34" charset="0"/>
              </a:rPr>
              <a:t>requests for reimbursement</a:t>
            </a:r>
            <a:r>
              <a:rPr lang="en-US" sz="7400" dirty="0">
                <a:effectLst/>
                <a:latin typeface="Tahoma" panose="020B0604030504040204" pitchFamily="34" charset="0"/>
                <a:ea typeface="Tahoma" panose="020B0604030504040204" pitchFamily="34" charset="0"/>
                <a:cs typeface="Tahoma" panose="020B0604030504040204" pitchFamily="34" charset="0"/>
              </a:rPr>
              <a:t> on their own schedule following these basic rules:</a:t>
            </a:r>
          </a:p>
          <a:p>
            <a:pPr lvl="2">
              <a:lnSpc>
                <a:spcPct val="120000"/>
              </a:lnSpc>
            </a:pPr>
            <a:r>
              <a:rPr lang="en-US" sz="7400" dirty="0">
                <a:effectLst/>
                <a:latin typeface="Tahoma" panose="020B0604030504040204" pitchFamily="34" charset="0"/>
                <a:ea typeface="Tahoma" panose="020B0604030504040204" pitchFamily="34" charset="0"/>
                <a:cs typeface="Tahoma" panose="020B0604030504040204" pitchFamily="34" charset="0"/>
              </a:rPr>
              <a:t>All time periods from the start of the project to close-out must be accounted for and not overlap</a:t>
            </a:r>
          </a:p>
          <a:p>
            <a:pPr lvl="2">
              <a:lnSpc>
                <a:spcPct val="120000"/>
              </a:lnSpc>
            </a:pPr>
            <a:r>
              <a:rPr lang="en-US" sz="7400" dirty="0">
                <a:effectLst/>
                <a:latin typeface="Tahoma" panose="020B0604030504040204" pitchFamily="34" charset="0"/>
                <a:ea typeface="Tahoma" panose="020B0604030504040204" pitchFamily="34" charset="0"/>
                <a:cs typeface="Tahoma" panose="020B0604030504040204" pitchFamily="34" charset="0"/>
              </a:rPr>
              <a:t>NBRC will not process more than one request for any specific time period</a:t>
            </a:r>
          </a:p>
          <a:p>
            <a:pPr lvl="2">
              <a:lnSpc>
                <a:spcPct val="120000"/>
              </a:lnSpc>
            </a:pPr>
            <a:r>
              <a:rPr lang="en-US" sz="7400" dirty="0">
                <a:effectLst/>
                <a:latin typeface="Tahoma" panose="020B0604030504040204" pitchFamily="34" charset="0"/>
                <a:ea typeface="Tahoma" panose="020B0604030504040204" pitchFamily="34" charset="0"/>
                <a:cs typeface="Tahoma" panose="020B0604030504040204" pitchFamily="34" charset="0"/>
              </a:rPr>
              <a:t>No time periods should be skipped</a:t>
            </a:r>
          </a:p>
          <a:p>
            <a:pPr lvl="2">
              <a:lnSpc>
                <a:spcPct val="120000"/>
              </a:lnSpc>
            </a:pPr>
            <a:r>
              <a:rPr lang="en-US" sz="7400" dirty="0">
                <a:effectLst/>
                <a:latin typeface="Tahoma" panose="020B0604030504040204" pitchFamily="34" charset="0"/>
                <a:ea typeface="Tahoma" panose="020B0604030504040204" pitchFamily="34" charset="0"/>
                <a:cs typeface="Tahoma" panose="020B0604030504040204" pitchFamily="34" charset="0"/>
              </a:rPr>
              <a:t>Reimbursements should reflect whole months</a:t>
            </a:r>
          </a:p>
          <a:p>
            <a:pPr lvl="1">
              <a:lnSpc>
                <a:spcPct val="120000"/>
              </a:lnSpc>
            </a:pPr>
            <a:r>
              <a:rPr lang="en-US" sz="7400" dirty="0">
                <a:effectLst/>
                <a:latin typeface="Tahoma" panose="020B0604030504040204" pitchFamily="34" charset="0"/>
                <a:ea typeface="Tahoma" panose="020B0604030504040204" pitchFamily="34" charset="0"/>
                <a:cs typeface="Tahoma" panose="020B0604030504040204" pitchFamily="34" charset="0"/>
              </a:rPr>
              <a:t>All projects should be able to pay their bills within a month of receiving them without anticipating that NBRC will cover costs immediately</a:t>
            </a:r>
          </a:p>
          <a:p>
            <a:pPr lvl="1">
              <a:lnSpc>
                <a:spcPct val="120000"/>
              </a:lnSpc>
            </a:pPr>
            <a:endParaRPr lang="en-US" sz="7400" dirty="0">
              <a:latin typeface="Tahoma" panose="020B0604030504040204" pitchFamily="34" charset="0"/>
              <a:ea typeface="Tahoma" panose="020B0604030504040204" pitchFamily="34" charset="0"/>
              <a:cs typeface="Tahoma" panose="020B0604030504040204" pitchFamily="34" charset="0"/>
            </a:endParaRPr>
          </a:p>
          <a:p>
            <a:pPr lvl="1">
              <a:lnSpc>
                <a:spcPct val="120000"/>
              </a:lnSpc>
            </a:pPr>
            <a:endParaRPr lang="en-US" sz="7400" dirty="0">
              <a:effectLst/>
              <a:latin typeface="Tahoma" panose="020B0604030504040204" pitchFamily="34" charset="0"/>
              <a:ea typeface="Tahoma" panose="020B0604030504040204" pitchFamily="34" charset="0"/>
              <a:cs typeface="Tahoma" panose="020B0604030504040204" pitchFamily="34" charset="0"/>
            </a:endParaRPr>
          </a:p>
          <a:p>
            <a:pPr lvl="1">
              <a:lnSpc>
                <a:spcPct val="120000"/>
              </a:lnSpc>
            </a:pPr>
            <a:endParaRPr lang="en-US" sz="7400" dirty="0">
              <a:effectLst/>
              <a:latin typeface="Tahoma" panose="020B0604030504040204" pitchFamily="34" charset="0"/>
              <a:ea typeface="Tahoma" panose="020B0604030504040204" pitchFamily="34" charset="0"/>
              <a:cs typeface="Tahoma" panose="020B0604030504040204" pitchFamily="34" charset="0"/>
            </a:endParaRPr>
          </a:p>
          <a:p>
            <a:pPr marL="0" indent="0">
              <a:lnSpc>
                <a:spcPct val="120000"/>
              </a:lnSpc>
              <a:buNone/>
            </a:pPr>
            <a:endParaRPr lang="en-US" sz="7400" dirty="0">
              <a:effectLst/>
              <a:latin typeface="Tahoma" panose="020B0604030504040204" pitchFamily="34" charset="0"/>
              <a:ea typeface="Tahoma" panose="020B0604030504040204" pitchFamily="34" charset="0"/>
              <a:cs typeface="Tahoma" panose="020B0604030504040204" pitchFamily="34" charset="0"/>
            </a:endParaRPr>
          </a:p>
          <a:p>
            <a:pPr marL="0" indent="0" algn="ctr">
              <a:lnSpc>
                <a:spcPct val="120000"/>
              </a:lnSpc>
              <a:buNone/>
            </a:pPr>
            <a:endParaRPr lang="en-US" sz="86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18774346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015FD0FB-21CD-8431-1E57-E149870D0950}"/>
              </a:ext>
            </a:extLst>
          </p:cNvPr>
          <p:cNvSpPr>
            <a:spLocks noGrp="1"/>
          </p:cNvSpPr>
          <p:nvPr>
            <p:ph type="title" idx="4294967295"/>
          </p:nvPr>
        </p:nvSpPr>
        <p:spPr>
          <a:xfrm>
            <a:off x="838200" y="1704975"/>
            <a:ext cx="10515600" cy="47021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0000"/>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br>
              <a:rPr kumimoji="0" lang="en-US" sz="2800" b="0" i="0" u="none" strike="noStrike" kern="120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br>
            <a:endParaRPr kumimoji="0" lang="en-US" sz="2800" b="0" i="0" u="none" strike="noStrike" kern="120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br>
              <a:rPr lang="en-US" sz="6700" b="1" dirty="0">
                <a:latin typeface="Tahoma" panose="020B0604030504040204" pitchFamily="34" charset="0"/>
                <a:ea typeface="Tahoma" panose="020B0604030504040204" pitchFamily="34" charset="0"/>
                <a:cs typeface="Tahoma" panose="020B0604030504040204" pitchFamily="34" charset="0"/>
              </a:rPr>
            </a:br>
            <a:r>
              <a:rPr lang="en-US" sz="6700" b="1" dirty="0">
                <a:latin typeface="Tahoma" panose="020B0604030504040204" pitchFamily="34" charset="0"/>
                <a:ea typeface="Tahoma" panose="020B0604030504040204" pitchFamily="34" charset="0"/>
                <a:cs typeface="Tahoma" panose="020B0604030504040204" pitchFamily="34" charset="0"/>
              </a:rPr>
              <a:t>Reporting</a:t>
            </a:r>
            <a:endParaRPr kumimoji="0" lang="en-US" sz="6700" b="1" i="0" u="none" strike="noStrike" kern="120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6700" b="1" i="0" u="none" strike="noStrike" kern="120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br>
              <a:rPr kumimoji="0" lang="en-US" sz="6700" b="1" i="0" u="none" strike="noStrike" kern="120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br>
            <a:br>
              <a:rPr kumimoji="0" lang="en-US" sz="6700" b="1" i="0" u="none" strike="noStrike" kern="120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br>
            <a:endParaRPr kumimoji="0" lang="en-US" sz="6700" b="1" i="0" u="none" strike="noStrike" kern="120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54554378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13EF6-09FC-61BF-44D0-563800A0FBE3}"/>
              </a:ext>
            </a:extLst>
          </p:cNvPr>
          <p:cNvSpPr>
            <a:spLocks noGrp="1"/>
          </p:cNvSpPr>
          <p:nvPr>
            <p:ph type="title"/>
          </p:nvPr>
        </p:nvSpPr>
        <p:spPr>
          <a:xfrm>
            <a:off x="941070" y="1181099"/>
            <a:ext cx="10515600" cy="1325563"/>
          </a:xfrm>
        </p:spPr>
        <p:txBody>
          <a:bodyPr>
            <a:normAutofit fontScale="90000"/>
          </a:bodyPr>
          <a:lstStyle/>
          <a:p>
            <a:pPr algn="ctr"/>
            <a:br>
              <a:rPr lang="en-US" dirty="0">
                <a:latin typeface="Tahoma" panose="020B0604030504040204" pitchFamily="34" charset="0"/>
                <a:ea typeface="Tahoma" panose="020B0604030504040204" pitchFamily="34" charset="0"/>
                <a:cs typeface="Tahoma" panose="020B0604030504040204" pitchFamily="34" charset="0"/>
              </a:rPr>
            </a:br>
            <a:br>
              <a:rPr lang="en-US" dirty="0">
                <a:latin typeface="Tahoma" panose="020B0604030504040204" pitchFamily="34" charset="0"/>
                <a:ea typeface="Tahoma" panose="020B0604030504040204" pitchFamily="34" charset="0"/>
                <a:cs typeface="Tahoma" panose="020B0604030504040204" pitchFamily="34" charset="0"/>
              </a:rPr>
            </a:br>
            <a:br>
              <a:rPr lang="en-US" dirty="0">
                <a:latin typeface="Tahoma" panose="020B0604030504040204" pitchFamily="34" charset="0"/>
                <a:ea typeface="Tahoma" panose="020B0604030504040204" pitchFamily="34" charset="0"/>
                <a:cs typeface="Tahoma" panose="020B0604030504040204" pitchFamily="34" charset="0"/>
              </a:rPr>
            </a:br>
            <a:r>
              <a:rPr lang="en-US" b="1" dirty="0">
                <a:latin typeface="Tahoma" panose="020B0604030504040204" pitchFamily="34" charset="0"/>
                <a:ea typeface="Tahoma" panose="020B0604030504040204" pitchFamily="34" charset="0"/>
                <a:cs typeface="Tahoma" panose="020B0604030504040204" pitchFamily="34" charset="0"/>
              </a:rPr>
              <a:t>Quarterly Reporting (SF-PPR)</a:t>
            </a:r>
            <a:br>
              <a:rPr lang="en-US" b="1" dirty="0">
                <a:latin typeface="Tahoma" panose="020B0604030504040204" pitchFamily="34" charset="0"/>
                <a:ea typeface="Tahoma" panose="020B0604030504040204" pitchFamily="34" charset="0"/>
                <a:cs typeface="Tahoma" panose="020B0604030504040204" pitchFamily="34" charset="0"/>
              </a:rPr>
            </a:br>
            <a:br>
              <a:rPr lang="en-US" b="1" dirty="0">
                <a:latin typeface="Tahoma" panose="020B0604030504040204" pitchFamily="34" charset="0"/>
                <a:ea typeface="Tahoma" panose="020B0604030504040204" pitchFamily="34" charset="0"/>
                <a:cs typeface="Tahoma" panose="020B0604030504040204" pitchFamily="34" charset="0"/>
              </a:rPr>
            </a:b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a:extLst>
              <a:ext uri="{FF2B5EF4-FFF2-40B4-BE49-F238E27FC236}">
                <a16:creationId xmlns:a16="http://schemas.microsoft.com/office/drawing/2014/main" id="{F4326F76-BA03-AF50-769C-45289C58F719}"/>
              </a:ext>
            </a:extLst>
          </p:cNvPr>
          <p:cNvSpPr>
            <a:spLocks noGrp="1"/>
          </p:cNvSpPr>
          <p:nvPr>
            <p:ph idx="1"/>
          </p:nvPr>
        </p:nvSpPr>
        <p:spPr>
          <a:xfrm>
            <a:off x="941070" y="2289492"/>
            <a:ext cx="10738312" cy="4495772"/>
          </a:xfrm>
        </p:spPr>
        <p:txBody>
          <a:bodyPr>
            <a:normAutofit fontScale="25000" lnSpcReduction="20000"/>
          </a:bodyPr>
          <a:lstStyle/>
          <a:p>
            <a:pPr>
              <a:lnSpc>
                <a:spcPct val="120000"/>
              </a:lnSpc>
            </a:pPr>
            <a:endParaRPr lang="en-US" sz="9600" dirty="0">
              <a:latin typeface="Tahoma" panose="020B0604030504040204" pitchFamily="34" charset="0"/>
              <a:ea typeface="Tahoma" panose="020B0604030504040204" pitchFamily="34" charset="0"/>
              <a:cs typeface="Tahoma" panose="020B0604030504040204" pitchFamily="34" charset="0"/>
            </a:endParaRPr>
          </a:p>
          <a:p>
            <a:pPr>
              <a:lnSpc>
                <a:spcPct val="120000"/>
              </a:lnSpc>
            </a:pPr>
            <a:r>
              <a:rPr lang="en-US" sz="9600" dirty="0">
                <a:effectLst/>
                <a:latin typeface="Tahoma" panose="020B0604030504040204" pitchFamily="34" charset="0"/>
                <a:ea typeface="Tahoma" panose="020B0604030504040204" pitchFamily="34" charset="0"/>
                <a:cs typeface="Tahoma" panose="020B0604030504040204" pitchFamily="34" charset="0"/>
                <a:hlinkClick r:id="rId2"/>
              </a:rPr>
              <a:t>Quarterly Reports </a:t>
            </a:r>
            <a:r>
              <a:rPr lang="en-US" sz="9600" dirty="0">
                <a:effectLst/>
                <a:latin typeface="Tahoma" panose="020B0604030504040204" pitchFamily="34" charset="0"/>
                <a:ea typeface="Tahoma" panose="020B0604030504040204" pitchFamily="34" charset="0"/>
                <a:cs typeface="Tahoma" panose="020B0604030504040204" pitchFamily="34" charset="0"/>
              </a:rPr>
              <a:t>fo</a:t>
            </a:r>
            <a:r>
              <a:rPr lang="en-US" sz="9600" dirty="0">
                <a:latin typeface="Tahoma" panose="020B0604030504040204" pitchFamily="34" charset="0"/>
                <a:ea typeface="Tahoma" panose="020B0604030504040204" pitchFamily="34" charset="0"/>
                <a:cs typeface="Tahoma" panose="020B0604030504040204" pitchFamily="34" charset="0"/>
              </a:rPr>
              <a:t>r projects are due to NBRC October 1</a:t>
            </a:r>
            <a:r>
              <a:rPr lang="en-US" sz="9600" baseline="30000" dirty="0">
                <a:latin typeface="Tahoma" panose="020B0604030504040204" pitchFamily="34" charset="0"/>
                <a:ea typeface="Tahoma" panose="020B0604030504040204" pitchFamily="34" charset="0"/>
                <a:cs typeface="Tahoma" panose="020B0604030504040204" pitchFamily="34" charset="0"/>
              </a:rPr>
              <a:t>st</a:t>
            </a:r>
            <a:r>
              <a:rPr lang="en-US" sz="9600" dirty="0">
                <a:latin typeface="Tahoma" panose="020B0604030504040204" pitchFamily="34" charset="0"/>
                <a:ea typeface="Tahoma" panose="020B0604030504040204" pitchFamily="34" charset="0"/>
                <a:cs typeface="Tahoma" panose="020B0604030504040204" pitchFamily="34" charset="0"/>
              </a:rPr>
              <a:t> of award year through project close out. </a:t>
            </a:r>
          </a:p>
          <a:p>
            <a:pPr>
              <a:lnSpc>
                <a:spcPct val="120000"/>
              </a:lnSpc>
            </a:pPr>
            <a:r>
              <a:rPr lang="en-US" sz="9600" dirty="0">
                <a:latin typeface="Tahoma" panose="020B0604030504040204" pitchFamily="34" charset="0"/>
                <a:ea typeface="Tahoma" panose="020B0604030504040204" pitchFamily="34" charset="0"/>
                <a:cs typeface="Tahoma" panose="020B0604030504040204" pitchFamily="34" charset="0"/>
              </a:rPr>
              <a:t>SF-PPR’s are due after awards have been announced, regardless of the work completed and they are a requirement to keep your award in compliance</a:t>
            </a:r>
          </a:p>
          <a:p>
            <a:pPr>
              <a:lnSpc>
                <a:spcPct val="120000"/>
              </a:lnSpc>
            </a:pPr>
            <a:r>
              <a:rPr lang="en-US" sz="9600" dirty="0">
                <a:latin typeface="Tahoma" panose="020B0604030504040204" pitchFamily="34" charset="0"/>
                <a:ea typeface="Tahoma" panose="020B0604030504040204" pitchFamily="34" charset="0"/>
                <a:cs typeface="Tahoma" panose="020B0604030504040204" pitchFamily="34" charset="0"/>
              </a:rPr>
              <a:t>SF-PPR’s</a:t>
            </a:r>
            <a:r>
              <a:rPr lang="en-US" sz="9600" dirty="0">
                <a:effectLst/>
                <a:latin typeface="Tahoma" panose="020B0604030504040204" pitchFamily="34" charset="0"/>
                <a:ea typeface="Tahoma" panose="020B0604030504040204" pitchFamily="34" charset="0"/>
                <a:cs typeface="Tahoma" panose="020B0604030504040204" pitchFamily="34" charset="0"/>
              </a:rPr>
              <a:t> should be emailed to </a:t>
            </a:r>
            <a:r>
              <a:rPr lang="en-US" sz="9600" dirty="0">
                <a:effectLst/>
                <a:latin typeface="Tahoma" panose="020B0604030504040204" pitchFamily="34" charset="0"/>
                <a:ea typeface="Tahoma" panose="020B0604030504040204" pitchFamily="34" charset="0"/>
                <a:cs typeface="Tahoma" panose="020B0604030504040204" pitchFamily="34" charset="0"/>
                <a:hlinkClick r:id="rId3"/>
              </a:rPr>
              <a:t>admin@nbrc.gov</a:t>
            </a:r>
            <a:r>
              <a:rPr lang="en-US" sz="9600" dirty="0">
                <a:effectLst/>
                <a:latin typeface="Tahoma" panose="020B0604030504040204" pitchFamily="34" charset="0"/>
                <a:ea typeface="Tahoma" panose="020B0604030504040204" pitchFamily="34" charset="0"/>
                <a:cs typeface="Tahoma" panose="020B0604030504040204" pitchFamily="34" charset="0"/>
              </a:rPr>
              <a:t> with your NBRC grant # in the subject line of the email</a:t>
            </a:r>
          </a:p>
          <a:p>
            <a:pPr>
              <a:lnSpc>
                <a:spcPct val="120000"/>
              </a:lnSpc>
            </a:pPr>
            <a:r>
              <a:rPr lang="en-US" sz="9600" dirty="0">
                <a:latin typeface="Tahoma" panose="020B0604030504040204" pitchFamily="34" charset="0"/>
                <a:ea typeface="Tahoma" panose="020B0604030504040204" pitchFamily="34" charset="0"/>
                <a:cs typeface="Tahoma" panose="020B0604030504040204" pitchFamily="34" charset="0"/>
              </a:rPr>
              <a:t>SF-PPR can be found in the appendix of the compliance manual and at the end of this PP, on our website and in the compliance manual  </a:t>
            </a:r>
          </a:p>
          <a:p>
            <a:pPr lvl="1">
              <a:lnSpc>
                <a:spcPct val="120000"/>
              </a:lnSpc>
            </a:pPr>
            <a:endParaRPr lang="en-US" sz="7400" dirty="0">
              <a:effectLst/>
              <a:latin typeface="Tahoma" panose="020B0604030504040204" pitchFamily="34" charset="0"/>
              <a:ea typeface="Tahoma" panose="020B0604030504040204" pitchFamily="34" charset="0"/>
              <a:cs typeface="Tahoma" panose="020B0604030504040204" pitchFamily="34" charset="0"/>
            </a:endParaRPr>
          </a:p>
          <a:p>
            <a:pPr lvl="1">
              <a:lnSpc>
                <a:spcPct val="120000"/>
              </a:lnSpc>
            </a:pPr>
            <a:endParaRPr lang="en-US" sz="7400" dirty="0">
              <a:effectLst/>
              <a:latin typeface="Tahoma" panose="020B0604030504040204" pitchFamily="34" charset="0"/>
              <a:ea typeface="Tahoma" panose="020B0604030504040204" pitchFamily="34" charset="0"/>
              <a:cs typeface="Tahoma" panose="020B0604030504040204" pitchFamily="34" charset="0"/>
            </a:endParaRPr>
          </a:p>
          <a:p>
            <a:pPr lvl="1">
              <a:lnSpc>
                <a:spcPct val="120000"/>
              </a:lnSpc>
            </a:pPr>
            <a:endParaRPr lang="en-US" sz="7400" dirty="0">
              <a:latin typeface="Tahoma" panose="020B0604030504040204" pitchFamily="34" charset="0"/>
              <a:ea typeface="Tahoma" panose="020B0604030504040204" pitchFamily="34" charset="0"/>
              <a:cs typeface="Tahoma" panose="020B0604030504040204" pitchFamily="34" charset="0"/>
            </a:endParaRPr>
          </a:p>
          <a:p>
            <a:pPr lvl="1">
              <a:lnSpc>
                <a:spcPct val="120000"/>
              </a:lnSpc>
            </a:pPr>
            <a:endParaRPr lang="en-US" sz="7400" dirty="0">
              <a:effectLst/>
              <a:latin typeface="Tahoma" panose="020B0604030504040204" pitchFamily="34" charset="0"/>
              <a:ea typeface="Tahoma" panose="020B0604030504040204" pitchFamily="34" charset="0"/>
              <a:cs typeface="Tahoma" panose="020B0604030504040204" pitchFamily="34" charset="0"/>
            </a:endParaRPr>
          </a:p>
          <a:p>
            <a:pPr marL="0" indent="0">
              <a:lnSpc>
                <a:spcPct val="120000"/>
              </a:lnSpc>
              <a:buNone/>
            </a:pPr>
            <a:endParaRPr lang="en-US" sz="8600" b="1" dirty="0">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198978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13EF6-09FC-61BF-44D0-563800A0FBE3}"/>
              </a:ext>
            </a:extLst>
          </p:cNvPr>
          <p:cNvSpPr>
            <a:spLocks noGrp="1"/>
          </p:cNvSpPr>
          <p:nvPr>
            <p:ph type="title"/>
          </p:nvPr>
        </p:nvSpPr>
        <p:spPr>
          <a:xfrm>
            <a:off x="941070" y="1207225"/>
            <a:ext cx="10515600" cy="1325563"/>
          </a:xfrm>
        </p:spPr>
        <p:txBody>
          <a:bodyPr>
            <a:normAutofit fontScale="90000"/>
          </a:bodyPr>
          <a:lstStyle/>
          <a:p>
            <a:pPr algn="ctr"/>
            <a:br>
              <a:rPr lang="en-US" dirty="0">
                <a:latin typeface="Tahoma" panose="020B0604030504040204" pitchFamily="34" charset="0"/>
                <a:ea typeface="Tahoma" panose="020B0604030504040204" pitchFamily="34" charset="0"/>
                <a:cs typeface="Tahoma" panose="020B0604030504040204" pitchFamily="34" charset="0"/>
              </a:rPr>
            </a:br>
            <a:r>
              <a:rPr lang="en-US" b="1" dirty="0">
                <a:latin typeface="Tahoma" panose="020B0604030504040204" pitchFamily="34" charset="0"/>
                <a:ea typeface="Tahoma" panose="020B0604030504040204" pitchFamily="34" charset="0"/>
                <a:cs typeface="Tahoma" panose="020B0604030504040204" pitchFamily="34" charset="0"/>
              </a:rPr>
              <a:t>Meet the NBRC Staff</a:t>
            </a:r>
            <a:br>
              <a:rPr lang="en-US" dirty="0">
                <a:latin typeface="Tahoma" panose="020B0604030504040204" pitchFamily="34" charset="0"/>
                <a:ea typeface="Tahoma" panose="020B0604030504040204" pitchFamily="34" charset="0"/>
                <a:cs typeface="Tahoma" panose="020B0604030504040204" pitchFamily="34" charset="0"/>
              </a:rPr>
            </a:b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a:extLst>
              <a:ext uri="{FF2B5EF4-FFF2-40B4-BE49-F238E27FC236}">
                <a16:creationId xmlns:a16="http://schemas.microsoft.com/office/drawing/2014/main" id="{F4326F76-BA03-AF50-769C-45289C58F719}"/>
              </a:ext>
            </a:extLst>
          </p:cNvPr>
          <p:cNvSpPr>
            <a:spLocks noGrp="1"/>
          </p:cNvSpPr>
          <p:nvPr>
            <p:ph idx="1"/>
          </p:nvPr>
        </p:nvSpPr>
        <p:spPr>
          <a:xfrm>
            <a:off x="941070" y="2137719"/>
            <a:ext cx="10515600" cy="4720281"/>
          </a:xfrm>
        </p:spPr>
        <p:txBody>
          <a:bodyPr>
            <a:normAutofit fontScale="85000" lnSpcReduction="20000"/>
          </a:bodyPr>
          <a:lstStyle/>
          <a:p>
            <a:pPr>
              <a:lnSpc>
                <a:spcPct val="120000"/>
              </a:lnSpc>
            </a:pPr>
            <a:r>
              <a:rPr lang="en-US" b="1" dirty="0">
                <a:latin typeface="Tahoma" panose="020B0604030504040204" pitchFamily="34" charset="0"/>
                <a:ea typeface="Tahoma" panose="020B0604030504040204" pitchFamily="34" charset="0"/>
                <a:cs typeface="Tahoma" panose="020B0604030504040204" pitchFamily="34" charset="0"/>
              </a:rPr>
              <a:t>Tom Sidor, Budget Analyst </a:t>
            </a:r>
          </a:p>
          <a:p>
            <a:pPr>
              <a:lnSpc>
                <a:spcPct val="120000"/>
              </a:lnSpc>
            </a:pPr>
            <a:r>
              <a:rPr lang="en-US" b="1" dirty="0">
                <a:latin typeface="Tahoma" panose="020B0604030504040204" pitchFamily="34" charset="0"/>
                <a:ea typeface="Tahoma" panose="020B0604030504040204" pitchFamily="34" charset="0"/>
                <a:cs typeface="Tahoma" panose="020B0604030504040204" pitchFamily="34" charset="0"/>
              </a:rPr>
              <a:t>Jon O’Rourke, Senior Program Specialist </a:t>
            </a:r>
          </a:p>
          <a:p>
            <a:pPr lvl="1">
              <a:lnSpc>
                <a:spcPct val="120000"/>
              </a:lnSpc>
            </a:pPr>
            <a:r>
              <a:rPr lang="en-US" sz="2800" dirty="0">
                <a:latin typeface="Tahoma" panose="020B0604030504040204" pitchFamily="34" charset="0"/>
                <a:ea typeface="Tahoma" panose="020B0604030504040204" pitchFamily="34" charset="0"/>
                <a:cs typeface="Tahoma" panose="020B0604030504040204" pitchFamily="34" charset="0"/>
              </a:rPr>
              <a:t>Programmatic Monitoring, Amendments, Federal Regulation expertise</a:t>
            </a:r>
          </a:p>
          <a:p>
            <a:pPr>
              <a:lnSpc>
                <a:spcPct val="120000"/>
              </a:lnSpc>
            </a:pPr>
            <a:r>
              <a:rPr lang="en-US" b="1" dirty="0">
                <a:latin typeface="Tahoma" panose="020B0604030504040204" pitchFamily="34" charset="0"/>
                <a:ea typeface="Tahoma" panose="020B0604030504040204" pitchFamily="34" charset="0"/>
                <a:cs typeface="Tahoma" panose="020B0604030504040204" pitchFamily="34" charset="0"/>
              </a:rPr>
              <a:t>Molly Taflas, Senior Program Specialist </a:t>
            </a:r>
          </a:p>
          <a:p>
            <a:pPr lvl="1">
              <a:lnSpc>
                <a:spcPct val="120000"/>
              </a:lnSpc>
            </a:pPr>
            <a:r>
              <a:rPr lang="en-US" sz="2800" dirty="0">
                <a:latin typeface="Tahoma" panose="020B0604030504040204" pitchFamily="34" charset="0"/>
                <a:ea typeface="Tahoma" panose="020B0604030504040204" pitchFamily="34" charset="0"/>
                <a:cs typeface="Tahoma" panose="020B0604030504040204" pitchFamily="34" charset="0"/>
              </a:rPr>
              <a:t>Reimbursements, Close-outs, De-obligations, Reporting</a:t>
            </a:r>
          </a:p>
          <a:p>
            <a:pPr>
              <a:lnSpc>
                <a:spcPct val="120000"/>
              </a:lnSpc>
            </a:pPr>
            <a:r>
              <a:rPr lang="en-US" b="1" dirty="0">
                <a:latin typeface="Tahoma" panose="020B0604030504040204" pitchFamily="34" charset="0"/>
                <a:ea typeface="Tahoma" panose="020B0604030504040204" pitchFamily="34" charset="0"/>
                <a:cs typeface="Tahoma" panose="020B0604030504040204" pitchFamily="34" charset="0"/>
              </a:rPr>
              <a:t>Sarah Lang, Program Specialist</a:t>
            </a:r>
          </a:p>
          <a:p>
            <a:pPr lvl="1">
              <a:lnSpc>
                <a:spcPct val="120000"/>
              </a:lnSpc>
            </a:pPr>
            <a:r>
              <a:rPr lang="en-US" sz="2800" dirty="0">
                <a:latin typeface="Tahoma" panose="020B0604030504040204" pitchFamily="34" charset="0"/>
                <a:ea typeface="Tahoma" panose="020B0604030504040204" pitchFamily="34" charset="0"/>
                <a:cs typeface="Tahoma" panose="020B0604030504040204" pitchFamily="34" charset="0"/>
              </a:rPr>
              <a:t>Reimbursements, Close-outs, Reporting</a:t>
            </a:r>
            <a:endParaRPr lang="en-US" sz="2800" b="1" dirty="0">
              <a:latin typeface="Tahoma" panose="020B0604030504040204" pitchFamily="34" charset="0"/>
              <a:ea typeface="Tahoma" panose="020B0604030504040204" pitchFamily="34" charset="0"/>
              <a:cs typeface="Tahoma" panose="020B0604030504040204" pitchFamily="34" charset="0"/>
            </a:endParaRPr>
          </a:p>
          <a:p>
            <a:pPr>
              <a:lnSpc>
                <a:spcPct val="120000"/>
              </a:lnSpc>
            </a:pPr>
            <a:r>
              <a:rPr lang="en-US" b="1" dirty="0">
                <a:latin typeface="Tahoma" panose="020B0604030504040204" pitchFamily="34" charset="0"/>
                <a:ea typeface="Tahoma" panose="020B0604030504040204" pitchFamily="34" charset="0"/>
                <a:cs typeface="Tahoma" panose="020B0604030504040204" pitchFamily="34" charset="0"/>
              </a:rPr>
              <a:t>Georgia Cassimatis, Program Specialist</a:t>
            </a:r>
          </a:p>
          <a:p>
            <a:pPr lvl="1">
              <a:lnSpc>
                <a:spcPct val="120000"/>
              </a:lnSpc>
            </a:pPr>
            <a:r>
              <a:rPr lang="en-US" sz="2800" dirty="0">
                <a:latin typeface="Tahoma" panose="020B0604030504040204" pitchFamily="34" charset="0"/>
                <a:ea typeface="Tahoma" panose="020B0604030504040204" pitchFamily="34" charset="0"/>
                <a:cs typeface="Tahoma" panose="020B0604030504040204" pitchFamily="34" charset="0"/>
              </a:rPr>
              <a:t>Constant Contact, Website, Reporting</a:t>
            </a:r>
          </a:p>
          <a:p>
            <a:pPr>
              <a:lnSpc>
                <a:spcPct val="120000"/>
              </a:lnSpc>
            </a:pPr>
            <a:r>
              <a:rPr lang="en-US" b="1" dirty="0">
                <a:latin typeface="Tahoma" panose="020B0604030504040204" pitchFamily="34" charset="0"/>
                <a:ea typeface="Tahoma" panose="020B0604030504040204" pitchFamily="34" charset="0"/>
                <a:cs typeface="Tahoma" panose="020B0604030504040204" pitchFamily="34" charset="0"/>
              </a:rPr>
              <a:t>Quin Mann, the Clark Group, NEPA consultant </a:t>
            </a:r>
          </a:p>
          <a:p>
            <a:endParaRPr lang="en-US"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94329354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43BD56-3925-73F3-3D70-5F9954145A9C}"/>
              </a:ext>
            </a:extLst>
          </p:cNvPr>
          <p:cNvSpPr>
            <a:spLocks noGrp="1"/>
          </p:cNvSpPr>
          <p:nvPr>
            <p:ph type="title"/>
          </p:nvPr>
        </p:nvSpPr>
        <p:spPr>
          <a:xfrm>
            <a:off x="1134120" y="1214760"/>
            <a:ext cx="10515600" cy="1325563"/>
          </a:xfrm>
        </p:spPr>
        <p:txBody>
          <a:bodyPr vert="horz" lIns="91440" tIns="45720" rIns="91440" bIns="45720" rtlCol="0" anchor="b">
            <a:normAutofit/>
          </a:bodyPr>
          <a:lstStyle/>
          <a:p>
            <a:r>
              <a:rPr lang="en-US" dirty="0"/>
              <a:t>Reporting deadlines</a:t>
            </a:r>
          </a:p>
        </p:txBody>
      </p:sp>
      <p:graphicFrame>
        <p:nvGraphicFramePr>
          <p:cNvPr id="11" name="Table 5">
            <a:extLst>
              <a:ext uri="{FF2B5EF4-FFF2-40B4-BE49-F238E27FC236}">
                <a16:creationId xmlns:a16="http://schemas.microsoft.com/office/drawing/2014/main" id="{E263A495-5405-D18F-B1F7-094B3C170D74}"/>
              </a:ext>
            </a:extLst>
          </p:cNvPr>
          <p:cNvGraphicFramePr>
            <a:graphicFrameLocks noGrp="1"/>
          </p:cNvGraphicFramePr>
          <p:nvPr>
            <p:extLst>
              <p:ext uri="{D42A27DB-BD31-4B8C-83A1-F6EECF244321}">
                <p14:modId xmlns:p14="http://schemas.microsoft.com/office/powerpoint/2010/main" val="2807526287"/>
              </p:ext>
            </p:extLst>
          </p:nvPr>
        </p:nvGraphicFramePr>
        <p:xfrm>
          <a:off x="195862" y="2687686"/>
          <a:ext cx="6559941" cy="2775228"/>
        </p:xfrm>
        <a:graphic>
          <a:graphicData uri="http://schemas.openxmlformats.org/drawingml/2006/table">
            <a:tbl>
              <a:tblPr firstRow="1" bandRow="1">
                <a:tableStyleId>{5C22544A-7EE6-4342-B048-85BDC9FD1C3A}</a:tableStyleId>
              </a:tblPr>
              <a:tblGrid>
                <a:gridCol w="899253">
                  <a:extLst>
                    <a:ext uri="{9D8B030D-6E8A-4147-A177-3AD203B41FA5}">
                      <a16:colId xmlns:a16="http://schemas.microsoft.com/office/drawing/2014/main" val="440747413"/>
                    </a:ext>
                  </a:extLst>
                </a:gridCol>
                <a:gridCol w="3060287">
                  <a:extLst>
                    <a:ext uri="{9D8B030D-6E8A-4147-A177-3AD203B41FA5}">
                      <a16:colId xmlns:a16="http://schemas.microsoft.com/office/drawing/2014/main" val="1130608264"/>
                    </a:ext>
                  </a:extLst>
                </a:gridCol>
                <a:gridCol w="2600401">
                  <a:extLst>
                    <a:ext uri="{9D8B030D-6E8A-4147-A177-3AD203B41FA5}">
                      <a16:colId xmlns:a16="http://schemas.microsoft.com/office/drawing/2014/main" val="3517476277"/>
                    </a:ext>
                  </a:extLst>
                </a:gridCol>
              </a:tblGrid>
              <a:tr h="747534">
                <a:tc>
                  <a:txBody>
                    <a:bodyPr/>
                    <a:lstStyle/>
                    <a:p>
                      <a:r>
                        <a:rPr lang="en-US" sz="2400" b="1" dirty="0">
                          <a:solidFill>
                            <a:schemeClr val="tx1"/>
                          </a:solidFill>
                        </a:rPr>
                        <a:t>Q 1</a:t>
                      </a:r>
                    </a:p>
                  </a:txBody>
                  <a:tcPr>
                    <a:solidFill>
                      <a:schemeClr val="bg1">
                        <a:lumMod val="85000"/>
                      </a:schemeClr>
                    </a:solidFill>
                  </a:tcPr>
                </a:tc>
                <a:tc>
                  <a:txBody>
                    <a:bodyPr/>
                    <a:lstStyle/>
                    <a:p>
                      <a:r>
                        <a:rPr lang="en-US" sz="2400" b="1" dirty="0">
                          <a:solidFill>
                            <a:schemeClr val="tx1"/>
                          </a:solidFill>
                        </a:rPr>
                        <a:t>October 1-December 31</a:t>
                      </a:r>
                    </a:p>
                  </a:txBody>
                  <a:tcPr>
                    <a:solidFill>
                      <a:schemeClr val="bg1">
                        <a:lumMod val="85000"/>
                      </a:schemeClr>
                    </a:solidFill>
                  </a:tcPr>
                </a:tc>
                <a:tc>
                  <a:txBody>
                    <a:bodyPr/>
                    <a:lstStyle/>
                    <a:p>
                      <a:r>
                        <a:rPr lang="en-US" sz="2400" b="1" dirty="0">
                          <a:solidFill>
                            <a:schemeClr val="tx1"/>
                          </a:solidFill>
                        </a:rPr>
                        <a:t>Due January 30</a:t>
                      </a:r>
                    </a:p>
                  </a:txBody>
                  <a:tcPr>
                    <a:solidFill>
                      <a:schemeClr val="bg1">
                        <a:lumMod val="85000"/>
                      </a:schemeClr>
                    </a:solidFill>
                  </a:tcPr>
                </a:tc>
                <a:extLst>
                  <a:ext uri="{0D108BD9-81ED-4DB2-BD59-A6C34878D82A}">
                    <a16:rowId xmlns:a16="http://schemas.microsoft.com/office/drawing/2014/main" val="1372896262"/>
                  </a:ext>
                </a:extLst>
              </a:tr>
              <a:tr h="747534">
                <a:tc>
                  <a:txBody>
                    <a:bodyPr/>
                    <a:lstStyle/>
                    <a:p>
                      <a:r>
                        <a:rPr lang="en-US" sz="2400" b="1" dirty="0">
                          <a:solidFill>
                            <a:schemeClr val="tx1"/>
                          </a:solidFill>
                        </a:rPr>
                        <a:t>Q 2</a:t>
                      </a:r>
                    </a:p>
                  </a:txBody>
                  <a:tcPr>
                    <a:solidFill>
                      <a:schemeClr val="bg1">
                        <a:lumMod val="85000"/>
                      </a:schemeClr>
                    </a:solidFill>
                  </a:tcPr>
                </a:tc>
                <a:tc>
                  <a:txBody>
                    <a:bodyPr/>
                    <a:lstStyle/>
                    <a:p>
                      <a:r>
                        <a:rPr lang="en-US" sz="2400" b="1" dirty="0">
                          <a:solidFill>
                            <a:schemeClr val="tx1"/>
                          </a:solidFill>
                        </a:rPr>
                        <a:t>January 1- March 31</a:t>
                      </a:r>
                    </a:p>
                  </a:txBody>
                  <a:tcPr>
                    <a:solidFill>
                      <a:schemeClr val="bg1">
                        <a:lumMod val="85000"/>
                      </a:schemeClr>
                    </a:solidFill>
                  </a:tcPr>
                </a:tc>
                <a:tc>
                  <a:txBody>
                    <a:bodyPr/>
                    <a:lstStyle/>
                    <a:p>
                      <a:r>
                        <a:rPr lang="en-US" sz="2400" b="1" dirty="0">
                          <a:solidFill>
                            <a:schemeClr val="tx1"/>
                          </a:solidFill>
                        </a:rPr>
                        <a:t>Due April 30</a:t>
                      </a:r>
                    </a:p>
                  </a:txBody>
                  <a:tcPr>
                    <a:solidFill>
                      <a:schemeClr val="bg1">
                        <a:lumMod val="85000"/>
                      </a:schemeClr>
                    </a:solidFill>
                  </a:tcPr>
                </a:tc>
                <a:extLst>
                  <a:ext uri="{0D108BD9-81ED-4DB2-BD59-A6C34878D82A}">
                    <a16:rowId xmlns:a16="http://schemas.microsoft.com/office/drawing/2014/main" val="2026842817"/>
                  </a:ext>
                </a:extLst>
              </a:tr>
              <a:tr h="415297">
                <a:tc>
                  <a:txBody>
                    <a:bodyPr/>
                    <a:lstStyle/>
                    <a:p>
                      <a:r>
                        <a:rPr lang="en-US" sz="2400" b="1" dirty="0">
                          <a:solidFill>
                            <a:schemeClr val="tx1"/>
                          </a:solidFill>
                        </a:rPr>
                        <a:t>Q 3</a:t>
                      </a:r>
                    </a:p>
                  </a:txBody>
                  <a:tcPr>
                    <a:solidFill>
                      <a:schemeClr val="bg1">
                        <a:lumMod val="85000"/>
                      </a:schemeClr>
                    </a:solidFill>
                  </a:tcPr>
                </a:tc>
                <a:tc>
                  <a:txBody>
                    <a:bodyPr/>
                    <a:lstStyle/>
                    <a:p>
                      <a:r>
                        <a:rPr lang="en-US" sz="2400" b="1" dirty="0">
                          <a:solidFill>
                            <a:schemeClr val="tx1"/>
                          </a:solidFill>
                        </a:rPr>
                        <a:t>April 1- June 30</a:t>
                      </a:r>
                    </a:p>
                  </a:txBody>
                  <a:tcPr>
                    <a:solidFill>
                      <a:schemeClr val="bg1">
                        <a:lumMod val="85000"/>
                      </a:schemeClr>
                    </a:solidFill>
                  </a:tcPr>
                </a:tc>
                <a:tc>
                  <a:txBody>
                    <a:bodyPr/>
                    <a:lstStyle/>
                    <a:p>
                      <a:r>
                        <a:rPr lang="en-US" sz="2400" b="1" dirty="0">
                          <a:solidFill>
                            <a:schemeClr val="tx1"/>
                          </a:solidFill>
                        </a:rPr>
                        <a:t>Due July 30</a:t>
                      </a:r>
                    </a:p>
                  </a:txBody>
                  <a:tcPr>
                    <a:solidFill>
                      <a:schemeClr val="bg1">
                        <a:lumMod val="85000"/>
                      </a:schemeClr>
                    </a:solidFill>
                  </a:tcPr>
                </a:tc>
                <a:extLst>
                  <a:ext uri="{0D108BD9-81ED-4DB2-BD59-A6C34878D82A}">
                    <a16:rowId xmlns:a16="http://schemas.microsoft.com/office/drawing/2014/main" val="3853938876"/>
                  </a:ext>
                </a:extLst>
              </a:tr>
              <a:tr h="747534">
                <a:tc>
                  <a:txBody>
                    <a:bodyPr/>
                    <a:lstStyle/>
                    <a:p>
                      <a:r>
                        <a:rPr lang="en-US" sz="2400" b="1" dirty="0">
                          <a:solidFill>
                            <a:schemeClr val="tx1"/>
                          </a:solidFill>
                        </a:rPr>
                        <a:t>Q 4</a:t>
                      </a:r>
                    </a:p>
                  </a:txBody>
                  <a:tcPr>
                    <a:solidFill>
                      <a:schemeClr val="bg1">
                        <a:lumMod val="85000"/>
                      </a:schemeClr>
                    </a:solidFill>
                  </a:tcPr>
                </a:tc>
                <a:tc>
                  <a:txBody>
                    <a:bodyPr/>
                    <a:lstStyle/>
                    <a:p>
                      <a:r>
                        <a:rPr lang="en-US" sz="2400" b="1" dirty="0">
                          <a:solidFill>
                            <a:schemeClr val="tx1"/>
                          </a:solidFill>
                        </a:rPr>
                        <a:t>July 1- September 30</a:t>
                      </a:r>
                    </a:p>
                  </a:txBody>
                  <a:tcPr>
                    <a:solidFill>
                      <a:schemeClr val="bg1">
                        <a:lumMod val="85000"/>
                      </a:schemeClr>
                    </a:solidFill>
                  </a:tcPr>
                </a:tc>
                <a:tc>
                  <a:txBody>
                    <a:bodyPr/>
                    <a:lstStyle/>
                    <a:p>
                      <a:r>
                        <a:rPr lang="en-US" sz="2400" b="1" dirty="0">
                          <a:solidFill>
                            <a:schemeClr val="tx1"/>
                          </a:solidFill>
                        </a:rPr>
                        <a:t>Due October 30</a:t>
                      </a:r>
                    </a:p>
                  </a:txBody>
                  <a:tcPr>
                    <a:solidFill>
                      <a:schemeClr val="bg1">
                        <a:lumMod val="85000"/>
                      </a:schemeClr>
                    </a:solidFill>
                  </a:tcPr>
                </a:tc>
                <a:extLst>
                  <a:ext uri="{0D108BD9-81ED-4DB2-BD59-A6C34878D82A}">
                    <a16:rowId xmlns:a16="http://schemas.microsoft.com/office/drawing/2014/main" val="3517865895"/>
                  </a:ext>
                </a:extLst>
              </a:tr>
            </a:tbl>
          </a:graphicData>
        </a:graphic>
      </p:graphicFrame>
      <p:pic>
        <p:nvPicPr>
          <p:cNvPr id="13" name="Picture 12" descr="photo of SF-PPR form">
            <a:extLst>
              <a:ext uri="{FF2B5EF4-FFF2-40B4-BE49-F238E27FC236}">
                <a16:creationId xmlns:a16="http://schemas.microsoft.com/office/drawing/2014/main" id="{ECC89F3B-833F-7E64-0CEB-806CA777AD71}"/>
              </a:ext>
            </a:extLst>
          </p:cNvPr>
          <p:cNvPicPr>
            <a:picLocks noChangeAspect="1"/>
          </p:cNvPicPr>
          <p:nvPr/>
        </p:nvPicPr>
        <p:blipFill>
          <a:blip r:embed="rId2"/>
          <a:stretch>
            <a:fillRect/>
          </a:stretch>
        </p:blipFill>
        <p:spPr>
          <a:xfrm>
            <a:off x="7055708" y="1214760"/>
            <a:ext cx="4594012" cy="5643240"/>
          </a:xfrm>
          <a:prstGeom prst="rect">
            <a:avLst/>
          </a:prstGeom>
        </p:spPr>
      </p:pic>
      <p:sp>
        <p:nvSpPr>
          <p:cNvPr id="14" name="TextBox 13">
            <a:extLst>
              <a:ext uri="{FF2B5EF4-FFF2-40B4-BE49-F238E27FC236}">
                <a16:creationId xmlns:a16="http://schemas.microsoft.com/office/drawing/2014/main" id="{FCBFF674-4E66-D889-9DAF-EECC9031FC7D}"/>
              </a:ext>
            </a:extLst>
          </p:cNvPr>
          <p:cNvSpPr txBox="1"/>
          <p:nvPr/>
        </p:nvSpPr>
        <p:spPr>
          <a:xfrm>
            <a:off x="0" y="6490280"/>
            <a:ext cx="9798627" cy="323165"/>
          </a:xfrm>
          <a:prstGeom prst="rect">
            <a:avLst/>
          </a:prstGeom>
          <a:noFill/>
        </p:spPr>
        <p:txBody>
          <a:bodyPr wrap="square" rtlCol="0">
            <a:spAutoFit/>
          </a:bodyPr>
          <a:lstStyle/>
          <a:p>
            <a:r>
              <a:rPr lang="en-US" sz="1500" b="1" dirty="0">
                <a:hlinkClick r:id="rId3"/>
              </a:rPr>
              <a:t>* A fillable SF-PPR can be found here, compliance manual, on our website and at the end of this PP</a:t>
            </a:r>
            <a:endParaRPr lang="en-US" sz="1500" b="1" dirty="0"/>
          </a:p>
        </p:txBody>
      </p:sp>
    </p:spTree>
    <p:extLst>
      <p:ext uri="{BB962C8B-B14F-4D97-AF65-F5344CB8AC3E}">
        <p14:creationId xmlns:p14="http://schemas.microsoft.com/office/powerpoint/2010/main" val="390318261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13EF6-09FC-61BF-44D0-563800A0FBE3}"/>
              </a:ext>
            </a:extLst>
          </p:cNvPr>
          <p:cNvSpPr>
            <a:spLocks noGrp="1"/>
          </p:cNvSpPr>
          <p:nvPr>
            <p:ph type="title"/>
          </p:nvPr>
        </p:nvSpPr>
        <p:spPr>
          <a:xfrm>
            <a:off x="941070" y="1181099"/>
            <a:ext cx="10515600" cy="1325563"/>
          </a:xfrm>
        </p:spPr>
        <p:txBody>
          <a:bodyPr>
            <a:normAutofit fontScale="90000"/>
          </a:bodyPr>
          <a:lstStyle/>
          <a:p>
            <a:pPr algn="ctr"/>
            <a:br>
              <a:rPr lang="en-US" dirty="0">
                <a:latin typeface="Tahoma" panose="020B0604030504040204" pitchFamily="34" charset="0"/>
                <a:ea typeface="Tahoma" panose="020B0604030504040204" pitchFamily="34" charset="0"/>
                <a:cs typeface="Tahoma" panose="020B0604030504040204" pitchFamily="34" charset="0"/>
              </a:rPr>
            </a:br>
            <a:br>
              <a:rPr lang="en-US" dirty="0">
                <a:latin typeface="Tahoma" panose="020B0604030504040204" pitchFamily="34" charset="0"/>
                <a:ea typeface="Tahoma" panose="020B0604030504040204" pitchFamily="34" charset="0"/>
                <a:cs typeface="Tahoma" panose="020B0604030504040204" pitchFamily="34" charset="0"/>
              </a:rPr>
            </a:br>
            <a:br>
              <a:rPr lang="en-US" dirty="0">
                <a:latin typeface="Tahoma" panose="020B0604030504040204" pitchFamily="34" charset="0"/>
                <a:ea typeface="Tahoma" panose="020B0604030504040204" pitchFamily="34" charset="0"/>
                <a:cs typeface="Tahoma" panose="020B0604030504040204" pitchFamily="34" charset="0"/>
              </a:rPr>
            </a:br>
            <a:r>
              <a:rPr lang="en-US" b="1" dirty="0">
                <a:latin typeface="Tahoma" panose="020B0604030504040204" pitchFamily="34" charset="0"/>
                <a:ea typeface="Tahoma" panose="020B0604030504040204" pitchFamily="34" charset="0"/>
                <a:cs typeface="Tahoma" panose="020B0604030504040204" pitchFamily="34" charset="0"/>
              </a:rPr>
              <a:t>Yearly Reporting (SF-425)</a:t>
            </a:r>
            <a:br>
              <a:rPr lang="en-US" b="1" dirty="0">
                <a:latin typeface="Tahoma" panose="020B0604030504040204" pitchFamily="34" charset="0"/>
                <a:ea typeface="Tahoma" panose="020B0604030504040204" pitchFamily="34" charset="0"/>
                <a:cs typeface="Tahoma" panose="020B0604030504040204" pitchFamily="34" charset="0"/>
              </a:rPr>
            </a:br>
            <a:br>
              <a:rPr lang="en-US" b="1" dirty="0">
                <a:latin typeface="Tahoma" panose="020B0604030504040204" pitchFamily="34" charset="0"/>
                <a:ea typeface="Tahoma" panose="020B0604030504040204" pitchFamily="34" charset="0"/>
                <a:cs typeface="Tahoma" panose="020B0604030504040204" pitchFamily="34" charset="0"/>
              </a:rPr>
            </a:br>
            <a:br>
              <a:rPr lang="en-US" b="1" dirty="0">
                <a:latin typeface="Tahoma" panose="020B0604030504040204" pitchFamily="34" charset="0"/>
                <a:ea typeface="Tahoma" panose="020B0604030504040204" pitchFamily="34" charset="0"/>
                <a:cs typeface="Tahoma" panose="020B0604030504040204" pitchFamily="34" charset="0"/>
              </a:rPr>
            </a:b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a:extLst>
              <a:ext uri="{FF2B5EF4-FFF2-40B4-BE49-F238E27FC236}">
                <a16:creationId xmlns:a16="http://schemas.microsoft.com/office/drawing/2014/main" id="{F4326F76-BA03-AF50-769C-45289C58F719}"/>
              </a:ext>
            </a:extLst>
          </p:cNvPr>
          <p:cNvSpPr>
            <a:spLocks noGrp="1"/>
          </p:cNvSpPr>
          <p:nvPr>
            <p:ph idx="1"/>
          </p:nvPr>
        </p:nvSpPr>
        <p:spPr>
          <a:xfrm>
            <a:off x="197708" y="2289492"/>
            <a:ext cx="11258962" cy="4351338"/>
          </a:xfrm>
        </p:spPr>
        <p:txBody>
          <a:bodyPr>
            <a:normAutofit fontScale="25000" lnSpcReduction="20000"/>
          </a:bodyPr>
          <a:lstStyle/>
          <a:p>
            <a:pPr lvl="1">
              <a:lnSpc>
                <a:spcPct val="120000"/>
              </a:lnSpc>
            </a:pPr>
            <a:r>
              <a:rPr lang="en-US" sz="9600" dirty="0">
                <a:latin typeface="Tahoma" panose="020B0604030504040204" pitchFamily="34" charset="0"/>
                <a:ea typeface="Tahoma" panose="020B0604030504040204" pitchFamily="34" charset="0"/>
                <a:cs typeface="Tahoma" panose="020B0604030504040204" pitchFamily="34" charset="0"/>
              </a:rPr>
              <a:t>F</a:t>
            </a:r>
            <a:r>
              <a:rPr lang="en-US" sz="9600" dirty="0">
                <a:effectLst/>
                <a:latin typeface="Tahoma" panose="020B0604030504040204" pitchFamily="34" charset="0"/>
                <a:ea typeface="Tahoma" panose="020B0604030504040204" pitchFamily="34" charset="0"/>
                <a:cs typeface="Tahoma" panose="020B0604030504040204" pitchFamily="34" charset="0"/>
              </a:rPr>
              <a:t>inancial reports are </a:t>
            </a:r>
            <a:r>
              <a:rPr lang="en-US" sz="9600" u="sng" dirty="0">
                <a:effectLst/>
                <a:latin typeface="Tahoma" panose="020B0604030504040204" pitchFamily="34" charset="0"/>
                <a:ea typeface="Tahoma" panose="020B0604030504040204" pitchFamily="34" charset="0"/>
                <a:cs typeface="Tahoma" panose="020B0604030504040204" pitchFamily="34" charset="0"/>
              </a:rPr>
              <a:t>not</a:t>
            </a:r>
            <a:r>
              <a:rPr lang="en-US" sz="9600" dirty="0">
                <a:effectLst/>
                <a:latin typeface="Tahoma" panose="020B0604030504040204" pitchFamily="34" charset="0"/>
                <a:ea typeface="Tahoma" panose="020B0604030504040204" pitchFamily="34" charset="0"/>
                <a:cs typeface="Tahoma" panose="020B0604030504040204" pitchFamily="34" charset="0"/>
              </a:rPr>
              <a:t> reimbursement requests. They are reports on the financial status of the project using the </a:t>
            </a:r>
            <a:r>
              <a:rPr lang="en-US" sz="9600" dirty="0">
                <a:effectLst/>
                <a:latin typeface="Tahoma" panose="020B0604030504040204" pitchFamily="34" charset="0"/>
                <a:ea typeface="Tahoma" panose="020B0604030504040204" pitchFamily="34" charset="0"/>
                <a:cs typeface="Tahoma" panose="020B0604030504040204" pitchFamily="34" charset="0"/>
                <a:hlinkClick r:id="rId2"/>
              </a:rPr>
              <a:t>SF-425</a:t>
            </a:r>
            <a:endParaRPr lang="en-US" sz="9600" dirty="0">
              <a:effectLst/>
              <a:latin typeface="Tahoma" panose="020B0604030504040204" pitchFamily="34" charset="0"/>
              <a:ea typeface="Tahoma" panose="020B0604030504040204" pitchFamily="34" charset="0"/>
              <a:cs typeface="Tahoma" panose="020B0604030504040204" pitchFamily="34" charset="0"/>
            </a:endParaRPr>
          </a:p>
          <a:p>
            <a:pPr lvl="1">
              <a:lnSpc>
                <a:spcPct val="120000"/>
              </a:lnSpc>
            </a:pPr>
            <a:r>
              <a:rPr lang="en-US" sz="9600" dirty="0">
                <a:effectLst/>
                <a:latin typeface="Tahoma" panose="020B0604030504040204" pitchFamily="34" charset="0"/>
                <a:ea typeface="Tahoma" panose="020B0604030504040204" pitchFamily="34" charset="0"/>
                <a:cs typeface="Tahoma" panose="020B0604030504040204" pitchFamily="34" charset="0"/>
              </a:rPr>
              <a:t>These reports are due annually and at project close-out. For all NBRC grantees, the financial report is due on October 31st for each federal fiscal year (October 1 to September 30) and 45 days after the close of the project</a:t>
            </a:r>
          </a:p>
          <a:p>
            <a:pPr lvl="1">
              <a:lnSpc>
                <a:spcPct val="120000"/>
              </a:lnSpc>
            </a:pPr>
            <a:r>
              <a:rPr lang="en-US" sz="9600" dirty="0">
                <a:latin typeface="Tahoma" panose="020B0604030504040204" pitchFamily="34" charset="0"/>
                <a:ea typeface="Tahoma" panose="020B0604030504040204" pitchFamily="34" charset="0"/>
                <a:cs typeface="Tahoma" panose="020B0604030504040204" pitchFamily="34" charset="0"/>
              </a:rPr>
              <a:t>Even if no reimbursements have been made in the fiscal year, this form is still required</a:t>
            </a:r>
          </a:p>
          <a:p>
            <a:pPr lvl="1">
              <a:lnSpc>
                <a:spcPct val="120000"/>
              </a:lnSpc>
            </a:pPr>
            <a:r>
              <a:rPr lang="en-US" sz="9600" dirty="0">
                <a:latin typeface="Tahoma" panose="020B0604030504040204" pitchFamily="34" charset="0"/>
                <a:ea typeface="Tahoma" panose="020B0604030504040204" pitchFamily="34" charset="0"/>
                <a:cs typeface="Tahoma" panose="020B0604030504040204" pitchFamily="34" charset="0"/>
              </a:rPr>
              <a:t>SF-425’s </a:t>
            </a:r>
            <a:r>
              <a:rPr lang="en-US" sz="9600" dirty="0">
                <a:effectLst/>
                <a:latin typeface="Tahoma" panose="020B0604030504040204" pitchFamily="34" charset="0"/>
                <a:ea typeface="Tahoma" panose="020B0604030504040204" pitchFamily="34" charset="0"/>
                <a:cs typeface="Tahoma" panose="020B0604030504040204" pitchFamily="34" charset="0"/>
              </a:rPr>
              <a:t>should be emailed to </a:t>
            </a:r>
            <a:r>
              <a:rPr lang="en-US" sz="9600" dirty="0">
                <a:effectLst/>
                <a:latin typeface="Tahoma" panose="020B0604030504040204" pitchFamily="34" charset="0"/>
                <a:ea typeface="Tahoma" panose="020B0604030504040204" pitchFamily="34" charset="0"/>
                <a:cs typeface="Tahoma" panose="020B0604030504040204" pitchFamily="34" charset="0"/>
                <a:hlinkClick r:id="rId3"/>
              </a:rPr>
              <a:t>admin@nbrc.gov</a:t>
            </a:r>
            <a:r>
              <a:rPr lang="en-US" sz="9600" dirty="0">
                <a:effectLst/>
                <a:latin typeface="Tahoma" panose="020B0604030504040204" pitchFamily="34" charset="0"/>
                <a:ea typeface="Tahoma" panose="020B0604030504040204" pitchFamily="34" charset="0"/>
                <a:cs typeface="Tahoma" panose="020B0604030504040204" pitchFamily="34" charset="0"/>
              </a:rPr>
              <a:t> with your NBRC grant # in the subject line of the email</a:t>
            </a:r>
          </a:p>
          <a:p>
            <a:pPr marL="457200" lvl="1" indent="0">
              <a:lnSpc>
                <a:spcPct val="120000"/>
              </a:lnSpc>
              <a:buNone/>
            </a:pPr>
            <a:r>
              <a:rPr lang="en-US" sz="9600" dirty="0">
                <a:effectLst/>
                <a:latin typeface="Tahoma" panose="020B0604030504040204" pitchFamily="34" charset="0"/>
                <a:ea typeface="Tahoma" panose="020B0604030504040204" pitchFamily="34" charset="0"/>
                <a:cs typeface="Tahoma" panose="020B0604030504040204" pitchFamily="34" charset="0"/>
              </a:rPr>
              <a:t>* For a guide to completing the SF-425 please refer to the compliance manual</a:t>
            </a:r>
            <a:endParaRPr lang="en-US" sz="7400" dirty="0">
              <a:latin typeface="Tahoma" panose="020B0604030504040204" pitchFamily="34" charset="0"/>
              <a:ea typeface="Tahoma" panose="020B0604030504040204" pitchFamily="34" charset="0"/>
              <a:cs typeface="Tahoma" panose="020B0604030504040204" pitchFamily="34" charset="0"/>
            </a:endParaRPr>
          </a:p>
          <a:p>
            <a:pPr lvl="1">
              <a:lnSpc>
                <a:spcPct val="120000"/>
              </a:lnSpc>
            </a:pPr>
            <a:endParaRPr lang="en-US" sz="7400" dirty="0">
              <a:effectLst/>
              <a:latin typeface="Tahoma" panose="020B0604030504040204" pitchFamily="34" charset="0"/>
              <a:ea typeface="Tahoma" panose="020B0604030504040204" pitchFamily="34" charset="0"/>
              <a:cs typeface="Tahoma" panose="020B0604030504040204" pitchFamily="34" charset="0"/>
            </a:endParaRPr>
          </a:p>
          <a:p>
            <a:pPr lvl="1">
              <a:lnSpc>
                <a:spcPct val="120000"/>
              </a:lnSpc>
            </a:pPr>
            <a:endParaRPr lang="en-US" sz="7400" dirty="0">
              <a:effectLst/>
              <a:latin typeface="Tahoma" panose="020B0604030504040204" pitchFamily="34" charset="0"/>
              <a:ea typeface="Tahoma" panose="020B0604030504040204" pitchFamily="34" charset="0"/>
              <a:cs typeface="Tahoma" panose="020B0604030504040204" pitchFamily="34" charset="0"/>
            </a:endParaRPr>
          </a:p>
          <a:p>
            <a:pPr marL="0" indent="0">
              <a:lnSpc>
                <a:spcPct val="120000"/>
              </a:lnSpc>
              <a:buNone/>
            </a:pPr>
            <a:endParaRPr lang="en-US" sz="7400" dirty="0">
              <a:effectLst/>
              <a:latin typeface="Tahoma" panose="020B0604030504040204" pitchFamily="34" charset="0"/>
              <a:ea typeface="Tahoma" panose="020B0604030504040204" pitchFamily="34" charset="0"/>
              <a:cs typeface="Tahoma" panose="020B0604030504040204" pitchFamily="34" charset="0"/>
            </a:endParaRPr>
          </a:p>
          <a:p>
            <a:pPr marL="0" indent="0" algn="ctr">
              <a:lnSpc>
                <a:spcPct val="120000"/>
              </a:lnSpc>
              <a:buNone/>
            </a:pPr>
            <a:endParaRPr lang="en-US" sz="86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7660648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13EF6-09FC-61BF-44D0-563800A0FBE3}"/>
              </a:ext>
            </a:extLst>
          </p:cNvPr>
          <p:cNvSpPr>
            <a:spLocks noGrp="1"/>
          </p:cNvSpPr>
          <p:nvPr>
            <p:ph type="title"/>
          </p:nvPr>
        </p:nvSpPr>
        <p:spPr>
          <a:xfrm>
            <a:off x="9300853" y="759696"/>
            <a:ext cx="2061691" cy="1325563"/>
          </a:xfrm>
        </p:spPr>
        <p:txBody>
          <a:bodyPr>
            <a:normAutofit fontScale="90000"/>
          </a:bodyPr>
          <a:lstStyle/>
          <a:p>
            <a:pPr algn="ctr"/>
            <a:br>
              <a:rPr lang="en-US" dirty="0">
                <a:latin typeface="Tahoma" panose="020B0604030504040204" pitchFamily="34" charset="0"/>
                <a:ea typeface="Tahoma" panose="020B0604030504040204" pitchFamily="34" charset="0"/>
                <a:cs typeface="Tahoma" panose="020B0604030504040204" pitchFamily="34" charset="0"/>
              </a:rPr>
            </a:br>
            <a:br>
              <a:rPr lang="en-US" dirty="0">
                <a:latin typeface="Tahoma" panose="020B0604030504040204" pitchFamily="34" charset="0"/>
                <a:ea typeface="Tahoma" panose="020B0604030504040204" pitchFamily="34" charset="0"/>
                <a:cs typeface="Tahoma" panose="020B0604030504040204" pitchFamily="34" charset="0"/>
              </a:rPr>
            </a:br>
            <a:br>
              <a:rPr lang="en-US" dirty="0">
                <a:latin typeface="Tahoma" panose="020B0604030504040204" pitchFamily="34" charset="0"/>
                <a:ea typeface="Tahoma" panose="020B0604030504040204" pitchFamily="34" charset="0"/>
                <a:cs typeface="Tahoma" panose="020B0604030504040204" pitchFamily="34" charset="0"/>
              </a:rPr>
            </a:br>
            <a:r>
              <a:rPr lang="en-US" b="1" dirty="0">
                <a:latin typeface="Tahoma" panose="020B0604030504040204" pitchFamily="34" charset="0"/>
                <a:ea typeface="Tahoma" panose="020B0604030504040204" pitchFamily="34" charset="0"/>
                <a:cs typeface="Tahoma" panose="020B0604030504040204" pitchFamily="34" charset="0"/>
              </a:rPr>
              <a:t>SF-425</a:t>
            </a:r>
            <a:br>
              <a:rPr lang="en-US" b="1" dirty="0">
                <a:latin typeface="Tahoma" panose="020B0604030504040204" pitchFamily="34" charset="0"/>
                <a:ea typeface="Tahoma" panose="020B0604030504040204" pitchFamily="34" charset="0"/>
                <a:cs typeface="Tahoma" panose="020B0604030504040204" pitchFamily="34" charset="0"/>
              </a:rPr>
            </a:br>
            <a:br>
              <a:rPr lang="en-US" b="1" dirty="0">
                <a:latin typeface="Tahoma" panose="020B0604030504040204" pitchFamily="34" charset="0"/>
                <a:ea typeface="Tahoma" panose="020B0604030504040204" pitchFamily="34" charset="0"/>
                <a:cs typeface="Tahoma" panose="020B0604030504040204" pitchFamily="34" charset="0"/>
              </a:rPr>
            </a:br>
            <a:br>
              <a:rPr lang="en-US" b="1" dirty="0">
                <a:latin typeface="Tahoma" panose="020B0604030504040204" pitchFamily="34" charset="0"/>
                <a:ea typeface="Tahoma" panose="020B0604030504040204" pitchFamily="34" charset="0"/>
                <a:cs typeface="Tahoma" panose="020B0604030504040204" pitchFamily="34" charset="0"/>
              </a:rPr>
            </a:br>
            <a:endParaRPr lang="en-US" dirty="0">
              <a:latin typeface="Tahoma" panose="020B0604030504040204" pitchFamily="34" charset="0"/>
              <a:ea typeface="Tahoma" panose="020B0604030504040204" pitchFamily="34" charset="0"/>
              <a:cs typeface="Tahoma" panose="020B0604030504040204" pitchFamily="34" charset="0"/>
            </a:endParaRPr>
          </a:p>
        </p:txBody>
      </p:sp>
      <p:pic>
        <p:nvPicPr>
          <p:cNvPr id="12" name="Picture 11" descr="Photo of federal financial report form">
            <a:extLst>
              <a:ext uri="{FF2B5EF4-FFF2-40B4-BE49-F238E27FC236}">
                <a16:creationId xmlns:a16="http://schemas.microsoft.com/office/drawing/2014/main" id="{CFCEB9A6-F6D8-7F4C-0FA7-08C34C1D87D9}"/>
              </a:ext>
            </a:extLst>
          </p:cNvPr>
          <p:cNvPicPr>
            <a:picLocks noChangeAspect="1"/>
          </p:cNvPicPr>
          <p:nvPr/>
        </p:nvPicPr>
        <p:blipFill rotWithShape="1">
          <a:blip r:embed="rId2"/>
          <a:srcRect t="1" r="2026" b="3714"/>
          <a:stretch/>
        </p:blipFill>
        <p:spPr>
          <a:xfrm>
            <a:off x="1" y="1587538"/>
            <a:ext cx="4275438" cy="5158036"/>
          </a:xfrm>
          <a:prstGeom prst="rect">
            <a:avLst/>
          </a:prstGeom>
        </p:spPr>
      </p:pic>
      <p:pic>
        <p:nvPicPr>
          <p:cNvPr id="14" name="Picture 13" descr="Photo of SF-425 form">
            <a:extLst>
              <a:ext uri="{FF2B5EF4-FFF2-40B4-BE49-F238E27FC236}">
                <a16:creationId xmlns:a16="http://schemas.microsoft.com/office/drawing/2014/main" id="{33E44D2B-0D15-5037-ABB5-6C159CA3092A}"/>
              </a:ext>
            </a:extLst>
          </p:cNvPr>
          <p:cNvPicPr>
            <a:picLocks noChangeAspect="1"/>
          </p:cNvPicPr>
          <p:nvPr/>
        </p:nvPicPr>
        <p:blipFill>
          <a:blip r:embed="rId3"/>
          <a:stretch>
            <a:fillRect/>
          </a:stretch>
        </p:blipFill>
        <p:spPr>
          <a:xfrm>
            <a:off x="5706961" y="1795916"/>
            <a:ext cx="5963188" cy="5062084"/>
          </a:xfrm>
          <a:prstGeom prst="rect">
            <a:avLst/>
          </a:prstGeom>
        </p:spPr>
      </p:pic>
    </p:spTree>
    <p:extLst>
      <p:ext uri="{BB962C8B-B14F-4D97-AF65-F5344CB8AC3E}">
        <p14:creationId xmlns:p14="http://schemas.microsoft.com/office/powerpoint/2010/main" val="107423440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13EF6-09FC-61BF-44D0-563800A0FBE3}"/>
              </a:ext>
            </a:extLst>
          </p:cNvPr>
          <p:cNvSpPr>
            <a:spLocks noGrp="1"/>
          </p:cNvSpPr>
          <p:nvPr>
            <p:ph type="title"/>
          </p:nvPr>
        </p:nvSpPr>
        <p:spPr>
          <a:xfrm>
            <a:off x="959267" y="1590533"/>
            <a:ext cx="10515600" cy="1325563"/>
          </a:xfrm>
        </p:spPr>
        <p:txBody>
          <a:bodyPr>
            <a:normAutofit fontScale="90000"/>
          </a:bodyPr>
          <a:lstStyle/>
          <a:p>
            <a:pPr algn="ctr"/>
            <a:br>
              <a:rPr lang="en-US" dirty="0">
                <a:latin typeface="Tahoma" panose="020B0604030504040204" pitchFamily="34" charset="0"/>
                <a:ea typeface="Tahoma" panose="020B0604030504040204" pitchFamily="34" charset="0"/>
                <a:cs typeface="Tahoma" panose="020B0604030504040204" pitchFamily="34" charset="0"/>
              </a:rPr>
            </a:br>
            <a:br>
              <a:rPr lang="en-US" dirty="0">
                <a:latin typeface="Tahoma" panose="020B0604030504040204" pitchFamily="34" charset="0"/>
                <a:ea typeface="Tahoma" panose="020B0604030504040204" pitchFamily="34" charset="0"/>
                <a:cs typeface="Tahoma" panose="020B0604030504040204" pitchFamily="34" charset="0"/>
              </a:rPr>
            </a:br>
            <a:br>
              <a:rPr lang="en-US" dirty="0">
                <a:latin typeface="Tahoma" panose="020B0604030504040204" pitchFamily="34" charset="0"/>
                <a:ea typeface="Tahoma" panose="020B0604030504040204" pitchFamily="34" charset="0"/>
                <a:cs typeface="Tahoma" panose="020B0604030504040204" pitchFamily="34" charset="0"/>
              </a:rPr>
            </a:br>
            <a:r>
              <a:rPr kumimoji="0" lang="en-US" sz="4000" b="1" i="0" u="none" strike="noStrike" kern="1200" cap="none" spc="0" normalizeH="0" baseline="0" noProof="0" dirty="0">
                <a:ln>
                  <a:noFill/>
                </a:ln>
                <a:solidFill>
                  <a:srgbClr val="E7E6E6">
                    <a:lumMod val="10000"/>
                  </a:srgbClr>
                </a:solidFill>
                <a:effectLst/>
                <a:uLnTx/>
                <a:uFillTx/>
                <a:latin typeface="Tahoma" panose="020B0604030504040204" pitchFamily="34" charset="0"/>
                <a:ea typeface="Tahoma" panose="020B0604030504040204" pitchFamily="34" charset="0"/>
                <a:cs typeface="Tahoma" panose="020B0604030504040204" pitchFamily="34" charset="0"/>
              </a:rPr>
              <a:t>Procurement / Property / Project Oversight</a:t>
            </a:r>
            <a:br>
              <a:rPr kumimoji="0" lang="en-US" sz="4400" b="1" i="0" u="none" strike="noStrike" kern="1200" cap="none" spc="0" normalizeH="0" baseline="0" noProof="0" dirty="0">
                <a:ln>
                  <a:noFill/>
                </a:ln>
                <a:solidFill>
                  <a:srgbClr val="E7E6E6">
                    <a:lumMod val="10000"/>
                  </a:srgbClr>
                </a:solidFill>
                <a:effectLst/>
                <a:uLnTx/>
                <a:uFillTx/>
                <a:latin typeface="Calibri" panose="020F0502020204030204"/>
                <a:ea typeface="+mn-ea"/>
                <a:cs typeface="+mn-cs"/>
              </a:rPr>
            </a:br>
            <a:br>
              <a:rPr lang="en-US" b="1" dirty="0">
                <a:latin typeface="Tahoma" panose="020B0604030504040204" pitchFamily="34" charset="0"/>
                <a:ea typeface="Tahoma" panose="020B0604030504040204" pitchFamily="34" charset="0"/>
                <a:cs typeface="Tahoma" panose="020B0604030504040204" pitchFamily="34" charset="0"/>
              </a:rPr>
            </a:br>
            <a:br>
              <a:rPr lang="en-US" b="1" dirty="0">
                <a:latin typeface="Tahoma" panose="020B0604030504040204" pitchFamily="34" charset="0"/>
                <a:ea typeface="Tahoma" panose="020B0604030504040204" pitchFamily="34" charset="0"/>
                <a:cs typeface="Tahoma" panose="020B0604030504040204" pitchFamily="34" charset="0"/>
              </a:rPr>
            </a:b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a:extLst>
              <a:ext uri="{FF2B5EF4-FFF2-40B4-BE49-F238E27FC236}">
                <a16:creationId xmlns:a16="http://schemas.microsoft.com/office/drawing/2014/main" id="{F4326F76-BA03-AF50-769C-45289C58F719}"/>
              </a:ext>
            </a:extLst>
          </p:cNvPr>
          <p:cNvSpPr>
            <a:spLocks noGrp="1"/>
          </p:cNvSpPr>
          <p:nvPr>
            <p:ph idx="1"/>
          </p:nvPr>
        </p:nvSpPr>
        <p:spPr>
          <a:xfrm>
            <a:off x="2269452" y="2807082"/>
            <a:ext cx="10515600" cy="4351338"/>
          </a:xfrm>
        </p:spPr>
        <p:txBody>
          <a:bodyPr>
            <a:normAutofit/>
          </a:bodyPr>
          <a:lstStyle/>
          <a:p>
            <a:pPr marL="457200" lvl="1" indent="0">
              <a:lnSpc>
                <a:spcPct val="120000"/>
              </a:lnSpc>
              <a:buNone/>
            </a:pPr>
            <a:r>
              <a:rPr lang="en-US" sz="2800" b="1" dirty="0">
                <a:latin typeface="Tahoma" panose="020B0604030504040204" pitchFamily="34" charset="0"/>
                <a:ea typeface="Tahoma" panose="020B0604030504040204" pitchFamily="34" charset="0"/>
                <a:cs typeface="Tahoma" panose="020B0604030504040204" pitchFamily="34" charset="0"/>
              </a:rPr>
              <a:t>U</a:t>
            </a:r>
            <a:r>
              <a:rPr lang="en-US" sz="2800" b="1" dirty="0">
                <a:effectLst/>
                <a:latin typeface="Tahoma" panose="020B0604030504040204" pitchFamily="34" charset="0"/>
                <a:ea typeface="Tahoma" panose="020B0604030504040204" pitchFamily="34" charset="0"/>
                <a:cs typeface="Tahoma" panose="020B0604030504040204" pitchFamily="34" charset="0"/>
              </a:rPr>
              <a:t>p next…</a:t>
            </a:r>
          </a:p>
          <a:p>
            <a:pPr lvl="1">
              <a:lnSpc>
                <a:spcPct val="120000"/>
              </a:lnSpc>
            </a:pPr>
            <a:r>
              <a:rPr lang="en-US" dirty="0">
                <a:effectLst/>
                <a:latin typeface="Tahoma" panose="020B0604030504040204" pitchFamily="34" charset="0"/>
                <a:ea typeface="Tahoma" panose="020B0604030504040204" pitchFamily="34" charset="0"/>
                <a:cs typeface="Tahoma" panose="020B0604030504040204" pitchFamily="34" charset="0"/>
              </a:rPr>
              <a:t>2 CFR 200 – Code of Federal Regulations</a:t>
            </a:r>
          </a:p>
          <a:p>
            <a:pPr lvl="1">
              <a:lnSpc>
                <a:spcPct val="120000"/>
              </a:lnSpc>
            </a:pPr>
            <a:r>
              <a:rPr lang="en-US" dirty="0">
                <a:effectLst/>
                <a:latin typeface="Tahoma" panose="020B0604030504040204" pitchFamily="34" charset="0"/>
                <a:ea typeface="Tahoma" panose="020B0604030504040204" pitchFamily="34" charset="0"/>
                <a:cs typeface="Tahoma" panose="020B0604030504040204" pitchFamily="34" charset="0"/>
              </a:rPr>
              <a:t>Full and open competition</a:t>
            </a:r>
          </a:p>
          <a:p>
            <a:pPr lvl="1">
              <a:lnSpc>
                <a:spcPct val="120000"/>
              </a:lnSpc>
            </a:pPr>
            <a:r>
              <a:rPr lang="en-US" dirty="0">
                <a:effectLst/>
                <a:latin typeface="Tahoma" panose="020B0604030504040204" pitchFamily="34" charset="0"/>
                <a:ea typeface="Tahoma" panose="020B0604030504040204" pitchFamily="34" charset="0"/>
                <a:cs typeface="Tahoma" panose="020B0604030504040204" pitchFamily="34" charset="0"/>
              </a:rPr>
              <a:t>Property &amp; Equipment</a:t>
            </a:r>
          </a:p>
          <a:p>
            <a:pPr lvl="1">
              <a:lnSpc>
                <a:spcPct val="120000"/>
              </a:lnSpc>
            </a:pPr>
            <a:r>
              <a:rPr lang="en-US" dirty="0">
                <a:effectLst/>
                <a:latin typeface="Tahoma" panose="020B0604030504040204" pitchFamily="34" charset="0"/>
                <a:ea typeface="Tahoma" panose="020B0604030504040204" pitchFamily="34" charset="0"/>
                <a:cs typeface="Tahoma" panose="020B0604030504040204" pitchFamily="34" charset="0"/>
              </a:rPr>
              <a:t>Records, Monitoring &amp; Compliance</a:t>
            </a:r>
          </a:p>
          <a:p>
            <a:pPr lvl="1">
              <a:lnSpc>
                <a:spcPct val="120000"/>
              </a:lnSpc>
            </a:pPr>
            <a:r>
              <a:rPr lang="en-US" dirty="0">
                <a:effectLst/>
                <a:latin typeface="Tahoma" panose="020B0604030504040204" pitchFamily="34" charset="0"/>
                <a:ea typeface="Tahoma" panose="020B0604030504040204" pitchFamily="34" charset="0"/>
                <a:cs typeface="Tahoma" panose="020B0604030504040204" pitchFamily="34" charset="0"/>
              </a:rPr>
              <a:t>NBRC.gov – “Resources”</a:t>
            </a:r>
          </a:p>
          <a:p>
            <a:pPr marL="457200" lvl="1" indent="0">
              <a:lnSpc>
                <a:spcPct val="120000"/>
              </a:lnSpc>
              <a:buNone/>
            </a:pPr>
            <a:endParaRPr lang="en-US" sz="7400" dirty="0">
              <a:latin typeface="Tahoma" panose="020B0604030504040204" pitchFamily="34" charset="0"/>
              <a:ea typeface="Tahoma" panose="020B0604030504040204" pitchFamily="34" charset="0"/>
              <a:cs typeface="Tahoma" panose="020B0604030504040204" pitchFamily="34" charset="0"/>
            </a:endParaRPr>
          </a:p>
          <a:p>
            <a:pPr lvl="1">
              <a:lnSpc>
                <a:spcPct val="120000"/>
              </a:lnSpc>
            </a:pPr>
            <a:endParaRPr lang="en-US" sz="7400" dirty="0">
              <a:effectLst/>
              <a:latin typeface="Tahoma" panose="020B0604030504040204" pitchFamily="34" charset="0"/>
              <a:ea typeface="Tahoma" panose="020B0604030504040204" pitchFamily="34" charset="0"/>
              <a:cs typeface="Tahoma" panose="020B0604030504040204" pitchFamily="34" charset="0"/>
            </a:endParaRPr>
          </a:p>
          <a:p>
            <a:pPr lvl="1">
              <a:lnSpc>
                <a:spcPct val="120000"/>
              </a:lnSpc>
            </a:pPr>
            <a:endParaRPr lang="en-US" sz="7400" dirty="0">
              <a:effectLst/>
              <a:latin typeface="Tahoma" panose="020B0604030504040204" pitchFamily="34" charset="0"/>
              <a:ea typeface="Tahoma" panose="020B0604030504040204" pitchFamily="34" charset="0"/>
              <a:cs typeface="Tahoma" panose="020B0604030504040204" pitchFamily="34" charset="0"/>
            </a:endParaRPr>
          </a:p>
          <a:p>
            <a:pPr marL="0" indent="0">
              <a:lnSpc>
                <a:spcPct val="120000"/>
              </a:lnSpc>
              <a:buNone/>
            </a:pPr>
            <a:endParaRPr lang="en-US" sz="7400" dirty="0">
              <a:effectLst/>
              <a:latin typeface="Tahoma" panose="020B0604030504040204" pitchFamily="34" charset="0"/>
              <a:ea typeface="Tahoma" panose="020B0604030504040204" pitchFamily="34" charset="0"/>
              <a:cs typeface="Tahoma" panose="020B0604030504040204" pitchFamily="34" charset="0"/>
            </a:endParaRPr>
          </a:p>
          <a:p>
            <a:pPr marL="0" indent="0" algn="ctr">
              <a:lnSpc>
                <a:spcPct val="120000"/>
              </a:lnSpc>
              <a:buNone/>
            </a:pPr>
            <a:endParaRPr lang="en-US" sz="86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71064137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13EF6-09FC-61BF-44D0-563800A0FBE3}"/>
              </a:ext>
            </a:extLst>
          </p:cNvPr>
          <p:cNvSpPr>
            <a:spLocks noGrp="1"/>
          </p:cNvSpPr>
          <p:nvPr>
            <p:ph type="title"/>
          </p:nvPr>
        </p:nvSpPr>
        <p:spPr>
          <a:xfrm>
            <a:off x="786396" y="1303929"/>
            <a:ext cx="10515600" cy="1325563"/>
          </a:xfrm>
        </p:spPr>
        <p:txBody>
          <a:bodyPr>
            <a:normAutofit fontScale="90000"/>
          </a:bodyPr>
          <a:lstStyle/>
          <a:p>
            <a:pPr algn="ctr"/>
            <a:br>
              <a:rPr lang="en-US" dirty="0">
                <a:latin typeface="Tahoma" panose="020B0604030504040204" pitchFamily="34" charset="0"/>
                <a:ea typeface="Tahoma" panose="020B0604030504040204" pitchFamily="34" charset="0"/>
                <a:cs typeface="Tahoma" panose="020B0604030504040204" pitchFamily="34" charset="0"/>
              </a:rPr>
            </a:br>
            <a:br>
              <a:rPr lang="en-US" dirty="0">
                <a:latin typeface="Tahoma" panose="020B0604030504040204" pitchFamily="34" charset="0"/>
                <a:ea typeface="Tahoma" panose="020B0604030504040204" pitchFamily="34" charset="0"/>
                <a:cs typeface="Tahoma" panose="020B0604030504040204" pitchFamily="34" charset="0"/>
              </a:rPr>
            </a:br>
            <a:br>
              <a:rPr lang="en-US" dirty="0">
                <a:latin typeface="Tahoma" panose="020B0604030504040204" pitchFamily="34" charset="0"/>
                <a:ea typeface="Tahoma" panose="020B0604030504040204" pitchFamily="34" charset="0"/>
                <a:cs typeface="Tahoma" panose="020B0604030504040204" pitchFamily="34" charset="0"/>
              </a:rPr>
            </a:br>
            <a:r>
              <a:rPr kumimoji="0" lang="en-US" sz="4000" b="1" i="0" u="none" strike="noStrike" kern="1200" cap="none" spc="0" normalizeH="0" baseline="0" noProof="0" dirty="0">
                <a:ln>
                  <a:noFill/>
                </a:ln>
                <a:solidFill>
                  <a:srgbClr val="E7E6E6">
                    <a:lumMod val="10000"/>
                  </a:srgbClr>
                </a:solidFill>
                <a:effectLst/>
                <a:uLnTx/>
                <a:uFillTx/>
                <a:latin typeface="Tahoma" panose="020B0604030504040204" pitchFamily="34" charset="0"/>
                <a:ea typeface="Tahoma" panose="020B0604030504040204" pitchFamily="34" charset="0"/>
                <a:cs typeface="Tahoma" panose="020B0604030504040204" pitchFamily="34" charset="0"/>
              </a:rPr>
              <a:t>2 CFR 200 – Code of Federal Regulations</a:t>
            </a:r>
            <a:br>
              <a:rPr kumimoji="0" lang="en-US" sz="4400" b="1" i="0" u="none" strike="noStrike" kern="1200" cap="none" spc="0" normalizeH="0" baseline="0" noProof="0" dirty="0">
                <a:ln>
                  <a:noFill/>
                </a:ln>
                <a:solidFill>
                  <a:srgbClr val="E7E6E6">
                    <a:lumMod val="10000"/>
                  </a:srgbClr>
                </a:solidFill>
                <a:effectLst/>
                <a:uLnTx/>
                <a:uFillTx/>
                <a:latin typeface="Calibri" panose="020F0502020204030204"/>
                <a:ea typeface="+mn-ea"/>
                <a:cs typeface="+mn-cs"/>
              </a:rPr>
            </a:br>
            <a:br>
              <a:rPr lang="en-US" b="1" dirty="0">
                <a:latin typeface="Tahoma" panose="020B0604030504040204" pitchFamily="34" charset="0"/>
                <a:ea typeface="Tahoma" panose="020B0604030504040204" pitchFamily="34" charset="0"/>
                <a:cs typeface="Tahoma" panose="020B0604030504040204" pitchFamily="34" charset="0"/>
              </a:rPr>
            </a:br>
            <a:br>
              <a:rPr lang="en-US" b="1" dirty="0">
                <a:latin typeface="Tahoma" panose="020B0604030504040204" pitchFamily="34" charset="0"/>
                <a:ea typeface="Tahoma" panose="020B0604030504040204" pitchFamily="34" charset="0"/>
                <a:cs typeface="Tahoma" panose="020B0604030504040204" pitchFamily="34" charset="0"/>
              </a:rPr>
            </a:b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a:extLst>
              <a:ext uri="{FF2B5EF4-FFF2-40B4-BE49-F238E27FC236}">
                <a16:creationId xmlns:a16="http://schemas.microsoft.com/office/drawing/2014/main" id="{F4326F76-BA03-AF50-769C-45289C58F719}"/>
              </a:ext>
            </a:extLst>
          </p:cNvPr>
          <p:cNvSpPr>
            <a:spLocks noGrp="1"/>
          </p:cNvSpPr>
          <p:nvPr>
            <p:ph idx="1"/>
          </p:nvPr>
        </p:nvSpPr>
        <p:spPr>
          <a:xfrm>
            <a:off x="947382" y="2210960"/>
            <a:ext cx="10515600" cy="4351338"/>
          </a:xfrm>
        </p:spPr>
        <p:txBody>
          <a:bodyPr>
            <a:normAutofit/>
          </a:bodyPr>
          <a:lstStyle/>
          <a:p>
            <a:pPr lvl="1">
              <a:lnSpc>
                <a:spcPct val="120000"/>
              </a:lnSpc>
            </a:pPr>
            <a:r>
              <a:rPr lang="en-US" dirty="0">
                <a:effectLst/>
                <a:latin typeface="Tahoma" panose="020B0604030504040204" pitchFamily="34" charset="0"/>
                <a:ea typeface="Tahoma" panose="020B0604030504040204" pitchFamily="34" charset="0"/>
                <a:cs typeface="Tahoma" panose="020B0604030504040204" pitchFamily="34" charset="0"/>
              </a:rPr>
              <a:t>Procurement actions involve the purchase of goods and services needed to support the grant award. Government-wide regulations contained in </a:t>
            </a: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hlinkClick r:id="rId2"/>
              </a:rPr>
              <a:t>2 CFR 200 317-326 </a:t>
            </a:r>
            <a:r>
              <a:rPr lang="en-US" dirty="0">
                <a:effectLst/>
                <a:latin typeface="Tahoma" panose="020B0604030504040204" pitchFamily="34" charset="0"/>
                <a:ea typeface="Tahoma" panose="020B0604030504040204" pitchFamily="34" charset="0"/>
                <a:cs typeface="Tahoma" panose="020B0604030504040204" pitchFamily="34" charset="0"/>
              </a:rPr>
              <a:t>govern procurement actions</a:t>
            </a:r>
          </a:p>
          <a:p>
            <a:pPr lvl="1">
              <a:lnSpc>
                <a:spcPct val="120000"/>
              </a:lnSpc>
            </a:pPr>
            <a:r>
              <a:rPr lang="en-US" dirty="0">
                <a:effectLst/>
                <a:latin typeface="Tahoma" panose="020B0604030504040204" pitchFamily="34" charset="0"/>
                <a:ea typeface="Tahoma" panose="020B0604030504040204" pitchFamily="34" charset="0"/>
                <a:cs typeface="Tahoma" panose="020B0604030504040204" pitchFamily="34" charset="0"/>
              </a:rPr>
              <a:t>These regulations allow grantees to follow their own procurement procedures so long as they meet the minimum standards identified within </a:t>
            </a: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hlinkClick r:id="rId3"/>
              </a:rPr>
              <a:t>2 CFR 200 </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lvl="1">
              <a:lnSpc>
                <a:spcPct val="120000"/>
              </a:lnSpc>
            </a:pPr>
            <a:r>
              <a:rPr lang="en-US" dirty="0">
                <a:effectLst/>
                <a:latin typeface="Tahoma" panose="020B0604030504040204" pitchFamily="34" charset="0"/>
                <a:ea typeface="Tahoma" panose="020B0604030504040204" pitchFamily="34" charset="0"/>
                <a:cs typeface="Tahoma" panose="020B0604030504040204" pitchFamily="34" charset="0"/>
              </a:rPr>
              <a:t>It is the responsibility of the grantee to review and understand these applicable procurement requirements</a:t>
            </a:r>
          </a:p>
          <a:p>
            <a:pPr marL="457200" lvl="1" indent="0">
              <a:lnSpc>
                <a:spcPct val="120000"/>
              </a:lnSpc>
              <a:buNone/>
            </a:pPr>
            <a:endParaRPr lang="en-US" sz="7400" dirty="0">
              <a:latin typeface="Tahoma" panose="020B0604030504040204" pitchFamily="34" charset="0"/>
              <a:ea typeface="Tahoma" panose="020B0604030504040204" pitchFamily="34" charset="0"/>
              <a:cs typeface="Tahoma" panose="020B0604030504040204" pitchFamily="34" charset="0"/>
            </a:endParaRPr>
          </a:p>
          <a:p>
            <a:pPr lvl="1">
              <a:lnSpc>
                <a:spcPct val="120000"/>
              </a:lnSpc>
            </a:pPr>
            <a:endParaRPr lang="en-US" sz="7400" dirty="0">
              <a:effectLst/>
              <a:latin typeface="Tahoma" panose="020B0604030504040204" pitchFamily="34" charset="0"/>
              <a:ea typeface="Tahoma" panose="020B0604030504040204" pitchFamily="34" charset="0"/>
              <a:cs typeface="Tahoma" panose="020B0604030504040204" pitchFamily="34" charset="0"/>
            </a:endParaRPr>
          </a:p>
          <a:p>
            <a:pPr lvl="1">
              <a:lnSpc>
                <a:spcPct val="120000"/>
              </a:lnSpc>
            </a:pPr>
            <a:endParaRPr lang="en-US" sz="7400" dirty="0">
              <a:effectLst/>
              <a:latin typeface="Tahoma" panose="020B0604030504040204" pitchFamily="34" charset="0"/>
              <a:ea typeface="Tahoma" panose="020B0604030504040204" pitchFamily="34" charset="0"/>
              <a:cs typeface="Tahoma" panose="020B0604030504040204" pitchFamily="34" charset="0"/>
            </a:endParaRPr>
          </a:p>
          <a:p>
            <a:pPr marL="0" indent="0">
              <a:lnSpc>
                <a:spcPct val="120000"/>
              </a:lnSpc>
              <a:buNone/>
            </a:pPr>
            <a:endParaRPr lang="en-US" sz="7400" dirty="0">
              <a:effectLst/>
              <a:latin typeface="Tahoma" panose="020B0604030504040204" pitchFamily="34" charset="0"/>
              <a:ea typeface="Tahoma" panose="020B0604030504040204" pitchFamily="34" charset="0"/>
              <a:cs typeface="Tahoma" panose="020B0604030504040204" pitchFamily="34" charset="0"/>
            </a:endParaRPr>
          </a:p>
          <a:p>
            <a:pPr marL="0" indent="0" algn="ctr">
              <a:lnSpc>
                <a:spcPct val="120000"/>
              </a:lnSpc>
              <a:buNone/>
            </a:pPr>
            <a:endParaRPr lang="en-US" sz="8600" b="1" dirty="0">
              <a:latin typeface="Tahoma" panose="020B0604030504040204" pitchFamily="34" charset="0"/>
              <a:ea typeface="Tahoma" panose="020B0604030504040204" pitchFamily="34" charset="0"/>
              <a:cs typeface="Tahoma" panose="020B0604030504040204" pitchFamily="34" charset="0"/>
            </a:endParaRPr>
          </a:p>
        </p:txBody>
      </p:sp>
      <p:sp>
        <p:nvSpPr>
          <p:cNvPr id="6" name="TextBox 5">
            <a:extLst>
              <a:ext uri="{FF2B5EF4-FFF2-40B4-BE49-F238E27FC236}">
                <a16:creationId xmlns:a16="http://schemas.microsoft.com/office/drawing/2014/main" id="{C65BE342-EC4C-4E7B-A5E5-F75F57D3CB4D}"/>
              </a:ext>
            </a:extLst>
          </p:cNvPr>
          <p:cNvSpPr txBox="1"/>
          <p:nvPr/>
        </p:nvSpPr>
        <p:spPr>
          <a:xfrm>
            <a:off x="6355307" y="5963314"/>
            <a:ext cx="5718412" cy="83099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sng" strike="noStrike" kern="1200" cap="none" spc="0" normalizeH="0" baseline="0" noProof="0" dirty="0">
                <a:ln>
                  <a:noFill/>
                </a:ln>
                <a:solidFill>
                  <a:srgbClr val="C00000"/>
                </a:solidFill>
                <a:effectLst/>
                <a:uLnTx/>
                <a:uFillTx/>
                <a:latin typeface="Calibri" panose="020F0502020204030204"/>
                <a:ea typeface="+mn-ea"/>
                <a:cs typeface="+mn-cs"/>
              </a:rPr>
              <a:t>Make sure you have your Notice to Proceed (NTP) in place before committing any funds</a:t>
            </a:r>
          </a:p>
        </p:txBody>
      </p:sp>
    </p:spTree>
    <p:extLst>
      <p:ext uri="{BB962C8B-B14F-4D97-AF65-F5344CB8AC3E}">
        <p14:creationId xmlns:p14="http://schemas.microsoft.com/office/powerpoint/2010/main" val="107117025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13EF6-09FC-61BF-44D0-563800A0FBE3}"/>
              </a:ext>
            </a:extLst>
          </p:cNvPr>
          <p:cNvSpPr>
            <a:spLocks noGrp="1"/>
          </p:cNvSpPr>
          <p:nvPr>
            <p:ph type="title"/>
          </p:nvPr>
        </p:nvSpPr>
        <p:spPr>
          <a:xfrm>
            <a:off x="909225" y="1385815"/>
            <a:ext cx="10515600" cy="1325563"/>
          </a:xfrm>
        </p:spPr>
        <p:txBody>
          <a:bodyPr>
            <a:normAutofit fontScale="90000"/>
          </a:bodyPr>
          <a:lstStyle/>
          <a:p>
            <a:pPr algn="ctr"/>
            <a:br>
              <a:rPr lang="en-US" dirty="0">
                <a:latin typeface="Tahoma" panose="020B0604030504040204" pitchFamily="34" charset="0"/>
                <a:ea typeface="Tahoma" panose="020B0604030504040204" pitchFamily="34" charset="0"/>
                <a:cs typeface="Tahoma" panose="020B0604030504040204" pitchFamily="34" charset="0"/>
              </a:rPr>
            </a:br>
            <a:br>
              <a:rPr lang="en-US" dirty="0">
                <a:latin typeface="Tahoma" panose="020B0604030504040204" pitchFamily="34" charset="0"/>
                <a:ea typeface="Tahoma" panose="020B0604030504040204" pitchFamily="34" charset="0"/>
                <a:cs typeface="Tahoma" panose="020B0604030504040204" pitchFamily="34" charset="0"/>
              </a:rPr>
            </a:br>
            <a:br>
              <a:rPr lang="en-US" dirty="0">
                <a:latin typeface="Tahoma" panose="020B0604030504040204" pitchFamily="34" charset="0"/>
                <a:ea typeface="Tahoma" panose="020B0604030504040204" pitchFamily="34" charset="0"/>
                <a:cs typeface="Tahoma" panose="020B0604030504040204" pitchFamily="34" charset="0"/>
              </a:rPr>
            </a:br>
            <a:r>
              <a:rPr lang="en-US" sz="4000" b="1" dirty="0">
                <a:solidFill>
                  <a:srgbClr val="E7E6E6">
                    <a:lumMod val="10000"/>
                  </a:srgbClr>
                </a:solidFill>
                <a:latin typeface="Tahoma" panose="020B0604030504040204" pitchFamily="34" charset="0"/>
                <a:ea typeface="Tahoma" panose="020B0604030504040204" pitchFamily="34" charset="0"/>
                <a:cs typeface="Tahoma" panose="020B0604030504040204" pitchFamily="34" charset="0"/>
              </a:rPr>
              <a:t>Full and Open Competition</a:t>
            </a:r>
            <a:br>
              <a:rPr kumimoji="0" lang="en-US" sz="4400" b="1" i="0" u="none" strike="noStrike" kern="1200" cap="none" spc="0" normalizeH="0" baseline="0" noProof="0" dirty="0">
                <a:ln>
                  <a:noFill/>
                </a:ln>
                <a:solidFill>
                  <a:srgbClr val="E7E6E6">
                    <a:lumMod val="10000"/>
                  </a:srgbClr>
                </a:solidFill>
                <a:effectLst/>
                <a:uLnTx/>
                <a:uFillTx/>
                <a:latin typeface="Calibri" panose="020F0502020204030204"/>
                <a:ea typeface="+mn-ea"/>
                <a:cs typeface="+mn-cs"/>
              </a:rPr>
            </a:br>
            <a:br>
              <a:rPr lang="en-US" b="1" dirty="0">
                <a:latin typeface="Tahoma" panose="020B0604030504040204" pitchFamily="34" charset="0"/>
                <a:ea typeface="Tahoma" panose="020B0604030504040204" pitchFamily="34" charset="0"/>
                <a:cs typeface="Tahoma" panose="020B0604030504040204" pitchFamily="34" charset="0"/>
              </a:rPr>
            </a:br>
            <a:br>
              <a:rPr lang="en-US" b="1" dirty="0">
                <a:latin typeface="Tahoma" panose="020B0604030504040204" pitchFamily="34" charset="0"/>
                <a:ea typeface="Tahoma" panose="020B0604030504040204" pitchFamily="34" charset="0"/>
                <a:cs typeface="Tahoma" panose="020B0604030504040204" pitchFamily="34" charset="0"/>
              </a:rPr>
            </a:b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a:extLst>
              <a:ext uri="{FF2B5EF4-FFF2-40B4-BE49-F238E27FC236}">
                <a16:creationId xmlns:a16="http://schemas.microsoft.com/office/drawing/2014/main" id="{F4326F76-BA03-AF50-769C-45289C58F719}"/>
              </a:ext>
            </a:extLst>
          </p:cNvPr>
          <p:cNvSpPr>
            <a:spLocks noGrp="1"/>
          </p:cNvSpPr>
          <p:nvPr>
            <p:ph idx="1"/>
          </p:nvPr>
        </p:nvSpPr>
        <p:spPr>
          <a:xfrm>
            <a:off x="263366" y="2466913"/>
            <a:ext cx="11234248" cy="4351338"/>
          </a:xfrm>
        </p:spPr>
        <p:txBody>
          <a:bodyPr>
            <a:normAutofit fontScale="25000" lnSpcReduction="20000"/>
          </a:bodyPr>
          <a:lstStyle/>
          <a:p>
            <a:pPr lvl="1">
              <a:lnSpc>
                <a:spcPct val="120000"/>
              </a:lnSpc>
            </a:pPr>
            <a:r>
              <a:rPr lang="en-US" sz="8800" dirty="0">
                <a:effectLst/>
                <a:latin typeface="Tahoma" panose="020B0604030504040204" pitchFamily="34" charset="0"/>
                <a:ea typeface="Tahoma" panose="020B0604030504040204" pitchFamily="34" charset="0"/>
                <a:cs typeface="Tahoma" panose="020B0604030504040204" pitchFamily="34" charset="0"/>
              </a:rPr>
              <a:t>All procurement transactions must be conducted in a manner providing full and open competition consistent with the standards of </a:t>
            </a:r>
            <a:r>
              <a:rPr kumimoji="0" lang="en-US" sz="8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hlinkClick r:id="rId2"/>
              </a:rPr>
              <a:t>2 CFR 200.319</a:t>
            </a:r>
            <a:r>
              <a:rPr lang="en-US" sz="8800" dirty="0">
                <a:effectLst/>
                <a:latin typeface="Tahoma" panose="020B0604030504040204" pitchFamily="34" charset="0"/>
                <a:ea typeface="Tahoma" panose="020B0604030504040204" pitchFamily="34" charset="0"/>
                <a:cs typeface="Tahoma" panose="020B0604030504040204" pitchFamily="34" charset="0"/>
              </a:rPr>
              <a:t>. To ensure objective contractor performance and eliminate unfair competitive advantage</a:t>
            </a:r>
          </a:p>
          <a:p>
            <a:pPr lvl="1">
              <a:lnSpc>
                <a:spcPct val="120000"/>
              </a:lnSpc>
            </a:pPr>
            <a:endParaRPr lang="en-US" sz="3200" dirty="0">
              <a:latin typeface="Tahoma" panose="020B0604030504040204" pitchFamily="34" charset="0"/>
              <a:ea typeface="Tahoma" panose="020B0604030504040204" pitchFamily="34" charset="0"/>
              <a:cs typeface="Tahoma" panose="020B0604030504040204" pitchFamily="34" charset="0"/>
            </a:endParaRPr>
          </a:p>
          <a:p>
            <a:pPr lvl="1">
              <a:lnSpc>
                <a:spcPct val="120000"/>
              </a:lnSpc>
            </a:pPr>
            <a:r>
              <a:rPr lang="en-US" sz="8800" dirty="0">
                <a:effectLst/>
                <a:latin typeface="Tahoma" panose="020B0604030504040204" pitchFamily="34" charset="0"/>
                <a:ea typeface="Tahoma" panose="020B0604030504040204" pitchFamily="34" charset="0"/>
                <a:cs typeface="Tahoma" panose="020B0604030504040204" pitchFamily="34" charset="0"/>
              </a:rPr>
              <a:t>Grantees must ensure that all solicitations (invitations for bids/quotes and requests for proposals) contain a clear and accurate description of the product or service being procured, identify all requirements that the offeror must fulfill, and all factors that will be used in evaluating bids or proposals</a:t>
            </a:r>
          </a:p>
          <a:p>
            <a:pPr lvl="1">
              <a:lnSpc>
                <a:spcPct val="120000"/>
              </a:lnSpc>
            </a:pPr>
            <a:endParaRPr lang="en-US" sz="3200" dirty="0">
              <a:effectLst/>
              <a:latin typeface="Tahoma" panose="020B0604030504040204" pitchFamily="34" charset="0"/>
              <a:ea typeface="Tahoma" panose="020B0604030504040204" pitchFamily="34" charset="0"/>
              <a:cs typeface="Tahoma" panose="020B0604030504040204" pitchFamily="34" charset="0"/>
            </a:endParaRPr>
          </a:p>
          <a:p>
            <a:pPr lvl="1">
              <a:lnSpc>
                <a:spcPct val="120000"/>
              </a:lnSpc>
            </a:pPr>
            <a:r>
              <a:rPr lang="en-US" sz="8800" dirty="0">
                <a:effectLst/>
                <a:latin typeface="Tahoma" panose="020B0604030504040204" pitchFamily="34" charset="0"/>
                <a:ea typeface="Tahoma" panose="020B0604030504040204" pitchFamily="34" charset="0"/>
                <a:cs typeface="Tahoma" panose="020B0604030504040204" pitchFamily="34" charset="0"/>
              </a:rPr>
              <a:t>The grantee must ensure that all prequalified lists of persons, firms, or products used in acquiring goods and services are current and include enough qualified sources to ensure maximum open and free competition</a:t>
            </a:r>
          </a:p>
          <a:p>
            <a:pPr marL="457200" lvl="1" indent="0">
              <a:lnSpc>
                <a:spcPct val="120000"/>
              </a:lnSpc>
              <a:buNone/>
            </a:pPr>
            <a:endParaRPr lang="en-US" sz="7400" dirty="0">
              <a:latin typeface="Tahoma" panose="020B0604030504040204" pitchFamily="34" charset="0"/>
              <a:ea typeface="Tahoma" panose="020B0604030504040204" pitchFamily="34" charset="0"/>
              <a:cs typeface="Tahoma" panose="020B0604030504040204" pitchFamily="34" charset="0"/>
            </a:endParaRPr>
          </a:p>
          <a:p>
            <a:pPr lvl="1">
              <a:lnSpc>
                <a:spcPct val="120000"/>
              </a:lnSpc>
            </a:pPr>
            <a:endParaRPr lang="en-US" sz="7400" dirty="0">
              <a:effectLst/>
              <a:latin typeface="Tahoma" panose="020B0604030504040204" pitchFamily="34" charset="0"/>
              <a:ea typeface="Tahoma" panose="020B0604030504040204" pitchFamily="34" charset="0"/>
              <a:cs typeface="Tahoma" panose="020B0604030504040204" pitchFamily="34" charset="0"/>
            </a:endParaRPr>
          </a:p>
          <a:p>
            <a:pPr lvl="1">
              <a:lnSpc>
                <a:spcPct val="120000"/>
              </a:lnSpc>
            </a:pPr>
            <a:endParaRPr lang="en-US" sz="7400" dirty="0">
              <a:effectLst/>
              <a:latin typeface="Tahoma" panose="020B0604030504040204" pitchFamily="34" charset="0"/>
              <a:ea typeface="Tahoma" panose="020B0604030504040204" pitchFamily="34" charset="0"/>
              <a:cs typeface="Tahoma" panose="020B0604030504040204" pitchFamily="34" charset="0"/>
            </a:endParaRPr>
          </a:p>
          <a:p>
            <a:pPr marL="0" indent="0">
              <a:lnSpc>
                <a:spcPct val="120000"/>
              </a:lnSpc>
              <a:buNone/>
            </a:pPr>
            <a:endParaRPr lang="en-US" sz="7400" dirty="0">
              <a:effectLst/>
              <a:latin typeface="Tahoma" panose="020B0604030504040204" pitchFamily="34" charset="0"/>
              <a:ea typeface="Tahoma" panose="020B0604030504040204" pitchFamily="34" charset="0"/>
              <a:cs typeface="Tahoma" panose="020B0604030504040204" pitchFamily="34" charset="0"/>
            </a:endParaRPr>
          </a:p>
          <a:p>
            <a:pPr marL="0" indent="0" algn="ctr">
              <a:lnSpc>
                <a:spcPct val="120000"/>
              </a:lnSpc>
              <a:buNone/>
            </a:pPr>
            <a:endParaRPr lang="en-US" sz="86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53759721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ABD85FE5-8740-4D9E-999F-C24328B2AD0D}"/>
              </a:ext>
            </a:extLst>
          </p:cNvPr>
          <p:cNvSpPr>
            <a:spLocks noGrp="1"/>
          </p:cNvSpPr>
          <p:nvPr>
            <p:ph idx="1"/>
          </p:nvPr>
        </p:nvSpPr>
        <p:spPr>
          <a:xfrm>
            <a:off x="61415" y="1478508"/>
            <a:ext cx="12069170" cy="5526420"/>
          </a:xfrm>
        </p:spPr>
        <p:txBody>
          <a:bodyP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Made in America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In accordance with the policy of the United States Government, consistent with applicable law, use, terms and conditions of Federal financial assistance awards and federal procurements, recipients must maximize the use of goods, products, and materials produced in, and services offered, in the United States.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Whenever possible, the recipient shall procure goods, products, materials, and services from sources that will help American businesses compete in strategic industries and help America’s workers thrive.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See the </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hlinkClick r:id="rId2"/>
              </a:rPr>
              <a:t>January 25, 2021 Executive Order </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on Ensuring the Future is Made in All of America by All of America’s Workers for more information.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Tahoma" panose="020B0604030504040204" pitchFamily="34" charset="0"/>
                <a:cs typeface="Tahoma" panose="020B0604030504040204" pitchFamily="34" charset="0"/>
              </a:rPr>
              <a:t>The </a:t>
            </a:r>
            <a:r>
              <a:rPr kumimoji="0" lang="en-US" sz="2000" b="0" i="0" u="none" strike="noStrike" kern="1200" cap="none" spc="0" normalizeH="0" baseline="0" noProof="0" dirty="0">
                <a:ln>
                  <a:noFill/>
                </a:ln>
                <a:solidFill>
                  <a:prstClr val="black"/>
                </a:solidFill>
                <a:effectLst/>
                <a:uLnTx/>
                <a:uFillTx/>
                <a:latin typeface="Calibri" panose="020F0502020204030204"/>
                <a:ea typeface="Tahoma" panose="020B0604030504040204" pitchFamily="34" charset="0"/>
                <a:cs typeface="Tahoma" panose="020B0604030504040204" pitchFamily="34" charset="0"/>
                <a:hlinkClick r:id="rId3"/>
              </a:rPr>
              <a:t>Build America Buy America </a:t>
            </a:r>
            <a:r>
              <a:rPr kumimoji="0" lang="en-US" sz="2000" b="0" i="0" u="none" strike="noStrike" kern="1200" cap="none" spc="0" normalizeH="0" baseline="0" noProof="0" dirty="0">
                <a:ln>
                  <a:noFill/>
                </a:ln>
                <a:solidFill>
                  <a:prstClr val="black"/>
                </a:solidFill>
                <a:effectLst/>
                <a:uLnTx/>
                <a:uFillTx/>
                <a:latin typeface="Calibri" panose="020F0502020204030204"/>
                <a:ea typeface="Tahoma" panose="020B0604030504040204" pitchFamily="34" charset="0"/>
                <a:cs typeface="Tahoma" panose="020B0604030504040204" pitchFamily="34" charset="0"/>
              </a:rPr>
              <a:t>Act, enacted as part of the Infrastructure Investment and Jobs Act on November 15, 2021, established a domestic content procurement preference for all Federal financial assistance obligated for infrastructure projects after May 14, 2022.</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Tahoma" panose="020B0604030504040204" pitchFamily="34" charset="0"/>
                <a:cs typeface="Tahoma" panose="020B0604030504040204" pitchFamily="34" charset="0"/>
              </a:rPr>
              <a:t>The U.S. Department of Commerce is working with the </a:t>
            </a:r>
            <a:r>
              <a:rPr kumimoji="0" lang="en-US" sz="1600" b="0" i="0" u="none" strike="noStrike" kern="1200" cap="none" spc="0" normalizeH="0" baseline="0" noProof="0" dirty="0">
                <a:ln>
                  <a:noFill/>
                </a:ln>
                <a:solidFill>
                  <a:prstClr val="black"/>
                </a:solidFill>
                <a:effectLst/>
                <a:uLnTx/>
                <a:uFillTx/>
                <a:latin typeface="Calibri" panose="020F0502020204030204"/>
                <a:ea typeface="Tahoma" panose="020B0604030504040204" pitchFamily="34" charset="0"/>
                <a:cs typeface="Tahoma" panose="020B0604030504040204" pitchFamily="34" charset="0"/>
                <a:hlinkClick r:id="rId4"/>
              </a:rPr>
              <a:t>Made in America Office</a:t>
            </a:r>
            <a:r>
              <a:rPr kumimoji="0" lang="en-US" sz="1600" b="0" i="0" u="none" strike="noStrike" kern="1200" cap="none" spc="0" normalizeH="0" baseline="0" noProof="0" dirty="0">
                <a:ln>
                  <a:noFill/>
                </a:ln>
                <a:solidFill>
                  <a:prstClr val="black"/>
                </a:solidFill>
                <a:effectLst/>
                <a:uLnTx/>
                <a:uFillTx/>
                <a:latin typeface="Calibri" panose="020F0502020204030204"/>
                <a:ea typeface="Tahoma" panose="020B0604030504040204" pitchFamily="34" charset="0"/>
                <a:cs typeface="Tahoma" panose="020B0604030504040204" pitchFamily="34" charset="0"/>
              </a:rPr>
              <a:t> to coordinate compliance with these procurement requirements</a:t>
            </a:r>
          </a:p>
          <a:p>
            <a:endParaRPr lang="en-US" dirty="0"/>
          </a:p>
        </p:txBody>
      </p:sp>
    </p:spTree>
    <p:extLst>
      <p:ext uri="{BB962C8B-B14F-4D97-AF65-F5344CB8AC3E}">
        <p14:creationId xmlns:p14="http://schemas.microsoft.com/office/powerpoint/2010/main" val="1644661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326F76-BA03-AF50-769C-45289C58F719}"/>
              </a:ext>
            </a:extLst>
          </p:cNvPr>
          <p:cNvSpPr>
            <a:spLocks noGrp="1"/>
          </p:cNvSpPr>
          <p:nvPr>
            <p:ph idx="1"/>
          </p:nvPr>
        </p:nvSpPr>
        <p:spPr>
          <a:xfrm>
            <a:off x="36394" y="1555845"/>
            <a:ext cx="12119211" cy="5239660"/>
          </a:xfrm>
        </p:spPr>
        <p:txBody>
          <a:bodyPr>
            <a:normAutofit fontScale="850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Typical methods of purchasing</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Micro-purchases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Purchases by micro-purchase is the acquisition of suppliers or services when the aggregate dollar value of the transaction does not exceed $10,000 (pursuant to </a:t>
            </a:r>
            <a:r>
              <a:rPr kumimoji="0" lang="en-US"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hlinkClick r:id="rId2"/>
              </a:rPr>
              <a:t>OMB Memorandum 18-18, 6/20/2018</a:t>
            </a:r>
            <a:r>
              <a:rPr kumimoji="0" lang="en-US"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Small Purchase Procedures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Purchases under this procedure involve solicitation of an adequate number of qualified sources when the size of the transaction is not expected to exceed the federal government’s “simplified acquisitions threshold” (currently $250,000).</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Competitive Sealed Bids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Through this procedure, bids publicly solicited through formal advertising and a firm fixed price contract is awarded to the lowest responsive and responsible bidder. This is the preferred method for construction, generally referred to as a Request for Proposal (RFP).</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Competitive Proposals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Procurement by competitive qualifications, typically referred to as a Request for Qualifications (RFQ). The method, where price is not used as a selection factor, can only be used in procurement of A/E professional services </a:t>
            </a:r>
            <a:r>
              <a:rPr kumimoji="0" lang="en-US"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hlinkClick r:id="rId3"/>
              </a:rPr>
              <a:t>(§ 200.321</a:t>
            </a:r>
            <a:r>
              <a:rPr kumimoji="0" lang="en-US"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t>
            </a:r>
            <a:endParaRPr lang="en-US" sz="7400" dirty="0">
              <a:effectLst/>
              <a:latin typeface="Tahoma" panose="020B0604030504040204" pitchFamily="34" charset="0"/>
              <a:ea typeface="Tahoma" panose="020B0604030504040204" pitchFamily="34" charset="0"/>
              <a:cs typeface="Tahoma" panose="020B0604030504040204" pitchFamily="34" charset="0"/>
            </a:endParaRPr>
          </a:p>
          <a:p>
            <a:pPr lvl="1">
              <a:lnSpc>
                <a:spcPct val="120000"/>
              </a:lnSpc>
            </a:pPr>
            <a:endParaRPr lang="en-US" sz="7400" dirty="0">
              <a:effectLst/>
              <a:latin typeface="Tahoma" panose="020B0604030504040204" pitchFamily="34" charset="0"/>
              <a:ea typeface="Tahoma" panose="020B0604030504040204" pitchFamily="34" charset="0"/>
              <a:cs typeface="Tahoma" panose="020B0604030504040204" pitchFamily="34" charset="0"/>
            </a:endParaRPr>
          </a:p>
          <a:p>
            <a:pPr marL="0" indent="0">
              <a:lnSpc>
                <a:spcPct val="120000"/>
              </a:lnSpc>
              <a:buNone/>
            </a:pPr>
            <a:endParaRPr lang="en-US" sz="7400" dirty="0">
              <a:effectLst/>
              <a:latin typeface="Tahoma" panose="020B0604030504040204" pitchFamily="34" charset="0"/>
              <a:ea typeface="Tahoma" panose="020B0604030504040204" pitchFamily="34" charset="0"/>
              <a:cs typeface="Tahoma" panose="020B0604030504040204" pitchFamily="34" charset="0"/>
            </a:endParaRPr>
          </a:p>
          <a:p>
            <a:pPr marL="0" indent="0" algn="ctr">
              <a:lnSpc>
                <a:spcPct val="120000"/>
              </a:lnSpc>
              <a:buNone/>
            </a:pPr>
            <a:endParaRPr lang="en-US" sz="86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21351950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13EF6-09FC-61BF-44D0-563800A0FBE3}"/>
              </a:ext>
            </a:extLst>
          </p:cNvPr>
          <p:cNvSpPr>
            <a:spLocks noGrp="1"/>
          </p:cNvSpPr>
          <p:nvPr>
            <p:ph type="title"/>
          </p:nvPr>
        </p:nvSpPr>
        <p:spPr>
          <a:xfrm>
            <a:off x="685288" y="1340399"/>
            <a:ext cx="10515600" cy="752333"/>
          </a:xfrm>
        </p:spPr>
        <p:txBody>
          <a:bodyPr>
            <a:normAutofit fontScale="90000"/>
          </a:bodyPr>
          <a:lstStyle/>
          <a:p>
            <a:pPr algn="ctr"/>
            <a:br>
              <a:rPr lang="en-US" dirty="0">
                <a:latin typeface="Tahoma" panose="020B0604030504040204" pitchFamily="34" charset="0"/>
                <a:ea typeface="Tahoma" panose="020B0604030504040204" pitchFamily="34" charset="0"/>
                <a:cs typeface="Tahoma" panose="020B0604030504040204" pitchFamily="34" charset="0"/>
              </a:rPr>
            </a:br>
            <a:br>
              <a:rPr lang="en-US" dirty="0">
                <a:latin typeface="Tahoma" panose="020B0604030504040204" pitchFamily="34" charset="0"/>
                <a:ea typeface="Tahoma" panose="020B0604030504040204" pitchFamily="34" charset="0"/>
                <a:cs typeface="Tahoma" panose="020B0604030504040204" pitchFamily="34" charset="0"/>
              </a:rPr>
            </a:br>
            <a:br>
              <a:rPr lang="en-US" dirty="0">
                <a:latin typeface="Tahoma" panose="020B0604030504040204" pitchFamily="34" charset="0"/>
                <a:ea typeface="Tahoma" panose="020B0604030504040204" pitchFamily="34" charset="0"/>
                <a:cs typeface="Tahoma" panose="020B0604030504040204" pitchFamily="34" charset="0"/>
              </a:rPr>
            </a:br>
            <a:r>
              <a:rPr lang="en-US" sz="2700" b="1" dirty="0">
                <a:solidFill>
                  <a:srgbClr val="E7E6E6">
                    <a:lumMod val="10000"/>
                  </a:srgbClr>
                </a:solidFill>
                <a:latin typeface="Tahoma" panose="020B0604030504040204" pitchFamily="34" charset="0"/>
                <a:ea typeface="Tahoma" panose="020B0604030504040204" pitchFamily="34" charset="0"/>
                <a:cs typeface="Tahoma" panose="020B0604030504040204" pitchFamily="34" charset="0"/>
              </a:rPr>
              <a:t>Property Basics</a:t>
            </a:r>
            <a:br>
              <a:rPr kumimoji="0" lang="en-US" sz="4400" b="1" i="0" u="none" strike="noStrike" kern="1200" cap="none" spc="0" normalizeH="0" baseline="0" noProof="0" dirty="0">
                <a:ln>
                  <a:noFill/>
                </a:ln>
                <a:solidFill>
                  <a:srgbClr val="E7E6E6">
                    <a:lumMod val="10000"/>
                  </a:srgbClr>
                </a:solidFill>
                <a:effectLst/>
                <a:uLnTx/>
                <a:uFillTx/>
                <a:latin typeface="Calibri" panose="020F0502020204030204"/>
                <a:ea typeface="+mn-ea"/>
                <a:cs typeface="+mn-cs"/>
              </a:rPr>
            </a:br>
            <a:br>
              <a:rPr lang="en-US" b="1" dirty="0">
                <a:latin typeface="Tahoma" panose="020B0604030504040204" pitchFamily="34" charset="0"/>
                <a:ea typeface="Tahoma" panose="020B0604030504040204" pitchFamily="34" charset="0"/>
                <a:cs typeface="Tahoma" panose="020B0604030504040204" pitchFamily="34" charset="0"/>
              </a:rPr>
            </a:br>
            <a:br>
              <a:rPr lang="en-US" b="1" dirty="0">
                <a:latin typeface="Tahoma" panose="020B0604030504040204" pitchFamily="34" charset="0"/>
                <a:ea typeface="Tahoma" panose="020B0604030504040204" pitchFamily="34" charset="0"/>
                <a:cs typeface="Tahoma" panose="020B0604030504040204" pitchFamily="34" charset="0"/>
              </a:rPr>
            </a:b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a:extLst>
              <a:ext uri="{FF2B5EF4-FFF2-40B4-BE49-F238E27FC236}">
                <a16:creationId xmlns:a16="http://schemas.microsoft.com/office/drawing/2014/main" id="{F4326F76-BA03-AF50-769C-45289C58F719}"/>
              </a:ext>
            </a:extLst>
          </p:cNvPr>
          <p:cNvSpPr>
            <a:spLocks noGrp="1"/>
          </p:cNvSpPr>
          <p:nvPr>
            <p:ph idx="1"/>
          </p:nvPr>
        </p:nvSpPr>
        <p:spPr>
          <a:xfrm>
            <a:off x="0" y="1803669"/>
            <a:ext cx="12191999" cy="3070745"/>
          </a:xfrm>
        </p:spPr>
        <p:txBody>
          <a:bodyPr>
            <a:normAutofit fontScale="25000" lnSpcReduction="20000"/>
          </a:bodyPr>
          <a:lstStyle/>
          <a:p>
            <a:pPr marL="457200" lvl="1" indent="0">
              <a:lnSpc>
                <a:spcPct val="120000"/>
              </a:lnSpc>
              <a:buNone/>
            </a:pPr>
            <a:r>
              <a:rPr lang="en-US" sz="7600" b="1" dirty="0">
                <a:effectLst/>
                <a:latin typeface="Tahoma" panose="020B0604030504040204" pitchFamily="34" charset="0"/>
                <a:ea typeface="Tahoma" panose="020B0604030504040204" pitchFamily="34" charset="0"/>
                <a:cs typeface="Tahoma" panose="020B0604030504040204" pitchFamily="34" charset="0"/>
              </a:rPr>
              <a:t>Property</a:t>
            </a:r>
          </a:p>
          <a:p>
            <a:pPr lvl="1">
              <a:lnSpc>
                <a:spcPct val="120000"/>
              </a:lnSpc>
            </a:pPr>
            <a:r>
              <a:rPr lang="en-US" sz="7600" dirty="0">
                <a:effectLst/>
                <a:latin typeface="Tahoma" panose="020B0604030504040204" pitchFamily="34" charset="0"/>
                <a:ea typeface="Tahoma" panose="020B0604030504040204" pitchFamily="34" charset="0"/>
                <a:cs typeface="Tahoma" panose="020B0604030504040204" pitchFamily="34" charset="0"/>
              </a:rPr>
              <a:t>Title to supplies, equipment, and real property acquired under a grant vest with the grantee that purchased it. However, NBRC retains a residual financial interest in grant acquired property under certain circumstances</a:t>
            </a:r>
          </a:p>
          <a:p>
            <a:pPr marL="457200" lvl="1" indent="0">
              <a:lnSpc>
                <a:spcPct val="120000"/>
              </a:lnSpc>
              <a:buNone/>
            </a:pPr>
            <a:endParaRPr lang="en-US" sz="3200" b="1" dirty="0">
              <a:effectLst/>
              <a:latin typeface="Tahoma" panose="020B0604030504040204" pitchFamily="34" charset="0"/>
              <a:ea typeface="Tahoma" panose="020B0604030504040204" pitchFamily="34" charset="0"/>
              <a:cs typeface="Tahoma" panose="020B0604030504040204" pitchFamily="34" charset="0"/>
            </a:endParaRPr>
          </a:p>
          <a:p>
            <a:pPr marL="457200" lvl="1" indent="0">
              <a:lnSpc>
                <a:spcPct val="120000"/>
              </a:lnSpc>
              <a:buNone/>
            </a:pPr>
            <a:r>
              <a:rPr lang="en-US" sz="7600" b="1" dirty="0">
                <a:effectLst/>
                <a:latin typeface="Tahoma" panose="020B0604030504040204" pitchFamily="34" charset="0"/>
                <a:ea typeface="Tahoma" panose="020B0604030504040204" pitchFamily="34" charset="0"/>
                <a:cs typeface="Tahoma" panose="020B0604030504040204" pitchFamily="34" charset="0"/>
              </a:rPr>
              <a:t>Types of Property</a:t>
            </a:r>
          </a:p>
          <a:p>
            <a:pPr lvl="1">
              <a:lnSpc>
                <a:spcPct val="120000"/>
              </a:lnSpc>
            </a:pPr>
            <a:r>
              <a:rPr lang="en-US" sz="7600" dirty="0">
                <a:effectLst/>
                <a:latin typeface="Tahoma" panose="020B0604030504040204" pitchFamily="34" charset="0"/>
                <a:ea typeface="Tahoma" panose="020B0604030504040204" pitchFamily="34" charset="0"/>
                <a:cs typeface="Tahoma" panose="020B0604030504040204" pitchFamily="34" charset="0"/>
              </a:rPr>
              <a:t>Federal regulations contained in 2 CFR 200 address the treatment of real property, equipment, supplies, and intangible property (such as copyrights and patents) purchased with grant funds. However, because of the activities financed by NBRC grants, most of its grantees will deal primarily with equipment and real property</a:t>
            </a:r>
          </a:p>
          <a:p>
            <a:pPr marL="457200" lvl="1" indent="0">
              <a:lnSpc>
                <a:spcPct val="120000"/>
              </a:lnSpc>
              <a:buNone/>
            </a:pPr>
            <a:endParaRPr lang="en-US" sz="7400" dirty="0">
              <a:latin typeface="Tahoma" panose="020B0604030504040204" pitchFamily="34" charset="0"/>
              <a:ea typeface="Tahoma" panose="020B0604030504040204" pitchFamily="34" charset="0"/>
              <a:cs typeface="Tahoma" panose="020B0604030504040204" pitchFamily="34" charset="0"/>
            </a:endParaRPr>
          </a:p>
          <a:p>
            <a:pPr lvl="1">
              <a:lnSpc>
                <a:spcPct val="120000"/>
              </a:lnSpc>
            </a:pPr>
            <a:endParaRPr lang="en-US" sz="7400" dirty="0">
              <a:effectLst/>
              <a:latin typeface="Tahoma" panose="020B0604030504040204" pitchFamily="34" charset="0"/>
              <a:ea typeface="Tahoma" panose="020B0604030504040204" pitchFamily="34" charset="0"/>
              <a:cs typeface="Tahoma" panose="020B0604030504040204" pitchFamily="34" charset="0"/>
            </a:endParaRPr>
          </a:p>
          <a:p>
            <a:pPr marL="457200" lvl="1" indent="0">
              <a:lnSpc>
                <a:spcPct val="120000"/>
              </a:lnSpc>
              <a:buNone/>
            </a:pPr>
            <a:endParaRPr lang="en-US" sz="7400" dirty="0">
              <a:effectLst/>
              <a:latin typeface="Tahoma" panose="020B0604030504040204" pitchFamily="34" charset="0"/>
              <a:ea typeface="Tahoma" panose="020B0604030504040204" pitchFamily="34" charset="0"/>
              <a:cs typeface="Tahoma" panose="020B0604030504040204" pitchFamily="34" charset="0"/>
            </a:endParaRPr>
          </a:p>
          <a:p>
            <a:pPr lvl="1">
              <a:lnSpc>
                <a:spcPct val="120000"/>
              </a:lnSpc>
            </a:pPr>
            <a:endParaRPr lang="en-US" sz="7400" dirty="0">
              <a:effectLst/>
              <a:latin typeface="Tahoma" panose="020B0604030504040204" pitchFamily="34" charset="0"/>
              <a:ea typeface="Tahoma" panose="020B0604030504040204" pitchFamily="34" charset="0"/>
              <a:cs typeface="Tahoma" panose="020B0604030504040204" pitchFamily="34" charset="0"/>
            </a:endParaRPr>
          </a:p>
          <a:p>
            <a:pPr marL="0" indent="0">
              <a:lnSpc>
                <a:spcPct val="120000"/>
              </a:lnSpc>
              <a:buNone/>
            </a:pPr>
            <a:endParaRPr lang="en-US" sz="7400" dirty="0">
              <a:effectLst/>
              <a:latin typeface="Tahoma" panose="020B0604030504040204" pitchFamily="34" charset="0"/>
              <a:ea typeface="Tahoma" panose="020B0604030504040204" pitchFamily="34" charset="0"/>
              <a:cs typeface="Tahoma" panose="020B0604030504040204" pitchFamily="34" charset="0"/>
            </a:endParaRPr>
          </a:p>
          <a:p>
            <a:pPr marL="0" indent="0" algn="ctr">
              <a:lnSpc>
                <a:spcPct val="120000"/>
              </a:lnSpc>
              <a:buNone/>
            </a:pPr>
            <a:endParaRPr lang="en-US" sz="8600" b="1" dirty="0">
              <a:latin typeface="Tahoma" panose="020B0604030504040204" pitchFamily="34" charset="0"/>
              <a:ea typeface="Tahoma" panose="020B0604030504040204" pitchFamily="34" charset="0"/>
              <a:cs typeface="Tahoma" panose="020B0604030504040204" pitchFamily="34" charset="0"/>
            </a:endParaRPr>
          </a:p>
        </p:txBody>
      </p:sp>
      <p:sp>
        <p:nvSpPr>
          <p:cNvPr id="4" name="TextBox 3">
            <a:extLst>
              <a:ext uri="{FF2B5EF4-FFF2-40B4-BE49-F238E27FC236}">
                <a16:creationId xmlns:a16="http://schemas.microsoft.com/office/drawing/2014/main" id="{704FF940-E7C7-4A57-8754-F3E8CA9850EB}"/>
              </a:ext>
            </a:extLst>
          </p:cNvPr>
          <p:cNvSpPr txBox="1"/>
          <p:nvPr/>
        </p:nvSpPr>
        <p:spPr>
          <a:xfrm>
            <a:off x="1653730" y="5416674"/>
            <a:ext cx="4016990"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Equipment is defined as items of tangible property having a useful life of more than one year and a unit acquisition cost exceeding $5,000.</a:t>
            </a:r>
          </a:p>
        </p:txBody>
      </p:sp>
      <p:sp>
        <p:nvSpPr>
          <p:cNvPr id="5" name="TextBox 4">
            <a:extLst>
              <a:ext uri="{FF2B5EF4-FFF2-40B4-BE49-F238E27FC236}">
                <a16:creationId xmlns:a16="http://schemas.microsoft.com/office/drawing/2014/main" id="{CA7B4A49-0C91-426A-B3DC-9C42341F5155}"/>
              </a:ext>
            </a:extLst>
          </p:cNvPr>
          <p:cNvSpPr txBox="1"/>
          <p:nvPr/>
        </p:nvSpPr>
        <p:spPr>
          <a:xfrm>
            <a:off x="6521281" y="5416674"/>
            <a:ext cx="4016989"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Real property means land, including land improvements, structures, and appurtenances thereto, but excludes movable machinery and equipment. </a:t>
            </a:r>
          </a:p>
        </p:txBody>
      </p:sp>
      <p:sp>
        <p:nvSpPr>
          <p:cNvPr id="6" name="TextBox 5">
            <a:extLst>
              <a:ext uri="{FF2B5EF4-FFF2-40B4-BE49-F238E27FC236}">
                <a16:creationId xmlns:a16="http://schemas.microsoft.com/office/drawing/2014/main" id="{60DCC555-E7D7-441F-BA4E-1DD442FEB1E7}"/>
              </a:ext>
            </a:extLst>
          </p:cNvPr>
          <p:cNvSpPr txBox="1"/>
          <p:nvPr/>
        </p:nvSpPr>
        <p:spPr>
          <a:xfrm>
            <a:off x="2873868" y="4874414"/>
            <a:ext cx="1576714"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sng" strike="noStrike" kern="1200" cap="none" spc="0" normalizeH="0" baseline="0" noProof="0" dirty="0">
                <a:ln>
                  <a:noFill/>
                </a:ln>
                <a:solidFill>
                  <a:prstClr val="black"/>
                </a:solidFill>
                <a:effectLst/>
                <a:uLnTx/>
                <a:uFillTx/>
                <a:latin typeface="Calibri" panose="020F0502020204030204"/>
                <a:ea typeface="+mn-ea"/>
                <a:cs typeface="+mn-cs"/>
              </a:rPr>
              <a:t>Equipment</a:t>
            </a:r>
          </a:p>
        </p:txBody>
      </p:sp>
      <p:sp>
        <p:nvSpPr>
          <p:cNvPr id="7" name="TextBox 6">
            <a:extLst>
              <a:ext uri="{FF2B5EF4-FFF2-40B4-BE49-F238E27FC236}">
                <a16:creationId xmlns:a16="http://schemas.microsoft.com/office/drawing/2014/main" id="{F1C25695-7A2B-4590-939E-5E128C431C48}"/>
              </a:ext>
            </a:extLst>
          </p:cNvPr>
          <p:cNvSpPr txBox="1"/>
          <p:nvPr/>
        </p:nvSpPr>
        <p:spPr>
          <a:xfrm>
            <a:off x="7568742" y="4914711"/>
            <a:ext cx="1922065"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sng" strike="noStrike" kern="1200" cap="none" spc="0" normalizeH="0" baseline="0" noProof="0" dirty="0">
                <a:ln>
                  <a:noFill/>
                </a:ln>
                <a:solidFill>
                  <a:prstClr val="black"/>
                </a:solidFill>
                <a:effectLst/>
                <a:uLnTx/>
                <a:uFillTx/>
                <a:latin typeface="Calibri" panose="020F0502020204030204"/>
                <a:ea typeface="+mn-ea"/>
                <a:cs typeface="+mn-cs"/>
              </a:rPr>
              <a:t>Real Property</a:t>
            </a:r>
          </a:p>
        </p:txBody>
      </p:sp>
      <p:cxnSp>
        <p:nvCxnSpPr>
          <p:cNvPr id="9" name="Straight Connector 8">
            <a:extLst>
              <a:ext uri="{FF2B5EF4-FFF2-40B4-BE49-F238E27FC236}">
                <a16:creationId xmlns:a16="http://schemas.microsoft.com/office/drawing/2014/main" id="{7B43BFA2-ED8A-4CC8-84B0-A58AA85736BD}"/>
              </a:ext>
            </a:extLst>
          </p:cNvPr>
          <p:cNvCxnSpPr>
            <a:cxnSpLocks/>
            <a:endCxn id="3" idx="2"/>
          </p:cNvCxnSpPr>
          <p:nvPr/>
        </p:nvCxnSpPr>
        <p:spPr>
          <a:xfrm flipV="1">
            <a:off x="6096000" y="4874414"/>
            <a:ext cx="0" cy="1876679"/>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99036153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13EF6-09FC-61BF-44D0-563800A0FBE3}"/>
              </a:ext>
            </a:extLst>
          </p:cNvPr>
          <p:cNvSpPr>
            <a:spLocks noGrp="1"/>
          </p:cNvSpPr>
          <p:nvPr>
            <p:ph type="title"/>
          </p:nvPr>
        </p:nvSpPr>
        <p:spPr>
          <a:xfrm>
            <a:off x="1202047" y="1449505"/>
            <a:ext cx="10515600" cy="1325563"/>
          </a:xfrm>
        </p:spPr>
        <p:txBody>
          <a:bodyPr>
            <a:normAutofit fontScale="90000"/>
          </a:bodyPr>
          <a:lstStyle/>
          <a:p>
            <a:br>
              <a:rPr lang="en-US" dirty="0">
                <a:latin typeface="Tahoma" panose="020B0604030504040204" pitchFamily="34" charset="0"/>
                <a:ea typeface="Tahoma" panose="020B0604030504040204" pitchFamily="34" charset="0"/>
                <a:cs typeface="Tahoma" panose="020B0604030504040204" pitchFamily="34" charset="0"/>
              </a:rPr>
            </a:br>
            <a:br>
              <a:rPr lang="en-US" dirty="0">
                <a:latin typeface="Tahoma" panose="020B0604030504040204" pitchFamily="34" charset="0"/>
                <a:ea typeface="Tahoma" panose="020B0604030504040204" pitchFamily="34" charset="0"/>
                <a:cs typeface="Tahoma" panose="020B0604030504040204" pitchFamily="34" charset="0"/>
              </a:rPr>
            </a:br>
            <a:br>
              <a:rPr lang="en-US" dirty="0">
                <a:latin typeface="Tahoma" panose="020B0604030504040204" pitchFamily="34" charset="0"/>
                <a:ea typeface="Tahoma" panose="020B0604030504040204" pitchFamily="34" charset="0"/>
                <a:cs typeface="Tahoma" panose="020B0604030504040204" pitchFamily="34" charset="0"/>
              </a:rPr>
            </a:br>
            <a:r>
              <a:rPr lang="en-US" sz="4000" b="1" dirty="0">
                <a:solidFill>
                  <a:srgbClr val="E7E6E6">
                    <a:lumMod val="10000"/>
                  </a:srgbClr>
                </a:solidFill>
                <a:latin typeface="Tahoma" panose="020B0604030504040204" pitchFamily="34" charset="0"/>
                <a:ea typeface="Tahoma" panose="020B0604030504040204" pitchFamily="34" charset="0"/>
                <a:cs typeface="Tahoma" panose="020B0604030504040204" pitchFamily="34" charset="0"/>
              </a:rPr>
              <a:t>Real Property Forms</a:t>
            </a:r>
            <a:br>
              <a:rPr kumimoji="0" lang="en-US" sz="4400" b="1" i="0" u="none" strike="noStrike" kern="1200" cap="none" spc="0" normalizeH="0" baseline="0" noProof="0" dirty="0">
                <a:ln>
                  <a:noFill/>
                </a:ln>
                <a:solidFill>
                  <a:srgbClr val="E7E6E6">
                    <a:lumMod val="10000"/>
                  </a:srgbClr>
                </a:solidFill>
                <a:effectLst/>
                <a:uLnTx/>
                <a:uFillTx/>
                <a:latin typeface="Calibri" panose="020F0502020204030204"/>
                <a:ea typeface="+mn-ea"/>
                <a:cs typeface="+mn-cs"/>
              </a:rPr>
            </a:br>
            <a:br>
              <a:rPr lang="en-US" b="1" dirty="0">
                <a:latin typeface="Tahoma" panose="020B0604030504040204" pitchFamily="34" charset="0"/>
                <a:ea typeface="Tahoma" panose="020B0604030504040204" pitchFamily="34" charset="0"/>
                <a:cs typeface="Tahoma" panose="020B0604030504040204" pitchFamily="34" charset="0"/>
              </a:rPr>
            </a:br>
            <a:br>
              <a:rPr lang="en-US" b="1" dirty="0">
                <a:latin typeface="Tahoma" panose="020B0604030504040204" pitchFamily="34" charset="0"/>
                <a:ea typeface="Tahoma" panose="020B0604030504040204" pitchFamily="34" charset="0"/>
                <a:cs typeface="Tahoma" panose="020B0604030504040204" pitchFamily="34" charset="0"/>
              </a:rPr>
            </a:b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a:extLst>
              <a:ext uri="{FF2B5EF4-FFF2-40B4-BE49-F238E27FC236}">
                <a16:creationId xmlns:a16="http://schemas.microsoft.com/office/drawing/2014/main" id="{F4326F76-BA03-AF50-769C-45289C58F719}"/>
              </a:ext>
            </a:extLst>
          </p:cNvPr>
          <p:cNvSpPr>
            <a:spLocks noGrp="1"/>
          </p:cNvSpPr>
          <p:nvPr>
            <p:ph idx="1"/>
          </p:nvPr>
        </p:nvSpPr>
        <p:spPr>
          <a:xfrm>
            <a:off x="1010978" y="1789290"/>
            <a:ext cx="6512011" cy="4351338"/>
          </a:xfrm>
        </p:spPr>
        <p:txBody>
          <a:bodyPr>
            <a:normAutofit/>
          </a:bodyPr>
          <a:lstStyle/>
          <a:p>
            <a:pPr marL="457200" lvl="1" indent="0" algn="ctr">
              <a:lnSpc>
                <a:spcPct val="120000"/>
              </a:lnSpc>
              <a:buNone/>
            </a:pPr>
            <a:endParaRPr lang="en-US" sz="5100" b="1" dirty="0">
              <a:effectLst/>
              <a:latin typeface="Tahoma" panose="020B0604030504040204" pitchFamily="34" charset="0"/>
              <a:ea typeface="Tahoma" panose="020B0604030504040204" pitchFamily="34" charset="0"/>
              <a:cs typeface="Tahoma" panose="020B0604030504040204" pitchFamily="34" charset="0"/>
            </a:endParaRPr>
          </a:p>
          <a:p>
            <a:pPr marL="457200" lvl="1" indent="0">
              <a:lnSpc>
                <a:spcPct val="120000"/>
              </a:lnSpc>
              <a:buNone/>
            </a:pPr>
            <a:r>
              <a:rPr lang="en-US" b="1" dirty="0">
                <a:effectLst/>
                <a:latin typeface="Tahoma" panose="020B0604030504040204" pitchFamily="34" charset="0"/>
                <a:ea typeface="Tahoma" panose="020B0604030504040204" pitchFamily="34" charset="0"/>
                <a:cs typeface="Tahoma" panose="020B0604030504040204" pitchFamily="34" charset="0"/>
              </a:rPr>
              <a:t>NFI (Notice of Federal interest)</a:t>
            </a:r>
          </a:p>
          <a:p>
            <a:pPr lvl="1">
              <a:lnSpc>
                <a:spcPct val="120000"/>
              </a:lnSpc>
            </a:pPr>
            <a:r>
              <a:rPr lang="en-US" dirty="0">
                <a:effectLst/>
                <a:latin typeface="Tahoma" panose="020B0604030504040204" pitchFamily="34" charset="0"/>
                <a:ea typeface="Tahoma" panose="020B0604030504040204" pitchFamily="34" charset="0"/>
                <a:cs typeface="Tahoma" panose="020B0604030504040204" pitchFamily="34" charset="0"/>
              </a:rPr>
              <a:t>20-year Federal vested interest</a:t>
            </a:r>
          </a:p>
          <a:p>
            <a:pPr lvl="2">
              <a:lnSpc>
                <a:spcPct val="120000"/>
              </a:lnSpc>
            </a:pPr>
            <a:r>
              <a:rPr lang="en-US" dirty="0">
                <a:effectLst/>
                <a:latin typeface="Tahoma" panose="020B0604030504040204" pitchFamily="34" charset="0"/>
                <a:ea typeface="Tahoma" panose="020B0604030504040204" pitchFamily="34" charset="0"/>
                <a:cs typeface="Tahoma" panose="020B0604030504040204" pitchFamily="34" charset="0"/>
              </a:rPr>
              <a:t>NFI recorded to deed</a:t>
            </a:r>
          </a:p>
          <a:p>
            <a:pPr marL="457200" lvl="1" indent="0">
              <a:lnSpc>
                <a:spcPct val="120000"/>
              </a:lnSpc>
              <a:buNone/>
            </a:pPr>
            <a:endParaRPr lang="en-US" b="1" dirty="0">
              <a:effectLst/>
              <a:latin typeface="Tahoma" panose="020B0604030504040204" pitchFamily="34" charset="0"/>
              <a:ea typeface="Tahoma" panose="020B0604030504040204" pitchFamily="34" charset="0"/>
              <a:cs typeface="Tahoma" panose="020B0604030504040204" pitchFamily="34" charset="0"/>
            </a:endParaRPr>
          </a:p>
          <a:p>
            <a:pPr marL="457200" lvl="1" indent="0">
              <a:lnSpc>
                <a:spcPct val="120000"/>
              </a:lnSpc>
              <a:buNone/>
            </a:pPr>
            <a:r>
              <a:rPr lang="en-US" b="1" dirty="0">
                <a:effectLst/>
                <a:latin typeface="Tahoma" panose="020B0604030504040204" pitchFamily="34" charset="0"/>
                <a:ea typeface="Tahoma" panose="020B0604030504040204" pitchFamily="34" charset="0"/>
                <a:cs typeface="Tahoma" panose="020B0604030504040204" pitchFamily="34" charset="0"/>
              </a:rPr>
              <a:t>SF-429-A</a:t>
            </a:r>
          </a:p>
          <a:p>
            <a:pPr lvl="1">
              <a:lnSpc>
                <a:spcPct val="120000"/>
              </a:lnSpc>
            </a:pPr>
            <a:r>
              <a:rPr lang="en-US" dirty="0">
                <a:effectLst/>
                <a:latin typeface="Tahoma" panose="020B0604030504040204" pitchFamily="34" charset="0"/>
                <a:ea typeface="Tahoma" panose="020B0604030504040204" pitchFamily="34" charset="0"/>
                <a:cs typeface="Tahoma" panose="020B0604030504040204" pitchFamily="34" charset="0"/>
              </a:rPr>
              <a:t>Report yearly inventory status updates</a:t>
            </a:r>
          </a:p>
          <a:p>
            <a:pPr marL="457200" lvl="1" indent="0">
              <a:lnSpc>
                <a:spcPct val="120000"/>
              </a:lnSpc>
              <a:buNone/>
            </a:pPr>
            <a:endParaRPr lang="en-US" sz="5100" dirty="0">
              <a:latin typeface="Tahoma" panose="020B0604030504040204" pitchFamily="34" charset="0"/>
              <a:ea typeface="Tahoma" panose="020B0604030504040204" pitchFamily="34" charset="0"/>
              <a:cs typeface="Tahoma" panose="020B0604030504040204" pitchFamily="34" charset="0"/>
            </a:endParaRPr>
          </a:p>
          <a:p>
            <a:pPr lvl="1">
              <a:lnSpc>
                <a:spcPct val="120000"/>
              </a:lnSpc>
            </a:pPr>
            <a:endParaRPr lang="en-US" sz="5100" dirty="0">
              <a:effectLst/>
              <a:latin typeface="Tahoma" panose="020B0604030504040204" pitchFamily="34" charset="0"/>
              <a:ea typeface="Tahoma" panose="020B0604030504040204" pitchFamily="34" charset="0"/>
              <a:cs typeface="Tahoma" panose="020B0604030504040204" pitchFamily="34" charset="0"/>
            </a:endParaRPr>
          </a:p>
          <a:p>
            <a:pPr marL="457200" lvl="1" indent="0">
              <a:lnSpc>
                <a:spcPct val="120000"/>
              </a:lnSpc>
              <a:buNone/>
            </a:pPr>
            <a:endParaRPr lang="en-US" sz="5100" dirty="0">
              <a:effectLst/>
              <a:latin typeface="Tahoma" panose="020B0604030504040204" pitchFamily="34" charset="0"/>
              <a:ea typeface="Tahoma" panose="020B0604030504040204" pitchFamily="34" charset="0"/>
              <a:cs typeface="Tahoma" panose="020B0604030504040204" pitchFamily="34" charset="0"/>
            </a:endParaRPr>
          </a:p>
          <a:p>
            <a:pPr lvl="1">
              <a:lnSpc>
                <a:spcPct val="120000"/>
              </a:lnSpc>
            </a:pPr>
            <a:endParaRPr lang="en-US" sz="5100" dirty="0">
              <a:effectLst/>
              <a:latin typeface="Tahoma" panose="020B0604030504040204" pitchFamily="34" charset="0"/>
              <a:ea typeface="Tahoma" panose="020B0604030504040204" pitchFamily="34" charset="0"/>
              <a:cs typeface="Tahoma" panose="020B0604030504040204" pitchFamily="34" charset="0"/>
            </a:endParaRPr>
          </a:p>
          <a:p>
            <a:pPr marL="0" indent="0">
              <a:lnSpc>
                <a:spcPct val="120000"/>
              </a:lnSpc>
              <a:buNone/>
            </a:pPr>
            <a:endParaRPr lang="en-US" sz="5100" dirty="0">
              <a:effectLst/>
              <a:latin typeface="Tahoma" panose="020B0604030504040204" pitchFamily="34" charset="0"/>
              <a:ea typeface="Tahoma" panose="020B0604030504040204" pitchFamily="34" charset="0"/>
              <a:cs typeface="Tahoma" panose="020B0604030504040204" pitchFamily="34" charset="0"/>
            </a:endParaRPr>
          </a:p>
          <a:p>
            <a:pPr marL="0" indent="0" algn="ctr">
              <a:lnSpc>
                <a:spcPct val="120000"/>
              </a:lnSpc>
              <a:buNone/>
            </a:pPr>
            <a:endParaRPr lang="en-US" sz="8600" b="1" dirty="0">
              <a:latin typeface="Tahoma" panose="020B0604030504040204" pitchFamily="34" charset="0"/>
              <a:ea typeface="Tahoma" panose="020B0604030504040204" pitchFamily="34" charset="0"/>
              <a:cs typeface="Tahoma" panose="020B0604030504040204" pitchFamily="34" charset="0"/>
            </a:endParaRPr>
          </a:p>
        </p:txBody>
      </p:sp>
      <p:pic>
        <p:nvPicPr>
          <p:cNvPr id="5" name="Picture 4" descr="Picture of Real Property Status Report Form">
            <a:extLst>
              <a:ext uri="{FF2B5EF4-FFF2-40B4-BE49-F238E27FC236}">
                <a16:creationId xmlns:a16="http://schemas.microsoft.com/office/drawing/2014/main" id="{43925717-70F7-E386-8838-EB593CB4D773}"/>
              </a:ext>
            </a:extLst>
          </p:cNvPr>
          <p:cNvPicPr>
            <a:picLocks noChangeAspect="1"/>
          </p:cNvPicPr>
          <p:nvPr/>
        </p:nvPicPr>
        <p:blipFill>
          <a:blip r:embed="rId2"/>
          <a:stretch>
            <a:fillRect/>
          </a:stretch>
        </p:blipFill>
        <p:spPr>
          <a:xfrm>
            <a:off x="7526308" y="1245265"/>
            <a:ext cx="4512838" cy="5675335"/>
          </a:xfrm>
          <a:prstGeom prst="rect">
            <a:avLst/>
          </a:prstGeom>
        </p:spPr>
      </p:pic>
    </p:spTree>
    <p:extLst>
      <p:ext uri="{BB962C8B-B14F-4D97-AF65-F5344CB8AC3E}">
        <p14:creationId xmlns:p14="http://schemas.microsoft.com/office/powerpoint/2010/main" val="42112690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015FD0FB-21CD-8431-1E57-E149870D0950}"/>
              </a:ext>
            </a:extLst>
          </p:cNvPr>
          <p:cNvSpPr>
            <a:spLocks noGrp="1"/>
          </p:cNvSpPr>
          <p:nvPr>
            <p:ph type="title" idx="4294967295"/>
          </p:nvPr>
        </p:nvSpPr>
        <p:spPr>
          <a:xfrm>
            <a:off x="838200" y="1704975"/>
            <a:ext cx="10515600" cy="47021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0000"/>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br>
              <a:rPr kumimoji="0" lang="en-US" sz="2800" b="0" i="0" u="none" strike="noStrike" kern="120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br>
            <a:endParaRPr kumimoji="0" lang="en-US" sz="5600" b="0" i="0" u="none" strike="noStrike" kern="120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6700" b="1" i="0" u="none" strike="noStrike" kern="120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NBRC Overview </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5600" b="1" i="0" u="none" strike="noStrike" kern="120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br>
              <a:rPr kumimoji="0" lang="en-US" sz="5600" b="1" i="0" u="none" strike="noStrike" kern="120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br>
            <a:br>
              <a:rPr kumimoji="0" lang="en-US" sz="5600" b="1" i="0" u="none" strike="noStrike" kern="120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br>
            <a:endParaRPr kumimoji="0" lang="en-US" sz="5600" b="1" i="0" u="none" strike="noStrike" kern="120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6980938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13EF6-09FC-61BF-44D0-563800A0FBE3}"/>
              </a:ext>
            </a:extLst>
          </p:cNvPr>
          <p:cNvSpPr>
            <a:spLocks noGrp="1"/>
          </p:cNvSpPr>
          <p:nvPr>
            <p:ph type="title"/>
          </p:nvPr>
        </p:nvSpPr>
        <p:spPr>
          <a:xfrm>
            <a:off x="1402972" y="1385815"/>
            <a:ext cx="10515600" cy="1325563"/>
          </a:xfrm>
        </p:spPr>
        <p:txBody>
          <a:bodyPr>
            <a:normAutofit fontScale="90000"/>
          </a:bodyPr>
          <a:lstStyle/>
          <a:p>
            <a:br>
              <a:rPr lang="en-US" dirty="0">
                <a:latin typeface="Tahoma" panose="020B0604030504040204" pitchFamily="34" charset="0"/>
                <a:ea typeface="Tahoma" panose="020B0604030504040204" pitchFamily="34" charset="0"/>
                <a:cs typeface="Tahoma" panose="020B0604030504040204" pitchFamily="34" charset="0"/>
              </a:rPr>
            </a:br>
            <a:br>
              <a:rPr lang="en-US" dirty="0">
                <a:latin typeface="Tahoma" panose="020B0604030504040204" pitchFamily="34" charset="0"/>
                <a:ea typeface="Tahoma" panose="020B0604030504040204" pitchFamily="34" charset="0"/>
                <a:cs typeface="Tahoma" panose="020B0604030504040204" pitchFamily="34" charset="0"/>
              </a:rPr>
            </a:br>
            <a:br>
              <a:rPr lang="en-US" dirty="0">
                <a:latin typeface="Tahoma" panose="020B0604030504040204" pitchFamily="34" charset="0"/>
                <a:ea typeface="Tahoma" panose="020B0604030504040204" pitchFamily="34" charset="0"/>
                <a:cs typeface="Tahoma" panose="020B0604030504040204" pitchFamily="34" charset="0"/>
              </a:rPr>
            </a:br>
            <a:r>
              <a:rPr lang="en-US" sz="4000" b="1" dirty="0">
                <a:solidFill>
                  <a:srgbClr val="E7E6E6">
                    <a:lumMod val="10000"/>
                  </a:srgbClr>
                </a:solidFill>
                <a:latin typeface="Tahoma" panose="020B0604030504040204" pitchFamily="34" charset="0"/>
                <a:ea typeface="Tahoma" panose="020B0604030504040204" pitchFamily="34" charset="0"/>
                <a:cs typeface="Tahoma" panose="020B0604030504040204" pitchFamily="34" charset="0"/>
              </a:rPr>
              <a:t>Equipment Forms</a:t>
            </a:r>
            <a:br>
              <a:rPr kumimoji="0" lang="en-US" sz="4400" b="1" i="0" u="none" strike="noStrike" kern="1200" cap="none" spc="0" normalizeH="0" baseline="0" noProof="0" dirty="0">
                <a:ln>
                  <a:noFill/>
                </a:ln>
                <a:solidFill>
                  <a:srgbClr val="E7E6E6">
                    <a:lumMod val="10000"/>
                  </a:srgbClr>
                </a:solidFill>
                <a:effectLst/>
                <a:uLnTx/>
                <a:uFillTx/>
                <a:latin typeface="Calibri" panose="020F0502020204030204"/>
                <a:ea typeface="+mn-ea"/>
                <a:cs typeface="+mn-cs"/>
              </a:rPr>
            </a:br>
            <a:br>
              <a:rPr lang="en-US" b="1" dirty="0">
                <a:latin typeface="Tahoma" panose="020B0604030504040204" pitchFamily="34" charset="0"/>
                <a:ea typeface="Tahoma" panose="020B0604030504040204" pitchFamily="34" charset="0"/>
                <a:cs typeface="Tahoma" panose="020B0604030504040204" pitchFamily="34" charset="0"/>
              </a:rPr>
            </a:br>
            <a:br>
              <a:rPr lang="en-US" b="1" dirty="0">
                <a:latin typeface="Tahoma" panose="020B0604030504040204" pitchFamily="34" charset="0"/>
                <a:ea typeface="Tahoma" panose="020B0604030504040204" pitchFamily="34" charset="0"/>
                <a:cs typeface="Tahoma" panose="020B0604030504040204" pitchFamily="34" charset="0"/>
              </a:rPr>
            </a:b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a:extLst>
              <a:ext uri="{FF2B5EF4-FFF2-40B4-BE49-F238E27FC236}">
                <a16:creationId xmlns:a16="http://schemas.microsoft.com/office/drawing/2014/main" id="{F4326F76-BA03-AF50-769C-45289C58F719}"/>
              </a:ext>
            </a:extLst>
          </p:cNvPr>
          <p:cNvSpPr>
            <a:spLocks noGrp="1"/>
          </p:cNvSpPr>
          <p:nvPr>
            <p:ph idx="1"/>
          </p:nvPr>
        </p:nvSpPr>
        <p:spPr>
          <a:xfrm>
            <a:off x="-37623" y="2557898"/>
            <a:ext cx="7624119" cy="4351338"/>
          </a:xfrm>
        </p:spPr>
        <p:txBody>
          <a:bodyPr>
            <a:normAutofit fontScale="25000" lnSpcReduction="20000"/>
          </a:bodyPr>
          <a:lstStyle/>
          <a:p>
            <a:pPr marL="457200" lvl="1" indent="0">
              <a:lnSpc>
                <a:spcPct val="120000"/>
              </a:lnSpc>
              <a:buNone/>
            </a:pPr>
            <a:r>
              <a:rPr lang="en-US" sz="7400" b="1" dirty="0">
                <a:effectLst/>
                <a:latin typeface="Tahoma" panose="020B0604030504040204" pitchFamily="34" charset="0"/>
                <a:ea typeface="Tahoma" panose="020B0604030504040204" pitchFamily="34" charset="0"/>
                <a:cs typeface="Tahoma" panose="020B0604030504040204" pitchFamily="34" charset="0"/>
              </a:rPr>
              <a:t>Over $5,000</a:t>
            </a:r>
          </a:p>
          <a:p>
            <a:pPr lvl="1">
              <a:lnSpc>
                <a:spcPct val="120000"/>
              </a:lnSpc>
            </a:pPr>
            <a:r>
              <a:rPr lang="en-US" sz="7400" dirty="0">
                <a:effectLst/>
                <a:latin typeface="Tahoma" panose="020B0604030504040204" pitchFamily="34" charset="0"/>
                <a:ea typeface="Tahoma" panose="020B0604030504040204" pitchFamily="34" charset="0"/>
                <a:cs typeface="Tahoma" panose="020B0604030504040204" pitchFamily="34" charset="0"/>
              </a:rPr>
              <a:t>Considered equipment, Example – Excavator</a:t>
            </a:r>
          </a:p>
          <a:p>
            <a:pPr marL="457200" lvl="1" indent="0">
              <a:lnSpc>
                <a:spcPct val="120000"/>
              </a:lnSpc>
              <a:buNone/>
            </a:pPr>
            <a:endParaRPr lang="en-US" sz="7400" b="1" dirty="0">
              <a:effectLst/>
              <a:latin typeface="Tahoma" panose="020B0604030504040204" pitchFamily="34" charset="0"/>
              <a:ea typeface="Tahoma" panose="020B0604030504040204" pitchFamily="34" charset="0"/>
              <a:cs typeface="Tahoma" panose="020B0604030504040204" pitchFamily="34" charset="0"/>
            </a:endParaRPr>
          </a:p>
          <a:p>
            <a:pPr marL="457200" lvl="1" indent="0">
              <a:lnSpc>
                <a:spcPct val="120000"/>
              </a:lnSpc>
              <a:buNone/>
            </a:pPr>
            <a:r>
              <a:rPr lang="en-US" sz="7400" b="1" dirty="0">
                <a:effectLst/>
                <a:latin typeface="Tahoma" panose="020B0604030504040204" pitchFamily="34" charset="0"/>
                <a:ea typeface="Tahoma" panose="020B0604030504040204" pitchFamily="34" charset="0"/>
                <a:cs typeface="Tahoma" panose="020B0604030504040204" pitchFamily="34" charset="0"/>
              </a:rPr>
              <a:t>$5,000 and under</a:t>
            </a:r>
          </a:p>
          <a:p>
            <a:pPr lvl="1">
              <a:lnSpc>
                <a:spcPct val="120000"/>
              </a:lnSpc>
            </a:pPr>
            <a:r>
              <a:rPr lang="en-US" sz="7400" dirty="0">
                <a:effectLst/>
                <a:latin typeface="Tahoma" panose="020B0604030504040204" pitchFamily="34" charset="0"/>
                <a:ea typeface="Tahoma" panose="020B0604030504040204" pitchFamily="34" charset="0"/>
                <a:cs typeface="Tahoma" panose="020B0604030504040204" pitchFamily="34" charset="0"/>
              </a:rPr>
              <a:t>Considered supplies</a:t>
            </a:r>
          </a:p>
          <a:p>
            <a:pPr lvl="1">
              <a:lnSpc>
                <a:spcPct val="120000"/>
              </a:lnSpc>
            </a:pPr>
            <a:r>
              <a:rPr lang="en-US" sz="7400" dirty="0">
                <a:effectLst/>
                <a:latin typeface="Tahoma" panose="020B0604030504040204" pitchFamily="34" charset="0"/>
                <a:ea typeface="Tahoma" panose="020B0604030504040204" pitchFamily="34" charset="0"/>
                <a:cs typeface="Tahoma" panose="020B0604030504040204" pitchFamily="34" charset="0"/>
              </a:rPr>
              <a:t>Example – personal computers</a:t>
            </a:r>
          </a:p>
          <a:p>
            <a:pPr marL="457200" lvl="1" indent="0">
              <a:lnSpc>
                <a:spcPct val="120000"/>
              </a:lnSpc>
              <a:buNone/>
            </a:pPr>
            <a:endParaRPr lang="en-US" sz="7400" dirty="0">
              <a:effectLst/>
              <a:latin typeface="Tahoma" panose="020B0604030504040204" pitchFamily="34" charset="0"/>
              <a:ea typeface="Tahoma" panose="020B0604030504040204" pitchFamily="34" charset="0"/>
              <a:cs typeface="Tahoma" panose="020B0604030504040204" pitchFamily="34" charset="0"/>
            </a:endParaRPr>
          </a:p>
          <a:p>
            <a:pPr marL="457200" lvl="1" indent="0">
              <a:lnSpc>
                <a:spcPct val="120000"/>
              </a:lnSpc>
              <a:buNone/>
            </a:pPr>
            <a:r>
              <a:rPr lang="en-US" sz="7400" b="1" dirty="0">
                <a:effectLst/>
                <a:latin typeface="Tahoma" panose="020B0604030504040204" pitchFamily="34" charset="0"/>
                <a:ea typeface="Tahoma" panose="020B0604030504040204" pitchFamily="34" charset="0"/>
                <a:cs typeface="Tahoma" panose="020B0604030504040204" pitchFamily="34" charset="0"/>
              </a:rPr>
              <a:t>Other considerations</a:t>
            </a:r>
          </a:p>
          <a:p>
            <a:pPr lvl="1">
              <a:lnSpc>
                <a:spcPct val="120000"/>
              </a:lnSpc>
            </a:pPr>
            <a:r>
              <a:rPr lang="en-US" sz="7400" dirty="0">
                <a:effectLst/>
                <a:latin typeface="Tahoma" panose="020B0604030504040204" pitchFamily="34" charset="0"/>
                <a:ea typeface="Tahoma" panose="020B0604030504040204" pitchFamily="34" charset="0"/>
                <a:cs typeface="Tahoma" panose="020B0604030504040204" pitchFamily="34" charset="0"/>
              </a:rPr>
              <a:t>At close-out submit schedule of depreciating values</a:t>
            </a:r>
          </a:p>
          <a:p>
            <a:pPr lvl="1">
              <a:lnSpc>
                <a:spcPct val="120000"/>
              </a:lnSpc>
            </a:pPr>
            <a:r>
              <a:rPr lang="en-US" sz="7400" dirty="0">
                <a:effectLst/>
                <a:latin typeface="Tahoma" panose="020B0604030504040204" pitchFamily="34" charset="0"/>
                <a:ea typeface="Tahoma" panose="020B0604030504040204" pitchFamily="34" charset="0"/>
                <a:cs typeface="Tahoma" panose="020B0604030504040204" pitchFamily="34" charset="0"/>
              </a:rPr>
              <a:t>Shall retain equipment until value falls below $5,000</a:t>
            </a:r>
          </a:p>
          <a:p>
            <a:pPr lvl="1">
              <a:lnSpc>
                <a:spcPct val="120000"/>
              </a:lnSpc>
            </a:pPr>
            <a:r>
              <a:rPr lang="en-US" sz="7400" dirty="0">
                <a:effectLst/>
                <a:latin typeface="Tahoma" panose="020B0604030504040204" pitchFamily="34" charset="0"/>
                <a:ea typeface="Tahoma" panose="020B0604030504040204" pitchFamily="34" charset="0"/>
                <a:cs typeface="Tahoma" panose="020B0604030504040204" pitchFamily="34" charset="0"/>
              </a:rPr>
              <a:t>Equipment inventory every 2 years using SF-428-S</a:t>
            </a:r>
          </a:p>
          <a:p>
            <a:pPr marL="457200" lvl="1" indent="0">
              <a:lnSpc>
                <a:spcPct val="120000"/>
              </a:lnSpc>
              <a:buNone/>
            </a:pPr>
            <a:endParaRPr lang="en-US" sz="7400" dirty="0">
              <a:latin typeface="Tahoma" panose="020B0604030504040204" pitchFamily="34" charset="0"/>
              <a:ea typeface="Tahoma" panose="020B0604030504040204" pitchFamily="34" charset="0"/>
              <a:cs typeface="Tahoma" panose="020B0604030504040204" pitchFamily="34" charset="0"/>
            </a:endParaRPr>
          </a:p>
          <a:p>
            <a:pPr lvl="1">
              <a:lnSpc>
                <a:spcPct val="120000"/>
              </a:lnSpc>
            </a:pPr>
            <a:endParaRPr lang="en-US" sz="7400" dirty="0">
              <a:effectLst/>
              <a:latin typeface="Tahoma" panose="020B0604030504040204" pitchFamily="34" charset="0"/>
              <a:ea typeface="Tahoma" panose="020B0604030504040204" pitchFamily="34" charset="0"/>
              <a:cs typeface="Tahoma" panose="020B0604030504040204" pitchFamily="34" charset="0"/>
            </a:endParaRPr>
          </a:p>
          <a:p>
            <a:pPr marL="457200" lvl="1" indent="0">
              <a:lnSpc>
                <a:spcPct val="120000"/>
              </a:lnSpc>
              <a:buNone/>
            </a:pPr>
            <a:endParaRPr lang="en-US" sz="7400" dirty="0">
              <a:effectLst/>
              <a:latin typeface="Tahoma" panose="020B0604030504040204" pitchFamily="34" charset="0"/>
              <a:ea typeface="Tahoma" panose="020B0604030504040204" pitchFamily="34" charset="0"/>
              <a:cs typeface="Tahoma" panose="020B0604030504040204" pitchFamily="34" charset="0"/>
            </a:endParaRPr>
          </a:p>
          <a:p>
            <a:pPr lvl="1">
              <a:lnSpc>
                <a:spcPct val="120000"/>
              </a:lnSpc>
            </a:pPr>
            <a:endParaRPr lang="en-US" sz="7400" dirty="0">
              <a:effectLst/>
              <a:latin typeface="Tahoma" panose="020B0604030504040204" pitchFamily="34" charset="0"/>
              <a:ea typeface="Tahoma" panose="020B0604030504040204" pitchFamily="34" charset="0"/>
              <a:cs typeface="Tahoma" panose="020B0604030504040204" pitchFamily="34" charset="0"/>
            </a:endParaRPr>
          </a:p>
          <a:p>
            <a:pPr marL="0" indent="0">
              <a:lnSpc>
                <a:spcPct val="120000"/>
              </a:lnSpc>
              <a:buNone/>
            </a:pPr>
            <a:endParaRPr lang="en-US" sz="7400" dirty="0">
              <a:effectLst/>
              <a:latin typeface="Tahoma" panose="020B0604030504040204" pitchFamily="34" charset="0"/>
              <a:ea typeface="Tahoma" panose="020B0604030504040204" pitchFamily="34" charset="0"/>
              <a:cs typeface="Tahoma" panose="020B0604030504040204" pitchFamily="34" charset="0"/>
            </a:endParaRPr>
          </a:p>
          <a:p>
            <a:pPr marL="0" indent="0" algn="ctr">
              <a:lnSpc>
                <a:spcPct val="120000"/>
              </a:lnSpc>
              <a:buNone/>
            </a:pPr>
            <a:endParaRPr lang="en-US" sz="8600" b="1" dirty="0">
              <a:latin typeface="Tahoma" panose="020B0604030504040204" pitchFamily="34" charset="0"/>
              <a:ea typeface="Tahoma" panose="020B0604030504040204" pitchFamily="34" charset="0"/>
              <a:cs typeface="Tahoma" panose="020B0604030504040204" pitchFamily="34" charset="0"/>
            </a:endParaRPr>
          </a:p>
        </p:txBody>
      </p:sp>
      <p:pic>
        <p:nvPicPr>
          <p:cNvPr id="6" name="Picture 5" descr="Picture of Tangible Property Report">
            <a:extLst>
              <a:ext uri="{FF2B5EF4-FFF2-40B4-BE49-F238E27FC236}">
                <a16:creationId xmlns:a16="http://schemas.microsoft.com/office/drawing/2014/main" id="{81FD96DF-5F81-C02E-2568-D3EDA48619C7}"/>
              </a:ext>
            </a:extLst>
          </p:cNvPr>
          <p:cNvPicPr>
            <a:picLocks noChangeAspect="1"/>
          </p:cNvPicPr>
          <p:nvPr/>
        </p:nvPicPr>
        <p:blipFill>
          <a:blip r:embed="rId2"/>
          <a:stretch>
            <a:fillRect/>
          </a:stretch>
        </p:blipFill>
        <p:spPr>
          <a:xfrm>
            <a:off x="6309031" y="1431308"/>
            <a:ext cx="5805909" cy="4177922"/>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186152394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13EF6-09FC-61BF-44D0-563800A0FBE3}"/>
              </a:ext>
            </a:extLst>
          </p:cNvPr>
          <p:cNvSpPr>
            <a:spLocks noGrp="1"/>
          </p:cNvSpPr>
          <p:nvPr>
            <p:ph type="title"/>
          </p:nvPr>
        </p:nvSpPr>
        <p:spPr>
          <a:xfrm>
            <a:off x="941070" y="1458604"/>
            <a:ext cx="10515600" cy="1325563"/>
          </a:xfrm>
        </p:spPr>
        <p:txBody>
          <a:bodyPr>
            <a:normAutofit fontScale="90000"/>
          </a:bodyPr>
          <a:lstStyle/>
          <a:p>
            <a:pPr algn="ctr"/>
            <a:br>
              <a:rPr lang="en-US" dirty="0">
                <a:latin typeface="Tahoma" panose="020B0604030504040204" pitchFamily="34" charset="0"/>
                <a:ea typeface="Tahoma" panose="020B0604030504040204" pitchFamily="34" charset="0"/>
                <a:cs typeface="Tahoma" panose="020B0604030504040204" pitchFamily="34" charset="0"/>
              </a:rPr>
            </a:br>
            <a:br>
              <a:rPr lang="en-US" dirty="0">
                <a:latin typeface="Tahoma" panose="020B0604030504040204" pitchFamily="34" charset="0"/>
                <a:ea typeface="Tahoma" panose="020B0604030504040204" pitchFamily="34" charset="0"/>
                <a:cs typeface="Tahoma" panose="020B0604030504040204" pitchFamily="34" charset="0"/>
              </a:rPr>
            </a:br>
            <a:br>
              <a:rPr lang="en-US" dirty="0">
                <a:latin typeface="Tahoma" panose="020B0604030504040204" pitchFamily="34" charset="0"/>
                <a:ea typeface="Tahoma" panose="020B0604030504040204" pitchFamily="34" charset="0"/>
                <a:cs typeface="Tahoma" panose="020B0604030504040204" pitchFamily="34" charset="0"/>
              </a:rPr>
            </a:br>
            <a:r>
              <a:rPr lang="en-US" sz="4000" b="1" dirty="0">
                <a:solidFill>
                  <a:srgbClr val="E7E6E6">
                    <a:lumMod val="10000"/>
                  </a:srgbClr>
                </a:solidFill>
                <a:latin typeface="Tahoma" panose="020B0604030504040204" pitchFamily="34" charset="0"/>
                <a:ea typeface="Tahoma" panose="020B0604030504040204" pitchFamily="34" charset="0"/>
                <a:cs typeface="Tahoma" panose="020B0604030504040204" pitchFamily="34" charset="0"/>
              </a:rPr>
              <a:t>Project Oversight</a:t>
            </a:r>
            <a:br>
              <a:rPr kumimoji="0" lang="en-US" sz="4400" b="1" i="0" u="none" strike="noStrike" kern="1200" cap="none" spc="0" normalizeH="0" baseline="0" noProof="0" dirty="0">
                <a:ln>
                  <a:noFill/>
                </a:ln>
                <a:solidFill>
                  <a:srgbClr val="E7E6E6">
                    <a:lumMod val="10000"/>
                  </a:srgbClr>
                </a:solidFill>
                <a:effectLst/>
                <a:uLnTx/>
                <a:uFillTx/>
                <a:latin typeface="Calibri" panose="020F0502020204030204"/>
                <a:ea typeface="+mn-ea"/>
                <a:cs typeface="+mn-cs"/>
              </a:rPr>
            </a:br>
            <a:br>
              <a:rPr lang="en-US" b="1" dirty="0">
                <a:latin typeface="Tahoma" panose="020B0604030504040204" pitchFamily="34" charset="0"/>
                <a:ea typeface="Tahoma" panose="020B0604030504040204" pitchFamily="34" charset="0"/>
                <a:cs typeface="Tahoma" panose="020B0604030504040204" pitchFamily="34" charset="0"/>
              </a:rPr>
            </a:br>
            <a:br>
              <a:rPr lang="en-US" b="1" dirty="0">
                <a:latin typeface="Tahoma" panose="020B0604030504040204" pitchFamily="34" charset="0"/>
                <a:ea typeface="Tahoma" panose="020B0604030504040204" pitchFamily="34" charset="0"/>
                <a:cs typeface="Tahoma" panose="020B0604030504040204" pitchFamily="34" charset="0"/>
              </a:rPr>
            </a:b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a:extLst>
              <a:ext uri="{FF2B5EF4-FFF2-40B4-BE49-F238E27FC236}">
                <a16:creationId xmlns:a16="http://schemas.microsoft.com/office/drawing/2014/main" id="{F4326F76-BA03-AF50-769C-45289C58F719}"/>
              </a:ext>
            </a:extLst>
          </p:cNvPr>
          <p:cNvSpPr>
            <a:spLocks noGrp="1"/>
          </p:cNvSpPr>
          <p:nvPr>
            <p:ph idx="1"/>
          </p:nvPr>
        </p:nvSpPr>
        <p:spPr>
          <a:xfrm>
            <a:off x="941070" y="2289492"/>
            <a:ext cx="10515600" cy="4351338"/>
          </a:xfrm>
        </p:spPr>
        <p:txBody>
          <a:bodyPr>
            <a:normAutofit fontScale="40000" lnSpcReduction="20000"/>
          </a:bodyPr>
          <a:lstStyle/>
          <a:p>
            <a:pPr marL="457200" lvl="1" indent="0">
              <a:lnSpc>
                <a:spcPct val="120000"/>
              </a:lnSpc>
              <a:buNone/>
            </a:pPr>
            <a:endParaRPr lang="en-US" sz="7400" b="1" dirty="0">
              <a:effectLst/>
              <a:latin typeface="Tahoma" panose="020B0604030504040204" pitchFamily="34" charset="0"/>
              <a:ea typeface="Tahoma" panose="020B0604030504040204" pitchFamily="34" charset="0"/>
              <a:cs typeface="Tahoma" panose="020B0604030504040204" pitchFamily="34" charset="0"/>
            </a:endParaRPr>
          </a:p>
          <a:p>
            <a:pPr lvl="1">
              <a:lnSpc>
                <a:spcPct val="120000"/>
              </a:lnSpc>
            </a:pPr>
            <a:r>
              <a:rPr lang="en-US" sz="7400" dirty="0">
                <a:effectLst/>
                <a:latin typeface="Tahoma" panose="020B0604030504040204" pitchFamily="34" charset="0"/>
                <a:ea typeface="Tahoma" panose="020B0604030504040204" pitchFamily="34" charset="0"/>
                <a:cs typeface="Tahoma" panose="020B0604030504040204" pitchFamily="34" charset="0"/>
              </a:rPr>
              <a:t>NBRC seeks to exercise responsible stewardship of Federal Funds in a manner that is transparent and accountable to the public</a:t>
            </a:r>
          </a:p>
          <a:p>
            <a:pPr lvl="1">
              <a:lnSpc>
                <a:spcPct val="120000"/>
              </a:lnSpc>
            </a:pPr>
            <a:endParaRPr lang="en-US" sz="7400" dirty="0">
              <a:effectLst/>
              <a:latin typeface="Tahoma" panose="020B0604030504040204" pitchFamily="34" charset="0"/>
              <a:ea typeface="Tahoma" panose="020B0604030504040204" pitchFamily="34" charset="0"/>
              <a:cs typeface="Tahoma" panose="020B0604030504040204" pitchFamily="34" charset="0"/>
            </a:endParaRPr>
          </a:p>
          <a:p>
            <a:pPr lvl="1">
              <a:lnSpc>
                <a:spcPct val="120000"/>
              </a:lnSpc>
            </a:pPr>
            <a:r>
              <a:rPr lang="en-US" sz="7400" dirty="0">
                <a:effectLst/>
                <a:latin typeface="Tahoma" panose="020B0604030504040204" pitchFamily="34" charset="0"/>
                <a:ea typeface="Tahoma" panose="020B0604030504040204" pitchFamily="34" charset="0"/>
                <a:cs typeface="Tahoma" panose="020B0604030504040204" pitchFamily="34" charset="0"/>
              </a:rPr>
              <a:t>Grantees are responsible for managing federal funds in compliance with applicable laws, regulations and the terms and conditions of their NBRC grant agreement</a:t>
            </a:r>
          </a:p>
          <a:p>
            <a:pPr marL="457200" lvl="1" indent="0">
              <a:lnSpc>
                <a:spcPct val="120000"/>
              </a:lnSpc>
              <a:buNone/>
            </a:pPr>
            <a:endParaRPr lang="en-US" sz="7400" dirty="0">
              <a:latin typeface="Tahoma" panose="020B0604030504040204" pitchFamily="34" charset="0"/>
              <a:ea typeface="Tahoma" panose="020B0604030504040204" pitchFamily="34" charset="0"/>
              <a:cs typeface="Tahoma" panose="020B0604030504040204" pitchFamily="34" charset="0"/>
            </a:endParaRPr>
          </a:p>
          <a:p>
            <a:pPr lvl="1">
              <a:lnSpc>
                <a:spcPct val="120000"/>
              </a:lnSpc>
            </a:pPr>
            <a:endParaRPr lang="en-US" sz="7400" dirty="0">
              <a:effectLst/>
              <a:latin typeface="Tahoma" panose="020B0604030504040204" pitchFamily="34" charset="0"/>
              <a:ea typeface="Tahoma" panose="020B0604030504040204" pitchFamily="34" charset="0"/>
              <a:cs typeface="Tahoma" panose="020B0604030504040204" pitchFamily="34" charset="0"/>
            </a:endParaRPr>
          </a:p>
          <a:p>
            <a:pPr marL="457200" lvl="1" indent="0">
              <a:lnSpc>
                <a:spcPct val="120000"/>
              </a:lnSpc>
              <a:buNone/>
            </a:pPr>
            <a:endParaRPr lang="en-US" sz="7400" dirty="0">
              <a:effectLst/>
              <a:latin typeface="Tahoma" panose="020B0604030504040204" pitchFamily="34" charset="0"/>
              <a:ea typeface="Tahoma" panose="020B0604030504040204" pitchFamily="34" charset="0"/>
              <a:cs typeface="Tahoma" panose="020B0604030504040204" pitchFamily="34" charset="0"/>
            </a:endParaRPr>
          </a:p>
          <a:p>
            <a:pPr lvl="1">
              <a:lnSpc>
                <a:spcPct val="120000"/>
              </a:lnSpc>
            </a:pPr>
            <a:endParaRPr lang="en-US" sz="7400" dirty="0">
              <a:effectLst/>
              <a:latin typeface="Tahoma" panose="020B0604030504040204" pitchFamily="34" charset="0"/>
              <a:ea typeface="Tahoma" panose="020B0604030504040204" pitchFamily="34" charset="0"/>
              <a:cs typeface="Tahoma" panose="020B0604030504040204" pitchFamily="34" charset="0"/>
            </a:endParaRPr>
          </a:p>
          <a:p>
            <a:pPr marL="0" indent="0">
              <a:lnSpc>
                <a:spcPct val="120000"/>
              </a:lnSpc>
              <a:buNone/>
            </a:pPr>
            <a:endParaRPr lang="en-US" sz="7400" dirty="0">
              <a:effectLst/>
              <a:latin typeface="Tahoma" panose="020B0604030504040204" pitchFamily="34" charset="0"/>
              <a:ea typeface="Tahoma" panose="020B0604030504040204" pitchFamily="34" charset="0"/>
              <a:cs typeface="Tahoma" panose="020B0604030504040204" pitchFamily="34" charset="0"/>
            </a:endParaRPr>
          </a:p>
          <a:p>
            <a:pPr marL="0" indent="0" algn="ctr">
              <a:lnSpc>
                <a:spcPct val="120000"/>
              </a:lnSpc>
              <a:buNone/>
            </a:pPr>
            <a:endParaRPr lang="en-US" sz="86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09946687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8B6D91B-C8D7-4190-9936-00E298D3A5FF}"/>
              </a:ext>
            </a:extLst>
          </p:cNvPr>
          <p:cNvGrpSpPr/>
          <p:nvPr/>
        </p:nvGrpSpPr>
        <p:grpSpPr>
          <a:xfrm>
            <a:off x="96272" y="1623923"/>
            <a:ext cx="3995454" cy="5269934"/>
            <a:chOff x="778272" y="4126094"/>
            <a:chExt cx="4785304" cy="2331538"/>
          </a:xfrm>
        </p:grpSpPr>
        <p:sp>
          <p:nvSpPr>
            <p:cNvPr id="6" name="TextBox 5">
              <a:extLst>
                <a:ext uri="{FF2B5EF4-FFF2-40B4-BE49-F238E27FC236}">
                  <a16:creationId xmlns:a16="http://schemas.microsoft.com/office/drawing/2014/main" id="{AE6BC401-EFF2-4C19-BC33-4353EC172768}"/>
                </a:ext>
              </a:extLst>
            </p:cNvPr>
            <p:cNvSpPr txBox="1"/>
            <p:nvPr/>
          </p:nvSpPr>
          <p:spPr>
            <a:xfrm>
              <a:off x="1956397" y="4126094"/>
              <a:ext cx="2429052" cy="17701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sng" strike="noStrike" kern="1200" cap="none" spc="0" normalizeH="0" baseline="0" noProof="0" dirty="0">
                  <a:ln>
                    <a:noFill/>
                  </a:ln>
                  <a:solidFill>
                    <a:prstClr val="black"/>
                  </a:solidFill>
                  <a:effectLst/>
                  <a:uLnTx/>
                  <a:uFillTx/>
                  <a:latin typeface="Calibri" panose="020F0502020204030204"/>
                  <a:ea typeface="+mn-ea"/>
                  <a:cs typeface="+mn-cs"/>
                </a:rPr>
                <a:t>Record Retention</a:t>
              </a:r>
            </a:p>
          </p:txBody>
        </p:sp>
        <p:sp>
          <p:nvSpPr>
            <p:cNvPr id="7" name="TextBox 6">
              <a:extLst>
                <a:ext uri="{FF2B5EF4-FFF2-40B4-BE49-F238E27FC236}">
                  <a16:creationId xmlns:a16="http://schemas.microsoft.com/office/drawing/2014/main" id="{3AA5567D-01F5-4BD0-BB6A-45DBB0DD9B86}"/>
                </a:ext>
              </a:extLst>
            </p:cNvPr>
            <p:cNvSpPr txBox="1"/>
            <p:nvPr/>
          </p:nvSpPr>
          <p:spPr>
            <a:xfrm>
              <a:off x="778272" y="4272147"/>
              <a:ext cx="4785304" cy="218548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rPr>
                <a:t>Financial records, supporting documentation, statistical records, and all other grantee records pertinent to the NBRC grant award must be retained for a period of three years following submission of the final expenditure report on that award.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rPr>
                <a:t>The rights of access include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rPr>
                <a:t>timely and reasonable access to the grantee’s personnel and contractors for the purpose of interview and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rPr>
                <a:t>discussion related to the records</a:t>
              </a:r>
            </a:p>
          </p:txBody>
        </p:sp>
      </p:grpSp>
      <p:grpSp>
        <p:nvGrpSpPr>
          <p:cNvPr id="12" name="Group 11">
            <a:extLst>
              <a:ext uri="{FF2B5EF4-FFF2-40B4-BE49-F238E27FC236}">
                <a16:creationId xmlns:a16="http://schemas.microsoft.com/office/drawing/2014/main" id="{0F131B08-9EF8-4DB9-8C7D-47FCC2370E31}"/>
              </a:ext>
            </a:extLst>
          </p:cNvPr>
          <p:cNvGrpSpPr/>
          <p:nvPr/>
        </p:nvGrpSpPr>
        <p:grpSpPr>
          <a:xfrm>
            <a:off x="8520477" y="1623923"/>
            <a:ext cx="3612321" cy="5339925"/>
            <a:chOff x="2335579" y="4357543"/>
            <a:chExt cx="2953862" cy="1574085"/>
          </a:xfrm>
        </p:grpSpPr>
        <p:sp>
          <p:nvSpPr>
            <p:cNvPr id="14" name="TextBox 13">
              <a:extLst>
                <a:ext uri="{FF2B5EF4-FFF2-40B4-BE49-F238E27FC236}">
                  <a16:creationId xmlns:a16="http://schemas.microsoft.com/office/drawing/2014/main" id="{522283DF-C782-407F-9A7D-DFC0BDCB463A}"/>
                </a:ext>
              </a:extLst>
            </p:cNvPr>
            <p:cNvSpPr txBox="1"/>
            <p:nvPr/>
          </p:nvSpPr>
          <p:spPr>
            <a:xfrm>
              <a:off x="3227104" y="4357543"/>
              <a:ext cx="1170811" cy="11794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sng" strike="noStrike" kern="1200" cap="none" spc="0" normalizeH="0" baseline="0" noProof="0" dirty="0">
                  <a:ln>
                    <a:noFill/>
                  </a:ln>
                  <a:solidFill>
                    <a:prstClr val="black"/>
                  </a:solidFill>
                  <a:effectLst/>
                  <a:uLnTx/>
                  <a:uFillTx/>
                  <a:latin typeface="Calibri" panose="020F0502020204030204"/>
                  <a:ea typeface="+mn-ea"/>
                  <a:cs typeface="+mn-cs"/>
                </a:rPr>
                <a:t>Compliance</a:t>
              </a:r>
            </a:p>
          </p:txBody>
        </p:sp>
        <p:sp>
          <p:nvSpPr>
            <p:cNvPr id="15" name="TextBox 14">
              <a:extLst>
                <a:ext uri="{FF2B5EF4-FFF2-40B4-BE49-F238E27FC236}">
                  <a16:creationId xmlns:a16="http://schemas.microsoft.com/office/drawing/2014/main" id="{DE4B262B-C9ED-4EA0-844B-DCBEF7DF55D9}"/>
                </a:ext>
              </a:extLst>
            </p:cNvPr>
            <p:cNvSpPr txBox="1"/>
            <p:nvPr/>
          </p:nvSpPr>
          <p:spPr>
            <a:xfrm>
              <a:off x="2335579" y="4475486"/>
              <a:ext cx="2953862" cy="145614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a:ln>
                    <a:noFill/>
                  </a:ln>
                  <a:solidFill>
                    <a:prstClr val="black"/>
                  </a:solidFill>
                  <a:effectLst/>
                  <a:uLnTx/>
                  <a:uFillTx/>
                  <a:latin typeface="Calibri" panose="020F0502020204030204"/>
                </a:rPr>
                <a:t>If NBRC determines that noncompliance is material in its nature or degree, or that work performed under the grant is substandard or performed in any way that violates federal, state, or local law, NBRC may undertake enforcement actions consistent with the requirements of </a:t>
              </a:r>
              <a:r>
                <a:rPr kumimoji="0" lang="en-US" sz="2100" b="0" i="0" u="none" strike="noStrike" kern="1200" cap="none" spc="0" normalizeH="0" baseline="0" noProof="0" dirty="0">
                  <a:ln>
                    <a:noFill/>
                  </a:ln>
                  <a:solidFill>
                    <a:prstClr val="black"/>
                  </a:solidFill>
                  <a:effectLst/>
                  <a:uLnTx/>
                  <a:uFillTx/>
                  <a:latin typeface="Calibri" panose="020F0502020204030204"/>
                  <a:hlinkClick r:id="rId2"/>
                </a:rPr>
                <a:t>2 CFR 200.207</a:t>
              </a:r>
              <a:r>
                <a:rPr kumimoji="0" lang="en-US" sz="2100" b="0" i="0" u="none" strike="noStrike" kern="1200" cap="none" spc="0" normalizeH="0" baseline="0" noProof="0" dirty="0">
                  <a:ln>
                    <a:noFill/>
                  </a:ln>
                  <a:solidFill>
                    <a:prstClr val="black"/>
                  </a:solidFill>
                  <a:effectLst/>
                  <a:uLnTx/>
                  <a:uFillTx/>
                  <a:latin typeface="Calibri" panose="020F0502020204030204"/>
                </a:rPr>
                <a:t> and </a:t>
              </a:r>
              <a:r>
                <a:rPr kumimoji="0" lang="en-US" sz="2100" b="0" i="0" u="none" strike="noStrike" kern="1200" cap="none" spc="0" normalizeH="0" baseline="0" noProof="0" dirty="0">
                  <a:ln>
                    <a:noFill/>
                  </a:ln>
                  <a:solidFill>
                    <a:prstClr val="black"/>
                  </a:solidFill>
                  <a:effectLst/>
                  <a:uLnTx/>
                  <a:uFillTx/>
                  <a:latin typeface="Calibri" panose="020F0502020204030204"/>
                  <a:hlinkClick r:id="rId3"/>
                </a:rPr>
                <a:t>2 CRF 200.339</a:t>
              </a:r>
              <a:r>
                <a:rPr kumimoji="0" lang="en-US" sz="2100" b="0" i="0" u="none" strike="noStrike" kern="1200" cap="none" spc="0" normalizeH="0" baseline="0" noProof="0" dirty="0">
                  <a:ln>
                    <a:noFill/>
                  </a:ln>
                  <a:solidFill>
                    <a:prstClr val="black"/>
                  </a:solidFill>
                  <a:effectLst/>
                  <a:uLnTx/>
                  <a:uFillTx/>
                  <a:latin typeface="Calibri" panose="020F0502020204030204"/>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rPr>
                <a:t>A Grantee may appeal any finding of noncompliance and resulting enforcement action.</a:t>
              </a:r>
            </a:p>
          </p:txBody>
        </p:sp>
      </p:grpSp>
      <p:grpSp>
        <p:nvGrpSpPr>
          <p:cNvPr id="20" name="Group 19">
            <a:extLst>
              <a:ext uri="{FF2B5EF4-FFF2-40B4-BE49-F238E27FC236}">
                <a16:creationId xmlns:a16="http://schemas.microsoft.com/office/drawing/2014/main" id="{9BF3F517-699A-453A-9BCE-1E22D25CE38D}"/>
              </a:ext>
            </a:extLst>
          </p:cNvPr>
          <p:cNvGrpSpPr/>
          <p:nvPr/>
        </p:nvGrpSpPr>
        <p:grpSpPr>
          <a:xfrm>
            <a:off x="4516108" y="1584712"/>
            <a:ext cx="3671247" cy="5055968"/>
            <a:chOff x="2473499" y="4345150"/>
            <a:chExt cx="2850148" cy="1383695"/>
          </a:xfrm>
        </p:grpSpPr>
        <p:sp>
          <p:nvSpPr>
            <p:cNvPr id="22" name="TextBox 21">
              <a:extLst>
                <a:ext uri="{FF2B5EF4-FFF2-40B4-BE49-F238E27FC236}">
                  <a16:creationId xmlns:a16="http://schemas.microsoft.com/office/drawing/2014/main" id="{30CEAEBB-2E50-4D17-BFDA-D443386024C0}"/>
                </a:ext>
              </a:extLst>
            </p:cNvPr>
            <p:cNvSpPr txBox="1"/>
            <p:nvPr/>
          </p:nvSpPr>
          <p:spPr>
            <a:xfrm>
              <a:off x="3238226" y="4345150"/>
              <a:ext cx="1320693" cy="1937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sng" strike="noStrike" kern="1200" cap="none" spc="0" normalizeH="0" baseline="0" noProof="0" dirty="0">
                  <a:ln>
                    <a:noFill/>
                  </a:ln>
                  <a:solidFill>
                    <a:prstClr val="black"/>
                  </a:solidFill>
                  <a:effectLst/>
                  <a:uLnTx/>
                  <a:uFillTx/>
                  <a:latin typeface="Calibri" panose="020F0502020204030204"/>
                  <a:ea typeface="+mn-ea"/>
                  <a:cs typeface="+mn-cs"/>
                </a:rPr>
                <a:t>Monitoring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sng" strike="noStrike" kern="1200" cap="none" spc="0" normalizeH="0" baseline="0" noProof="0" dirty="0">
                  <a:ln>
                    <a:noFill/>
                  </a:ln>
                  <a:solidFill>
                    <a:prstClr val="black"/>
                  </a:solidFill>
                  <a:effectLst/>
                  <a:uLnTx/>
                  <a:uFillTx/>
                  <a:latin typeface="Calibri" panose="020F0502020204030204"/>
                  <a:ea typeface="+mn-ea"/>
                  <a:cs typeface="+mn-cs"/>
                </a:rPr>
                <a:t>And Site Visits</a:t>
              </a:r>
            </a:p>
          </p:txBody>
        </p:sp>
        <p:sp>
          <p:nvSpPr>
            <p:cNvPr id="23" name="TextBox 22">
              <a:extLst>
                <a:ext uri="{FF2B5EF4-FFF2-40B4-BE49-F238E27FC236}">
                  <a16:creationId xmlns:a16="http://schemas.microsoft.com/office/drawing/2014/main" id="{47ECAF1C-D91C-4D91-A0FB-145CBC5FFF49}"/>
                </a:ext>
              </a:extLst>
            </p:cNvPr>
            <p:cNvSpPr txBox="1"/>
            <p:nvPr/>
          </p:nvSpPr>
          <p:spPr>
            <a:xfrm>
              <a:off x="2473499" y="4553824"/>
              <a:ext cx="2850148" cy="11750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rPr>
                <a:t>Monitoring by NBRC involves the continuous collection or relevant information about the performance and administration of grantees.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rPr>
                <a:t> Monitoring can be conducted using a variety of techniques including routine communication with grantees, desk review of submitted information and required reports, and site visits.</a:t>
              </a:r>
            </a:p>
          </p:txBody>
        </p:sp>
      </p:grpSp>
      <p:cxnSp>
        <p:nvCxnSpPr>
          <p:cNvPr id="25" name="Straight Connector 24">
            <a:extLst>
              <a:ext uri="{FF2B5EF4-FFF2-40B4-BE49-F238E27FC236}">
                <a16:creationId xmlns:a16="http://schemas.microsoft.com/office/drawing/2014/main" id="{7559F7BF-A728-4408-8218-564A02CBFA8D}"/>
              </a:ext>
            </a:extLst>
          </p:cNvPr>
          <p:cNvCxnSpPr>
            <a:cxnSpLocks/>
          </p:cNvCxnSpPr>
          <p:nvPr/>
        </p:nvCxnSpPr>
        <p:spPr>
          <a:xfrm>
            <a:off x="4235355" y="1687773"/>
            <a:ext cx="0" cy="5063320"/>
          </a:xfrm>
          <a:prstGeom prst="line">
            <a:avLst/>
          </a:prstGeom>
        </p:spPr>
        <p:style>
          <a:lnRef idx="3">
            <a:schemeClr val="dk1"/>
          </a:lnRef>
          <a:fillRef idx="0">
            <a:schemeClr val="dk1"/>
          </a:fillRef>
          <a:effectRef idx="2">
            <a:schemeClr val="dk1"/>
          </a:effectRef>
          <a:fontRef idx="minor">
            <a:schemeClr val="tx1"/>
          </a:fontRef>
        </p:style>
      </p:cxnSp>
      <p:cxnSp>
        <p:nvCxnSpPr>
          <p:cNvPr id="27" name="Straight Connector 26">
            <a:extLst>
              <a:ext uri="{FF2B5EF4-FFF2-40B4-BE49-F238E27FC236}">
                <a16:creationId xmlns:a16="http://schemas.microsoft.com/office/drawing/2014/main" id="{12CC5815-0B22-4E0F-AC44-37842E90EA90}"/>
              </a:ext>
            </a:extLst>
          </p:cNvPr>
          <p:cNvCxnSpPr>
            <a:cxnSpLocks/>
          </p:cNvCxnSpPr>
          <p:nvPr/>
        </p:nvCxnSpPr>
        <p:spPr>
          <a:xfrm>
            <a:off x="8322859" y="1687773"/>
            <a:ext cx="0" cy="5126271"/>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56160939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13EF6-09FC-61BF-44D0-563800A0FBE3}"/>
              </a:ext>
            </a:extLst>
          </p:cNvPr>
          <p:cNvSpPr>
            <a:spLocks noGrp="1"/>
          </p:cNvSpPr>
          <p:nvPr>
            <p:ph type="title"/>
          </p:nvPr>
        </p:nvSpPr>
        <p:spPr>
          <a:xfrm>
            <a:off x="838200" y="1608729"/>
            <a:ext cx="10515600" cy="1325563"/>
          </a:xfrm>
        </p:spPr>
        <p:txBody>
          <a:bodyPr>
            <a:normAutofit fontScale="90000"/>
          </a:bodyPr>
          <a:lstStyle/>
          <a:p>
            <a:pPr algn="ctr"/>
            <a:br>
              <a:rPr lang="en-US" dirty="0">
                <a:latin typeface="Tahoma" panose="020B0604030504040204" pitchFamily="34" charset="0"/>
                <a:ea typeface="Tahoma" panose="020B0604030504040204" pitchFamily="34" charset="0"/>
                <a:cs typeface="Tahoma" panose="020B0604030504040204" pitchFamily="34" charset="0"/>
              </a:rPr>
            </a:br>
            <a:br>
              <a:rPr lang="en-US" dirty="0">
                <a:latin typeface="Tahoma" panose="020B0604030504040204" pitchFamily="34" charset="0"/>
                <a:ea typeface="Tahoma" panose="020B0604030504040204" pitchFamily="34" charset="0"/>
                <a:cs typeface="Tahoma" panose="020B0604030504040204" pitchFamily="34" charset="0"/>
              </a:rPr>
            </a:br>
            <a:br>
              <a:rPr lang="en-US" dirty="0">
                <a:latin typeface="Tahoma" panose="020B0604030504040204" pitchFamily="34" charset="0"/>
                <a:ea typeface="Tahoma" panose="020B0604030504040204" pitchFamily="34" charset="0"/>
                <a:cs typeface="Tahoma" panose="020B0604030504040204" pitchFamily="34" charset="0"/>
              </a:rPr>
            </a:br>
            <a:r>
              <a:rPr kumimoji="0" lang="en-US" sz="4000" b="1" i="0" u="none" strike="noStrike" kern="1200" cap="none" spc="0" normalizeH="0" baseline="0" noProof="0" dirty="0">
                <a:ln>
                  <a:noFill/>
                </a:ln>
                <a:solidFill>
                  <a:srgbClr val="E7E6E6">
                    <a:lumMod val="10000"/>
                  </a:srgbClr>
                </a:solidFill>
                <a:effectLst/>
                <a:uLnTx/>
                <a:uFillTx/>
                <a:latin typeface="Tahoma" panose="020B0604030504040204" pitchFamily="34" charset="0"/>
                <a:ea typeface="Tahoma" panose="020B0604030504040204" pitchFamily="34" charset="0"/>
                <a:cs typeface="Tahoma" panose="020B0604030504040204" pitchFamily="34" charset="0"/>
              </a:rPr>
              <a:t>Procurement / Property / Project Oversight</a:t>
            </a:r>
            <a:br>
              <a:rPr kumimoji="0" lang="en-US" sz="4400" b="1" i="0" u="none" strike="noStrike" kern="1200" cap="none" spc="0" normalizeH="0" baseline="0" noProof="0" dirty="0">
                <a:ln>
                  <a:noFill/>
                </a:ln>
                <a:solidFill>
                  <a:srgbClr val="E7E6E6">
                    <a:lumMod val="10000"/>
                  </a:srgbClr>
                </a:solidFill>
                <a:effectLst/>
                <a:uLnTx/>
                <a:uFillTx/>
                <a:latin typeface="Calibri" panose="020F0502020204030204"/>
                <a:ea typeface="+mn-ea"/>
                <a:cs typeface="+mn-cs"/>
              </a:rPr>
            </a:br>
            <a:br>
              <a:rPr lang="en-US" b="1" dirty="0">
                <a:latin typeface="Tahoma" panose="020B0604030504040204" pitchFamily="34" charset="0"/>
                <a:ea typeface="Tahoma" panose="020B0604030504040204" pitchFamily="34" charset="0"/>
                <a:cs typeface="Tahoma" panose="020B0604030504040204" pitchFamily="34" charset="0"/>
              </a:rPr>
            </a:br>
            <a:br>
              <a:rPr lang="en-US" b="1" dirty="0">
                <a:latin typeface="Tahoma" panose="020B0604030504040204" pitchFamily="34" charset="0"/>
                <a:ea typeface="Tahoma" panose="020B0604030504040204" pitchFamily="34" charset="0"/>
                <a:cs typeface="Tahoma" panose="020B0604030504040204" pitchFamily="34" charset="0"/>
              </a:rPr>
            </a:b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a:extLst>
              <a:ext uri="{FF2B5EF4-FFF2-40B4-BE49-F238E27FC236}">
                <a16:creationId xmlns:a16="http://schemas.microsoft.com/office/drawing/2014/main" id="{F4326F76-BA03-AF50-769C-45289C58F719}"/>
              </a:ext>
            </a:extLst>
          </p:cNvPr>
          <p:cNvSpPr>
            <a:spLocks noGrp="1"/>
          </p:cNvSpPr>
          <p:nvPr>
            <p:ph idx="1"/>
          </p:nvPr>
        </p:nvSpPr>
        <p:spPr>
          <a:xfrm>
            <a:off x="540736" y="2620394"/>
            <a:ext cx="10636780" cy="4103403"/>
          </a:xfrm>
        </p:spPr>
        <p:txBody>
          <a:bodyPr>
            <a:normAutofit fontScale="32500" lnSpcReduction="20000"/>
          </a:bodyPr>
          <a:lstStyle/>
          <a:p>
            <a:pPr marL="457200" lvl="1" indent="0">
              <a:lnSpc>
                <a:spcPct val="120000"/>
              </a:lnSpc>
              <a:buNone/>
            </a:pPr>
            <a:r>
              <a:rPr lang="en-US" sz="7400" b="1" dirty="0">
                <a:latin typeface="Tahoma" panose="020B0604030504040204" pitchFamily="34" charset="0"/>
                <a:ea typeface="Tahoma" panose="020B0604030504040204" pitchFamily="34" charset="0"/>
                <a:cs typeface="Tahoma" panose="020B0604030504040204" pitchFamily="34" charset="0"/>
              </a:rPr>
              <a:t>Summary: </a:t>
            </a:r>
            <a:endParaRPr lang="en-US" sz="7400" b="1" dirty="0">
              <a:effectLst/>
              <a:latin typeface="Tahoma" panose="020B0604030504040204" pitchFamily="34" charset="0"/>
              <a:ea typeface="Tahoma" panose="020B0604030504040204" pitchFamily="34" charset="0"/>
              <a:cs typeface="Tahoma" panose="020B0604030504040204" pitchFamily="34" charset="0"/>
            </a:endParaRPr>
          </a:p>
          <a:p>
            <a:pPr lvl="1">
              <a:lnSpc>
                <a:spcPct val="120000"/>
              </a:lnSpc>
            </a:pPr>
            <a:r>
              <a:rPr lang="en-US" sz="7400" dirty="0">
                <a:effectLst/>
                <a:latin typeface="Tahoma" panose="020B0604030504040204" pitchFamily="34" charset="0"/>
                <a:ea typeface="Tahoma" panose="020B0604030504040204" pitchFamily="34" charset="0"/>
                <a:cs typeface="Tahoma" panose="020B0604030504040204" pitchFamily="34" charset="0"/>
              </a:rPr>
              <a:t>2 CFR 200 – Code of Federal Regulations</a:t>
            </a:r>
          </a:p>
          <a:p>
            <a:pPr lvl="1">
              <a:lnSpc>
                <a:spcPct val="120000"/>
              </a:lnSpc>
            </a:pPr>
            <a:r>
              <a:rPr lang="en-US" sz="7400" dirty="0">
                <a:effectLst/>
                <a:latin typeface="Tahoma" panose="020B0604030504040204" pitchFamily="34" charset="0"/>
                <a:ea typeface="Tahoma" panose="020B0604030504040204" pitchFamily="34" charset="0"/>
                <a:cs typeface="Tahoma" panose="020B0604030504040204" pitchFamily="34" charset="0"/>
              </a:rPr>
              <a:t>Full and open competition</a:t>
            </a:r>
          </a:p>
          <a:p>
            <a:pPr lvl="1">
              <a:lnSpc>
                <a:spcPct val="120000"/>
              </a:lnSpc>
            </a:pPr>
            <a:r>
              <a:rPr lang="en-US" sz="7400" dirty="0">
                <a:effectLst/>
                <a:latin typeface="Tahoma" panose="020B0604030504040204" pitchFamily="34" charset="0"/>
                <a:ea typeface="Tahoma" panose="020B0604030504040204" pitchFamily="34" charset="0"/>
                <a:cs typeface="Tahoma" panose="020B0604030504040204" pitchFamily="34" charset="0"/>
              </a:rPr>
              <a:t>Property &amp; Equipment</a:t>
            </a:r>
          </a:p>
          <a:p>
            <a:pPr lvl="1">
              <a:lnSpc>
                <a:spcPct val="120000"/>
              </a:lnSpc>
            </a:pPr>
            <a:r>
              <a:rPr lang="en-US" sz="7400" dirty="0">
                <a:effectLst/>
                <a:latin typeface="Tahoma" panose="020B0604030504040204" pitchFamily="34" charset="0"/>
                <a:ea typeface="Tahoma" panose="020B0604030504040204" pitchFamily="34" charset="0"/>
                <a:cs typeface="Tahoma" panose="020B0604030504040204" pitchFamily="34" charset="0"/>
              </a:rPr>
              <a:t>Records, Monitoring &amp; Compliance</a:t>
            </a:r>
          </a:p>
          <a:p>
            <a:pPr lvl="1">
              <a:lnSpc>
                <a:spcPct val="120000"/>
              </a:lnSpc>
            </a:pPr>
            <a:r>
              <a:rPr lang="en-US" sz="7400" dirty="0">
                <a:effectLst/>
                <a:latin typeface="Tahoma" panose="020B0604030504040204" pitchFamily="34" charset="0"/>
                <a:ea typeface="Tahoma" panose="020B0604030504040204" pitchFamily="34" charset="0"/>
                <a:cs typeface="Tahoma" panose="020B0604030504040204" pitchFamily="34" charset="0"/>
              </a:rPr>
              <a:t>NBRC.gov – “Resources”</a:t>
            </a:r>
          </a:p>
          <a:p>
            <a:pPr marL="457200" lvl="1" indent="0">
              <a:lnSpc>
                <a:spcPct val="120000"/>
              </a:lnSpc>
              <a:buNone/>
            </a:pPr>
            <a:endParaRPr lang="en-US" sz="7400" dirty="0">
              <a:latin typeface="Tahoma" panose="020B0604030504040204" pitchFamily="34" charset="0"/>
              <a:ea typeface="Tahoma" panose="020B0604030504040204" pitchFamily="34" charset="0"/>
              <a:cs typeface="Tahoma" panose="020B0604030504040204" pitchFamily="34" charset="0"/>
            </a:endParaRPr>
          </a:p>
          <a:p>
            <a:pPr marL="457200" lvl="1" indent="0" algn="ctr">
              <a:lnSpc>
                <a:spcPct val="120000"/>
              </a:lnSpc>
              <a:buNone/>
            </a:pPr>
            <a:r>
              <a:rPr lang="en-US" sz="7400" b="1" u="sng" dirty="0">
                <a:solidFill>
                  <a:srgbClr val="C00000"/>
                </a:solidFill>
                <a:effectLst/>
                <a:latin typeface="Tahoma" panose="020B0604030504040204" pitchFamily="34" charset="0"/>
                <a:ea typeface="Tahoma" panose="020B0604030504040204" pitchFamily="34" charset="0"/>
                <a:cs typeface="Tahoma" panose="020B0604030504040204" pitchFamily="34" charset="0"/>
              </a:rPr>
              <a:t>Make sure you have your Notice to Proceed (NTP) in place before committing any funds!</a:t>
            </a:r>
          </a:p>
          <a:p>
            <a:pPr lvl="1">
              <a:lnSpc>
                <a:spcPct val="120000"/>
              </a:lnSpc>
            </a:pPr>
            <a:endParaRPr lang="en-US" sz="7400" dirty="0">
              <a:effectLst/>
              <a:latin typeface="Tahoma" panose="020B0604030504040204" pitchFamily="34" charset="0"/>
              <a:ea typeface="Tahoma" panose="020B0604030504040204" pitchFamily="34" charset="0"/>
              <a:cs typeface="Tahoma" panose="020B0604030504040204" pitchFamily="34" charset="0"/>
            </a:endParaRPr>
          </a:p>
          <a:p>
            <a:pPr marL="457200" lvl="1" indent="0">
              <a:lnSpc>
                <a:spcPct val="120000"/>
              </a:lnSpc>
              <a:buNone/>
            </a:pPr>
            <a:endParaRPr lang="en-US" sz="7400" dirty="0">
              <a:latin typeface="Tahoma" panose="020B0604030504040204" pitchFamily="34" charset="0"/>
              <a:ea typeface="Tahoma" panose="020B0604030504040204" pitchFamily="34" charset="0"/>
              <a:cs typeface="Tahoma" panose="020B0604030504040204" pitchFamily="34" charset="0"/>
            </a:endParaRPr>
          </a:p>
          <a:p>
            <a:pPr marL="457200" lvl="1" indent="0">
              <a:lnSpc>
                <a:spcPct val="120000"/>
              </a:lnSpc>
              <a:buNone/>
            </a:pPr>
            <a:endParaRPr lang="en-US" sz="7400" dirty="0">
              <a:effectLst/>
              <a:latin typeface="Tahoma" panose="020B0604030504040204" pitchFamily="34" charset="0"/>
              <a:ea typeface="Tahoma" panose="020B0604030504040204" pitchFamily="34" charset="0"/>
              <a:cs typeface="Tahoma" panose="020B0604030504040204" pitchFamily="34" charset="0"/>
            </a:endParaRPr>
          </a:p>
          <a:p>
            <a:pPr marL="457200" lvl="1" indent="0">
              <a:lnSpc>
                <a:spcPct val="120000"/>
              </a:lnSpc>
              <a:buNone/>
            </a:pPr>
            <a:endParaRPr lang="en-US" sz="7400" dirty="0">
              <a:latin typeface="Tahoma" panose="020B0604030504040204" pitchFamily="34" charset="0"/>
              <a:ea typeface="Tahoma" panose="020B0604030504040204" pitchFamily="34" charset="0"/>
              <a:cs typeface="Tahoma" panose="020B0604030504040204" pitchFamily="34" charset="0"/>
            </a:endParaRPr>
          </a:p>
          <a:p>
            <a:pPr lvl="1">
              <a:lnSpc>
                <a:spcPct val="120000"/>
              </a:lnSpc>
            </a:pPr>
            <a:endParaRPr lang="en-US" sz="7400" dirty="0">
              <a:effectLst/>
              <a:latin typeface="Tahoma" panose="020B0604030504040204" pitchFamily="34" charset="0"/>
              <a:ea typeface="Tahoma" panose="020B0604030504040204" pitchFamily="34" charset="0"/>
              <a:cs typeface="Tahoma" panose="020B0604030504040204" pitchFamily="34" charset="0"/>
            </a:endParaRPr>
          </a:p>
          <a:p>
            <a:pPr lvl="1">
              <a:lnSpc>
                <a:spcPct val="120000"/>
              </a:lnSpc>
            </a:pPr>
            <a:endParaRPr lang="en-US" sz="7400" dirty="0">
              <a:effectLst/>
              <a:latin typeface="Tahoma" panose="020B0604030504040204" pitchFamily="34" charset="0"/>
              <a:ea typeface="Tahoma" panose="020B0604030504040204" pitchFamily="34" charset="0"/>
              <a:cs typeface="Tahoma" panose="020B0604030504040204" pitchFamily="34" charset="0"/>
            </a:endParaRPr>
          </a:p>
          <a:p>
            <a:pPr marL="0" indent="0">
              <a:lnSpc>
                <a:spcPct val="120000"/>
              </a:lnSpc>
              <a:buNone/>
            </a:pPr>
            <a:endParaRPr lang="en-US" sz="7400" dirty="0">
              <a:effectLst/>
              <a:latin typeface="Tahoma" panose="020B0604030504040204" pitchFamily="34" charset="0"/>
              <a:ea typeface="Tahoma" panose="020B0604030504040204" pitchFamily="34" charset="0"/>
              <a:cs typeface="Tahoma" panose="020B0604030504040204" pitchFamily="34" charset="0"/>
            </a:endParaRPr>
          </a:p>
          <a:p>
            <a:pPr marL="0" indent="0" algn="ctr">
              <a:lnSpc>
                <a:spcPct val="120000"/>
              </a:lnSpc>
              <a:buNone/>
            </a:pPr>
            <a:endParaRPr lang="en-US" sz="86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5860038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13EF6-09FC-61BF-44D0-563800A0FBE3}"/>
              </a:ext>
            </a:extLst>
          </p:cNvPr>
          <p:cNvSpPr>
            <a:spLocks noGrp="1"/>
          </p:cNvSpPr>
          <p:nvPr>
            <p:ph type="title"/>
          </p:nvPr>
        </p:nvSpPr>
        <p:spPr>
          <a:xfrm>
            <a:off x="941070" y="1181099"/>
            <a:ext cx="10515600" cy="1325563"/>
          </a:xfrm>
        </p:spPr>
        <p:txBody>
          <a:bodyPr>
            <a:normAutofit fontScale="90000"/>
          </a:bodyPr>
          <a:lstStyle/>
          <a:p>
            <a:pPr algn="ctr"/>
            <a:br>
              <a:rPr lang="en-US" b="1" dirty="0">
                <a:latin typeface="Tahoma" panose="020B0604030504040204" pitchFamily="34" charset="0"/>
                <a:ea typeface="Tahoma" panose="020B0604030504040204" pitchFamily="34" charset="0"/>
                <a:cs typeface="Tahoma" panose="020B0604030504040204" pitchFamily="34" charset="0"/>
              </a:rPr>
            </a:br>
            <a:br>
              <a:rPr lang="en-US" b="1" dirty="0">
                <a:latin typeface="Tahoma" panose="020B0604030504040204" pitchFamily="34" charset="0"/>
                <a:ea typeface="Tahoma" panose="020B0604030504040204" pitchFamily="34" charset="0"/>
                <a:cs typeface="Tahoma" panose="020B0604030504040204" pitchFamily="34" charset="0"/>
              </a:rPr>
            </a:br>
            <a:br>
              <a:rPr lang="en-US" b="1" dirty="0">
                <a:latin typeface="Tahoma" panose="020B0604030504040204" pitchFamily="34" charset="0"/>
                <a:ea typeface="Tahoma" panose="020B0604030504040204" pitchFamily="34" charset="0"/>
                <a:cs typeface="Tahoma" panose="020B0604030504040204" pitchFamily="34" charset="0"/>
              </a:rPr>
            </a:br>
            <a:br>
              <a:rPr lang="en-US" sz="5000" b="1" dirty="0">
                <a:latin typeface="Tahoma" panose="020B0604030504040204" pitchFamily="34" charset="0"/>
                <a:ea typeface="Tahoma" panose="020B0604030504040204" pitchFamily="34" charset="0"/>
                <a:cs typeface="Tahoma" panose="020B0604030504040204" pitchFamily="34" charset="0"/>
              </a:rPr>
            </a:br>
            <a:br>
              <a:rPr lang="en-US" sz="5000" b="1" dirty="0">
                <a:latin typeface="Tahoma" panose="020B0604030504040204" pitchFamily="34" charset="0"/>
                <a:ea typeface="Tahoma" panose="020B0604030504040204" pitchFamily="34" charset="0"/>
                <a:cs typeface="Tahoma" panose="020B0604030504040204" pitchFamily="34" charset="0"/>
              </a:rPr>
            </a:br>
            <a:br>
              <a:rPr lang="en-US" sz="5000" b="1" dirty="0">
                <a:latin typeface="Tahoma" panose="020B0604030504040204" pitchFamily="34" charset="0"/>
                <a:ea typeface="Tahoma" panose="020B0604030504040204" pitchFamily="34" charset="0"/>
                <a:cs typeface="Tahoma" panose="020B0604030504040204" pitchFamily="34" charset="0"/>
              </a:rPr>
            </a:br>
            <a:r>
              <a:rPr lang="en-US" sz="6700" b="1" dirty="0">
                <a:latin typeface="Tahoma" panose="020B0604030504040204" pitchFamily="34" charset="0"/>
                <a:ea typeface="Tahoma" panose="020B0604030504040204" pitchFamily="34" charset="0"/>
                <a:cs typeface="Tahoma" panose="020B0604030504040204" pitchFamily="34" charset="0"/>
              </a:rPr>
              <a:t>Changes to a Project</a:t>
            </a:r>
          </a:p>
        </p:txBody>
      </p:sp>
    </p:spTree>
    <p:extLst>
      <p:ext uri="{BB962C8B-B14F-4D97-AF65-F5344CB8AC3E}">
        <p14:creationId xmlns:p14="http://schemas.microsoft.com/office/powerpoint/2010/main" val="97178491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13EF6-09FC-61BF-44D0-563800A0FBE3}"/>
              </a:ext>
            </a:extLst>
          </p:cNvPr>
          <p:cNvSpPr>
            <a:spLocks noGrp="1"/>
          </p:cNvSpPr>
          <p:nvPr>
            <p:ph type="title"/>
          </p:nvPr>
        </p:nvSpPr>
        <p:spPr>
          <a:xfrm>
            <a:off x="941070" y="1181099"/>
            <a:ext cx="10515600" cy="1325563"/>
          </a:xfrm>
        </p:spPr>
        <p:txBody>
          <a:bodyPr>
            <a:normAutofit/>
          </a:bodyPr>
          <a:lstStyle/>
          <a:p>
            <a:pPr algn="ctr"/>
            <a:r>
              <a:rPr lang="en-US" b="1" dirty="0">
                <a:latin typeface="Tahoma" panose="020B0604030504040204" pitchFamily="34" charset="0"/>
                <a:ea typeface="Tahoma" panose="020B0604030504040204" pitchFamily="34" charset="0"/>
                <a:cs typeface="Tahoma" panose="020B0604030504040204" pitchFamily="34" charset="0"/>
              </a:rPr>
              <a:t>Changes to a Project</a:t>
            </a:r>
          </a:p>
        </p:txBody>
      </p:sp>
      <p:sp>
        <p:nvSpPr>
          <p:cNvPr id="3" name="Content Placeholder 2">
            <a:extLst>
              <a:ext uri="{FF2B5EF4-FFF2-40B4-BE49-F238E27FC236}">
                <a16:creationId xmlns:a16="http://schemas.microsoft.com/office/drawing/2014/main" id="{F4326F76-BA03-AF50-769C-45289C58F719}"/>
              </a:ext>
            </a:extLst>
          </p:cNvPr>
          <p:cNvSpPr>
            <a:spLocks noGrp="1"/>
          </p:cNvSpPr>
          <p:nvPr>
            <p:ph idx="1"/>
          </p:nvPr>
        </p:nvSpPr>
        <p:spPr>
          <a:xfrm>
            <a:off x="941070" y="2289492"/>
            <a:ext cx="10515600" cy="4351338"/>
          </a:xfrm>
        </p:spPr>
        <p:txBody>
          <a:bodyPr>
            <a:normAutofit fontScale="25000" lnSpcReduction="20000"/>
          </a:bodyPr>
          <a:lstStyle/>
          <a:p>
            <a:pPr lvl="1">
              <a:lnSpc>
                <a:spcPct val="120000"/>
              </a:lnSpc>
            </a:pPr>
            <a:r>
              <a:rPr lang="en-US" sz="9600" dirty="0">
                <a:latin typeface="Tahoma" panose="020B0604030504040204" pitchFamily="34" charset="0"/>
                <a:ea typeface="Tahoma" panose="020B0604030504040204" pitchFamily="34" charset="0"/>
                <a:cs typeface="Tahoma" panose="020B0604030504040204" pitchFamily="34" charset="0"/>
              </a:rPr>
              <a:t> The approved grant agreement and budget establishes the planned parameters of award performance</a:t>
            </a:r>
          </a:p>
          <a:p>
            <a:pPr lvl="1">
              <a:lnSpc>
                <a:spcPct val="120000"/>
              </a:lnSpc>
            </a:pPr>
            <a:endParaRPr lang="en-US" sz="9600" dirty="0">
              <a:latin typeface="Tahoma" panose="020B0604030504040204" pitchFamily="34" charset="0"/>
              <a:ea typeface="Tahoma" panose="020B0604030504040204" pitchFamily="34" charset="0"/>
              <a:cs typeface="Tahoma" panose="020B0604030504040204" pitchFamily="34" charset="0"/>
            </a:endParaRPr>
          </a:p>
          <a:p>
            <a:pPr lvl="1">
              <a:lnSpc>
                <a:spcPct val="120000"/>
              </a:lnSpc>
            </a:pPr>
            <a:r>
              <a:rPr lang="en-US" sz="9600" dirty="0">
                <a:latin typeface="Tahoma" panose="020B0604030504040204" pitchFamily="34" charset="0"/>
                <a:ea typeface="Tahoma" panose="020B0604030504040204" pitchFamily="34" charset="0"/>
                <a:cs typeface="Tahoma" panose="020B0604030504040204" pitchFamily="34" charset="0"/>
              </a:rPr>
              <a:t>Modifications to a project may include extensions to the period of performance, changes to the scope of a project, and budget adjustments</a:t>
            </a:r>
          </a:p>
          <a:p>
            <a:pPr lvl="1">
              <a:lnSpc>
                <a:spcPct val="120000"/>
              </a:lnSpc>
            </a:pPr>
            <a:endParaRPr lang="en-US" sz="9600" dirty="0">
              <a:latin typeface="Tahoma" panose="020B0604030504040204" pitchFamily="34" charset="0"/>
              <a:ea typeface="Tahoma" panose="020B0604030504040204" pitchFamily="34" charset="0"/>
              <a:cs typeface="Tahoma" panose="020B0604030504040204" pitchFamily="34" charset="0"/>
            </a:endParaRPr>
          </a:p>
          <a:p>
            <a:pPr lvl="1">
              <a:lnSpc>
                <a:spcPct val="120000"/>
              </a:lnSpc>
            </a:pPr>
            <a:r>
              <a:rPr lang="en-US" sz="9600" dirty="0">
                <a:latin typeface="Tahoma" panose="020B0604030504040204" pitchFamily="34" charset="0"/>
                <a:ea typeface="Tahoma" panose="020B0604030504040204" pitchFamily="34" charset="0"/>
                <a:cs typeface="Tahoma" panose="020B0604030504040204" pitchFamily="34" charset="0"/>
              </a:rPr>
              <a:t>Grantees should not move forward with any project changes without first receiving NBRC review and approval- Such actions may trigger enforcement measures authorized by </a:t>
            </a:r>
            <a:r>
              <a:rPr lang="en-US" sz="9600" dirty="0">
                <a:latin typeface="Tahoma" panose="020B0604030504040204" pitchFamily="34" charset="0"/>
                <a:ea typeface="Tahoma" panose="020B0604030504040204" pitchFamily="34" charset="0"/>
                <a:cs typeface="Tahoma" panose="020B0604030504040204" pitchFamily="34" charset="0"/>
                <a:hlinkClick r:id="rId2"/>
              </a:rPr>
              <a:t>2 CFR 200.207</a:t>
            </a:r>
            <a:r>
              <a:rPr lang="en-US" sz="9600" dirty="0">
                <a:latin typeface="Tahoma" panose="020B0604030504040204" pitchFamily="34" charset="0"/>
                <a:ea typeface="Tahoma" panose="020B0604030504040204" pitchFamily="34" charset="0"/>
                <a:cs typeface="Tahoma" panose="020B0604030504040204" pitchFamily="34" charset="0"/>
              </a:rPr>
              <a:t> or </a:t>
            </a:r>
            <a:r>
              <a:rPr lang="en-US" sz="9600" dirty="0">
                <a:latin typeface="Tahoma" panose="020B0604030504040204" pitchFamily="34" charset="0"/>
                <a:ea typeface="Tahoma" panose="020B0604030504040204" pitchFamily="34" charset="0"/>
                <a:cs typeface="Tahoma" panose="020B0604030504040204" pitchFamily="34" charset="0"/>
                <a:hlinkClick r:id="rId3"/>
              </a:rPr>
              <a:t>2 CFR 200.208</a:t>
            </a:r>
            <a:endParaRPr lang="en-US" sz="9600" dirty="0">
              <a:latin typeface="Tahoma" panose="020B0604030504040204" pitchFamily="34" charset="0"/>
              <a:ea typeface="Tahoma" panose="020B0604030504040204" pitchFamily="34" charset="0"/>
              <a:cs typeface="Tahoma" panose="020B0604030504040204" pitchFamily="34" charset="0"/>
            </a:endParaRPr>
          </a:p>
          <a:p>
            <a:pPr marL="457200" lvl="1" indent="0">
              <a:lnSpc>
                <a:spcPct val="120000"/>
              </a:lnSpc>
              <a:buNone/>
            </a:pPr>
            <a:r>
              <a:rPr lang="en-US" sz="7400" dirty="0">
                <a:latin typeface="Tahoma" panose="020B0604030504040204" pitchFamily="34" charset="0"/>
                <a:ea typeface="Tahoma" panose="020B0604030504040204" pitchFamily="34" charset="0"/>
                <a:cs typeface="Tahoma" panose="020B0604030504040204" pitchFamily="34" charset="0"/>
              </a:rPr>
              <a:t> </a:t>
            </a:r>
          </a:p>
          <a:p>
            <a:pPr marL="457200" lvl="1" indent="0">
              <a:lnSpc>
                <a:spcPct val="120000"/>
              </a:lnSpc>
              <a:buNone/>
            </a:pPr>
            <a:endParaRPr lang="en-US" sz="7400" b="1" dirty="0">
              <a:latin typeface="Tahoma" panose="020B0604030504040204" pitchFamily="34" charset="0"/>
              <a:ea typeface="Tahoma" panose="020B0604030504040204" pitchFamily="34" charset="0"/>
              <a:cs typeface="Tahoma" panose="020B0604030504040204" pitchFamily="34" charset="0"/>
            </a:endParaRPr>
          </a:p>
          <a:p>
            <a:pPr lvl="1">
              <a:lnSpc>
                <a:spcPct val="120000"/>
              </a:lnSpc>
            </a:pPr>
            <a:endParaRPr lang="en-US" sz="7400" dirty="0">
              <a:effectLst/>
              <a:latin typeface="Tahoma" panose="020B0604030504040204" pitchFamily="34" charset="0"/>
              <a:ea typeface="Tahoma" panose="020B0604030504040204" pitchFamily="34" charset="0"/>
              <a:cs typeface="Tahoma" panose="020B0604030504040204" pitchFamily="34" charset="0"/>
            </a:endParaRPr>
          </a:p>
          <a:p>
            <a:pPr lvl="1">
              <a:lnSpc>
                <a:spcPct val="120000"/>
              </a:lnSpc>
            </a:pPr>
            <a:endParaRPr lang="en-US" sz="7400" dirty="0">
              <a:effectLst/>
              <a:latin typeface="Tahoma" panose="020B0604030504040204" pitchFamily="34" charset="0"/>
              <a:ea typeface="Tahoma" panose="020B0604030504040204" pitchFamily="34" charset="0"/>
              <a:cs typeface="Tahoma" panose="020B0604030504040204" pitchFamily="34" charset="0"/>
            </a:endParaRPr>
          </a:p>
          <a:p>
            <a:pPr lvl="1">
              <a:lnSpc>
                <a:spcPct val="120000"/>
              </a:lnSpc>
            </a:pPr>
            <a:endParaRPr lang="en-US" sz="7400" dirty="0">
              <a:effectLst/>
              <a:latin typeface="Tahoma" panose="020B0604030504040204" pitchFamily="34" charset="0"/>
              <a:ea typeface="Tahoma" panose="020B0604030504040204" pitchFamily="34" charset="0"/>
              <a:cs typeface="Tahoma" panose="020B0604030504040204" pitchFamily="34" charset="0"/>
            </a:endParaRPr>
          </a:p>
          <a:p>
            <a:pPr lvl="1">
              <a:lnSpc>
                <a:spcPct val="120000"/>
              </a:lnSpc>
            </a:pPr>
            <a:endParaRPr lang="en-US" sz="7400" dirty="0">
              <a:latin typeface="Tahoma" panose="020B0604030504040204" pitchFamily="34" charset="0"/>
              <a:ea typeface="Tahoma" panose="020B0604030504040204" pitchFamily="34" charset="0"/>
              <a:cs typeface="Tahoma" panose="020B0604030504040204" pitchFamily="34" charset="0"/>
            </a:endParaRPr>
          </a:p>
          <a:p>
            <a:pPr lvl="1">
              <a:lnSpc>
                <a:spcPct val="120000"/>
              </a:lnSpc>
            </a:pPr>
            <a:endParaRPr lang="en-US" sz="7400" dirty="0">
              <a:effectLst/>
              <a:latin typeface="Tahoma" panose="020B0604030504040204" pitchFamily="34" charset="0"/>
              <a:ea typeface="Tahoma" panose="020B0604030504040204" pitchFamily="34" charset="0"/>
              <a:cs typeface="Tahoma" panose="020B0604030504040204" pitchFamily="34" charset="0"/>
            </a:endParaRPr>
          </a:p>
          <a:p>
            <a:pPr lvl="1">
              <a:lnSpc>
                <a:spcPct val="120000"/>
              </a:lnSpc>
            </a:pPr>
            <a:endParaRPr lang="en-US" sz="7400" dirty="0">
              <a:effectLst/>
              <a:latin typeface="Tahoma" panose="020B0604030504040204" pitchFamily="34" charset="0"/>
              <a:ea typeface="Tahoma" panose="020B0604030504040204" pitchFamily="34" charset="0"/>
              <a:cs typeface="Tahoma" panose="020B0604030504040204" pitchFamily="34" charset="0"/>
            </a:endParaRPr>
          </a:p>
          <a:p>
            <a:pPr marL="0" indent="0">
              <a:lnSpc>
                <a:spcPct val="120000"/>
              </a:lnSpc>
              <a:buNone/>
            </a:pPr>
            <a:endParaRPr lang="en-US" sz="7400" dirty="0">
              <a:effectLst/>
              <a:latin typeface="Tahoma" panose="020B0604030504040204" pitchFamily="34" charset="0"/>
              <a:ea typeface="Tahoma" panose="020B0604030504040204" pitchFamily="34" charset="0"/>
              <a:cs typeface="Tahoma" panose="020B0604030504040204" pitchFamily="34" charset="0"/>
            </a:endParaRPr>
          </a:p>
          <a:p>
            <a:pPr marL="0" indent="0" algn="ctr">
              <a:lnSpc>
                <a:spcPct val="120000"/>
              </a:lnSpc>
              <a:buNone/>
            </a:pPr>
            <a:endParaRPr lang="en-US" sz="86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60553546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13EF6-09FC-61BF-44D0-563800A0FBE3}"/>
              </a:ext>
            </a:extLst>
          </p:cNvPr>
          <p:cNvSpPr>
            <a:spLocks noGrp="1"/>
          </p:cNvSpPr>
          <p:nvPr>
            <p:ph type="title"/>
          </p:nvPr>
        </p:nvSpPr>
        <p:spPr>
          <a:xfrm>
            <a:off x="941070" y="1181099"/>
            <a:ext cx="10515600" cy="1325563"/>
          </a:xfrm>
        </p:spPr>
        <p:txBody>
          <a:bodyPr>
            <a:normAutofit/>
          </a:bodyPr>
          <a:lstStyle/>
          <a:p>
            <a:pPr algn="ctr"/>
            <a:r>
              <a:rPr lang="en-US" b="1" dirty="0">
                <a:latin typeface="Tahoma" panose="020B0604030504040204" pitchFamily="34" charset="0"/>
                <a:ea typeface="Tahoma" panose="020B0604030504040204" pitchFamily="34" charset="0"/>
                <a:cs typeface="Tahoma" panose="020B0604030504040204" pitchFamily="34" charset="0"/>
              </a:rPr>
              <a:t>Changing Performance Period</a:t>
            </a:r>
          </a:p>
        </p:txBody>
      </p:sp>
      <p:sp>
        <p:nvSpPr>
          <p:cNvPr id="3" name="Content Placeholder 2">
            <a:extLst>
              <a:ext uri="{FF2B5EF4-FFF2-40B4-BE49-F238E27FC236}">
                <a16:creationId xmlns:a16="http://schemas.microsoft.com/office/drawing/2014/main" id="{F4326F76-BA03-AF50-769C-45289C58F719}"/>
              </a:ext>
            </a:extLst>
          </p:cNvPr>
          <p:cNvSpPr>
            <a:spLocks noGrp="1"/>
          </p:cNvSpPr>
          <p:nvPr>
            <p:ph idx="1"/>
          </p:nvPr>
        </p:nvSpPr>
        <p:spPr>
          <a:xfrm>
            <a:off x="941070" y="2289492"/>
            <a:ext cx="10515600" cy="4351338"/>
          </a:xfrm>
        </p:spPr>
        <p:txBody>
          <a:bodyPr>
            <a:normAutofit fontScale="25000" lnSpcReduction="20000"/>
          </a:bodyPr>
          <a:lstStyle/>
          <a:p>
            <a:pPr lvl="1">
              <a:lnSpc>
                <a:spcPct val="120000"/>
              </a:lnSpc>
            </a:pPr>
            <a:r>
              <a:rPr lang="en-US" sz="9600" dirty="0">
                <a:latin typeface="Tahoma" panose="020B0604030504040204" pitchFamily="34" charset="0"/>
                <a:ea typeface="Tahoma" panose="020B0604030504040204" pitchFamily="34" charset="0"/>
                <a:cs typeface="Tahoma" panose="020B0604030504040204" pitchFamily="34" charset="0"/>
              </a:rPr>
              <a:t>If a project cannot be completed within the approved period of performance, an extension of time may be requested</a:t>
            </a:r>
          </a:p>
          <a:p>
            <a:pPr lvl="1">
              <a:lnSpc>
                <a:spcPct val="120000"/>
              </a:lnSpc>
            </a:pPr>
            <a:endParaRPr lang="en-US" sz="9600" dirty="0">
              <a:latin typeface="Tahoma" panose="020B0604030504040204" pitchFamily="34" charset="0"/>
              <a:ea typeface="Tahoma" panose="020B0604030504040204" pitchFamily="34" charset="0"/>
              <a:cs typeface="Tahoma" panose="020B0604030504040204" pitchFamily="34" charset="0"/>
            </a:endParaRPr>
          </a:p>
          <a:p>
            <a:pPr lvl="1">
              <a:lnSpc>
                <a:spcPct val="120000"/>
              </a:lnSpc>
            </a:pPr>
            <a:r>
              <a:rPr lang="en-US" sz="9600" dirty="0">
                <a:latin typeface="Tahoma" panose="020B0604030504040204" pitchFamily="34" charset="0"/>
                <a:ea typeface="Tahoma" panose="020B0604030504040204" pitchFamily="34" charset="0"/>
                <a:cs typeface="Tahoma" panose="020B0604030504040204" pitchFamily="34" charset="0"/>
              </a:rPr>
              <a:t>Requests should be made prior to the end of Period of Performance listed in the grant agreement and be sent to </a:t>
            </a:r>
            <a:r>
              <a:rPr lang="en-US" sz="9600" dirty="0">
                <a:latin typeface="Tahoma" panose="020B0604030504040204" pitchFamily="34" charset="0"/>
                <a:ea typeface="Tahoma" panose="020B0604030504040204" pitchFamily="34" charset="0"/>
                <a:cs typeface="Tahoma" panose="020B0604030504040204" pitchFamily="34" charset="0"/>
                <a:hlinkClick r:id="rId2"/>
              </a:rPr>
              <a:t>admin@nbrc.gov</a:t>
            </a:r>
            <a:endParaRPr lang="en-US" sz="9600" dirty="0">
              <a:latin typeface="Tahoma" panose="020B0604030504040204" pitchFamily="34" charset="0"/>
              <a:ea typeface="Tahoma" panose="020B0604030504040204" pitchFamily="34" charset="0"/>
              <a:cs typeface="Tahoma" panose="020B0604030504040204" pitchFamily="34" charset="0"/>
            </a:endParaRPr>
          </a:p>
          <a:p>
            <a:pPr marL="457200" lvl="1" indent="0">
              <a:lnSpc>
                <a:spcPct val="120000"/>
              </a:lnSpc>
              <a:buNone/>
            </a:pPr>
            <a:endParaRPr lang="en-US" sz="9600" dirty="0">
              <a:latin typeface="Tahoma" panose="020B0604030504040204" pitchFamily="34" charset="0"/>
              <a:ea typeface="Tahoma" panose="020B0604030504040204" pitchFamily="34" charset="0"/>
              <a:cs typeface="Tahoma" panose="020B0604030504040204" pitchFamily="34" charset="0"/>
            </a:endParaRPr>
          </a:p>
          <a:p>
            <a:pPr lvl="1">
              <a:lnSpc>
                <a:spcPct val="120000"/>
              </a:lnSpc>
            </a:pPr>
            <a:r>
              <a:rPr lang="en-US" sz="9600" dirty="0">
                <a:latin typeface="Tahoma" panose="020B0604030504040204" pitchFamily="34" charset="0"/>
                <a:ea typeface="Tahoma" panose="020B0604030504040204" pitchFamily="34" charset="0"/>
                <a:cs typeface="Tahoma" panose="020B0604030504040204" pitchFamily="34" charset="0"/>
              </a:rPr>
              <a:t>If the grant agreement is expired no funds can be reimbursed</a:t>
            </a:r>
          </a:p>
          <a:p>
            <a:pPr lvl="1">
              <a:lnSpc>
                <a:spcPct val="120000"/>
              </a:lnSpc>
            </a:pPr>
            <a:endParaRPr lang="en-US" sz="9600" dirty="0">
              <a:latin typeface="Tahoma" panose="020B0604030504040204" pitchFamily="34" charset="0"/>
              <a:ea typeface="Tahoma" panose="020B0604030504040204" pitchFamily="34" charset="0"/>
              <a:cs typeface="Tahoma" panose="020B0604030504040204" pitchFamily="34" charset="0"/>
            </a:endParaRPr>
          </a:p>
          <a:p>
            <a:pPr lvl="1">
              <a:lnSpc>
                <a:spcPct val="120000"/>
              </a:lnSpc>
            </a:pPr>
            <a:r>
              <a:rPr lang="en-US" sz="9600" dirty="0">
                <a:latin typeface="Tahoma" panose="020B0604030504040204" pitchFamily="34" charset="0"/>
                <a:ea typeface="Tahoma" panose="020B0604030504040204" pitchFamily="34" charset="0"/>
                <a:cs typeface="Tahoma" panose="020B0604030504040204" pitchFamily="34" charset="0"/>
              </a:rPr>
              <a:t>Requests for extension should include the proposed revision to Period of Performance, the reason for the extension and a revised project timeline </a:t>
            </a:r>
          </a:p>
          <a:p>
            <a:pPr marL="457200" lvl="1" indent="0">
              <a:lnSpc>
                <a:spcPct val="120000"/>
              </a:lnSpc>
              <a:buNone/>
            </a:pPr>
            <a:endParaRPr lang="en-US" sz="7400" b="1" dirty="0">
              <a:latin typeface="Tahoma" panose="020B0604030504040204" pitchFamily="34" charset="0"/>
              <a:ea typeface="Tahoma" panose="020B0604030504040204" pitchFamily="34" charset="0"/>
              <a:cs typeface="Tahoma" panose="020B0604030504040204" pitchFamily="34" charset="0"/>
            </a:endParaRPr>
          </a:p>
          <a:p>
            <a:pPr lvl="1">
              <a:lnSpc>
                <a:spcPct val="120000"/>
              </a:lnSpc>
            </a:pPr>
            <a:endParaRPr lang="en-US" sz="7400" dirty="0">
              <a:effectLst/>
              <a:latin typeface="Tahoma" panose="020B0604030504040204" pitchFamily="34" charset="0"/>
              <a:ea typeface="Tahoma" panose="020B0604030504040204" pitchFamily="34" charset="0"/>
              <a:cs typeface="Tahoma" panose="020B0604030504040204" pitchFamily="34" charset="0"/>
            </a:endParaRPr>
          </a:p>
          <a:p>
            <a:pPr lvl="1">
              <a:lnSpc>
                <a:spcPct val="120000"/>
              </a:lnSpc>
            </a:pPr>
            <a:endParaRPr lang="en-US" sz="7400" dirty="0">
              <a:effectLst/>
              <a:latin typeface="Tahoma" panose="020B0604030504040204" pitchFamily="34" charset="0"/>
              <a:ea typeface="Tahoma" panose="020B0604030504040204" pitchFamily="34" charset="0"/>
              <a:cs typeface="Tahoma" panose="020B0604030504040204" pitchFamily="34" charset="0"/>
            </a:endParaRPr>
          </a:p>
          <a:p>
            <a:pPr lvl="1">
              <a:lnSpc>
                <a:spcPct val="120000"/>
              </a:lnSpc>
            </a:pPr>
            <a:endParaRPr lang="en-US" sz="7400" dirty="0">
              <a:effectLst/>
              <a:latin typeface="Tahoma" panose="020B0604030504040204" pitchFamily="34" charset="0"/>
              <a:ea typeface="Tahoma" panose="020B0604030504040204" pitchFamily="34" charset="0"/>
              <a:cs typeface="Tahoma" panose="020B0604030504040204" pitchFamily="34" charset="0"/>
            </a:endParaRPr>
          </a:p>
          <a:p>
            <a:pPr lvl="1">
              <a:lnSpc>
                <a:spcPct val="120000"/>
              </a:lnSpc>
            </a:pPr>
            <a:endParaRPr lang="en-US" sz="7400" dirty="0">
              <a:latin typeface="Tahoma" panose="020B0604030504040204" pitchFamily="34" charset="0"/>
              <a:ea typeface="Tahoma" panose="020B0604030504040204" pitchFamily="34" charset="0"/>
              <a:cs typeface="Tahoma" panose="020B0604030504040204" pitchFamily="34" charset="0"/>
            </a:endParaRPr>
          </a:p>
          <a:p>
            <a:pPr lvl="1">
              <a:lnSpc>
                <a:spcPct val="120000"/>
              </a:lnSpc>
            </a:pPr>
            <a:endParaRPr lang="en-US" sz="7400" dirty="0">
              <a:effectLst/>
              <a:latin typeface="Tahoma" panose="020B0604030504040204" pitchFamily="34" charset="0"/>
              <a:ea typeface="Tahoma" panose="020B0604030504040204" pitchFamily="34" charset="0"/>
              <a:cs typeface="Tahoma" panose="020B0604030504040204" pitchFamily="34" charset="0"/>
            </a:endParaRPr>
          </a:p>
          <a:p>
            <a:pPr lvl="1">
              <a:lnSpc>
                <a:spcPct val="120000"/>
              </a:lnSpc>
            </a:pPr>
            <a:endParaRPr lang="en-US" sz="7400" dirty="0">
              <a:effectLst/>
              <a:latin typeface="Tahoma" panose="020B0604030504040204" pitchFamily="34" charset="0"/>
              <a:ea typeface="Tahoma" panose="020B0604030504040204" pitchFamily="34" charset="0"/>
              <a:cs typeface="Tahoma" panose="020B0604030504040204" pitchFamily="34" charset="0"/>
            </a:endParaRPr>
          </a:p>
          <a:p>
            <a:pPr marL="0" indent="0">
              <a:lnSpc>
                <a:spcPct val="120000"/>
              </a:lnSpc>
              <a:buNone/>
            </a:pPr>
            <a:endParaRPr lang="en-US" sz="7400" dirty="0">
              <a:effectLst/>
              <a:latin typeface="Tahoma" panose="020B0604030504040204" pitchFamily="34" charset="0"/>
              <a:ea typeface="Tahoma" panose="020B0604030504040204" pitchFamily="34" charset="0"/>
              <a:cs typeface="Tahoma" panose="020B0604030504040204" pitchFamily="34" charset="0"/>
            </a:endParaRPr>
          </a:p>
          <a:p>
            <a:pPr marL="0" indent="0" algn="ctr">
              <a:lnSpc>
                <a:spcPct val="120000"/>
              </a:lnSpc>
              <a:buNone/>
            </a:pPr>
            <a:endParaRPr lang="en-US" sz="86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09877044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13EF6-09FC-61BF-44D0-563800A0FBE3}"/>
              </a:ext>
            </a:extLst>
          </p:cNvPr>
          <p:cNvSpPr>
            <a:spLocks noGrp="1"/>
          </p:cNvSpPr>
          <p:nvPr>
            <p:ph type="title"/>
          </p:nvPr>
        </p:nvSpPr>
        <p:spPr>
          <a:xfrm>
            <a:off x="941070" y="1181099"/>
            <a:ext cx="10515600" cy="1325563"/>
          </a:xfrm>
        </p:spPr>
        <p:txBody>
          <a:bodyPr>
            <a:normAutofit/>
          </a:bodyPr>
          <a:lstStyle/>
          <a:p>
            <a:pPr algn="ctr"/>
            <a:r>
              <a:rPr lang="en-US" b="1" dirty="0">
                <a:latin typeface="Tahoma" panose="020B0604030504040204" pitchFamily="34" charset="0"/>
                <a:ea typeface="Tahoma" panose="020B0604030504040204" pitchFamily="34" charset="0"/>
                <a:cs typeface="Tahoma" panose="020B0604030504040204" pitchFamily="34" charset="0"/>
              </a:rPr>
              <a:t>Changing Performance Period</a:t>
            </a:r>
          </a:p>
        </p:txBody>
      </p:sp>
      <p:sp>
        <p:nvSpPr>
          <p:cNvPr id="3" name="Content Placeholder 2">
            <a:extLst>
              <a:ext uri="{FF2B5EF4-FFF2-40B4-BE49-F238E27FC236}">
                <a16:creationId xmlns:a16="http://schemas.microsoft.com/office/drawing/2014/main" id="{F4326F76-BA03-AF50-769C-45289C58F719}"/>
              </a:ext>
            </a:extLst>
          </p:cNvPr>
          <p:cNvSpPr>
            <a:spLocks noGrp="1"/>
          </p:cNvSpPr>
          <p:nvPr>
            <p:ph idx="1"/>
          </p:nvPr>
        </p:nvSpPr>
        <p:spPr>
          <a:xfrm>
            <a:off x="941070" y="2289492"/>
            <a:ext cx="10515600" cy="4351338"/>
          </a:xfrm>
        </p:spPr>
        <p:txBody>
          <a:bodyPr>
            <a:normAutofit fontScale="32500" lnSpcReduction="20000"/>
          </a:bodyPr>
          <a:lstStyle/>
          <a:p>
            <a:pPr lvl="1">
              <a:lnSpc>
                <a:spcPct val="120000"/>
              </a:lnSpc>
            </a:pPr>
            <a:r>
              <a:rPr lang="en-US" sz="7400" dirty="0">
                <a:latin typeface="Tahoma" panose="020B0604030504040204" pitchFamily="34" charset="0"/>
                <a:ea typeface="Tahoma" panose="020B0604030504040204" pitchFamily="34" charset="0"/>
                <a:cs typeface="Tahoma" panose="020B0604030504040204" pitchFamily="34" charset="0"/>
              </a:rPr>
              <a:t>Grantees should confirm the scope, budget and match for the project remain unchanged</a:t>
            </a:r>
          </a:p>
          <a:p>
            <a:pPr lvl="1">
              <a:lnSpc>
                <a:spcPct val="120000"/>
              </a:lnSpc>
            </a:pPr>
            <a:endParaRPr lang="en-US" sz="7400" dirty="0">
              <a:latin typeface="Tahoma" panose="020B0604030504040204" pitchFamily="34" charset="0"/>
              <a:ea typeface="Tahoma" panose="020B0604030504040204" pitchFamily="34" charset="0"/>
              <a:cs typeface="Tahoma" panose="020B0604030504040204" pitchFamily="34" charset="0"/>
            </a:endParaRPr>
          </a:p>
          <a:p>
            <a:pPr lvl="1">
              <a:lnSpc>
                <a:spcPct val="120000"/>
              </a:lnSpc>
            </a:pPr>
            <a:r>
              <a:rPr lang="en-US" sz="7400" dirty="0">
                <a:latin typeface="Tahoma" panose="020B0604030504040204" pitchFamily="34" charset="0"/>
                <a:ea typeface="Tahoma" panose="020B0604030504040204" pitchFamily="34" charset="0"/>
                <a:cs typeface="Tahoma" panose="020B0604030504040204" pitchFamily="34" charset="0"/>
              </a:rPr>
              <a:t>If the scope, budget, or match will be changing, documentation to support those changes must also be provided</a:t>
            </a:r>
          </a:p>
          <a:p>
            <a:pPr lvl="1">
              <a:lnSpc>
                <a:spcPct val="120000"/>
              </a:lnSpc>
            </a:pPr>
            <a:endParaRPr lang="en-US" sz="7400" dirty="0">
              <a:latin typeface="Tahoma" panose="020B0604030504040204" pitchFamily="34" charset="0"/>
              <a:ea typeface="Tahoma" panose="020B0604030504040204" pitchFamily="34" charset="0"/>
              <a:cs typeface="Tahoma" panose="020B0604030504040204" pitchFamily="34" charset="0"/>
            </a:endParaRPr>
          </a:p>
          <a:p>
            <a:pPr lvl="1">
              <a:lnSpc>
                <a:spcPct val="120000"/>
              </a:lnSpc>
            </a:pPr>
            <a:r>
              <a:rPr lang="en-US" sz="7400" dirty="0">
                <a:latin typeface="Tahoma" panose="020B0604030504040204" pitchFamily="34" charset="0"/>
                <a:ea typeface="Tahoma" panose="020B0604030504040204" pitchFamily="34" charset="0"/>
                <a:cs typeface="Tahoma" panose="020B0604030504040204" pitchFamily="34" charset="0"/>
              </a:rPr>
              <a:t>If an extension is not approved, or if more than one extension is granted, and the grantee is unable to complete the project within the timeframe outlined, the grantee risks being excluded from applying for future investment grant rounds</a:t>
            </a:r>
          </a:p>
          <a:p>
            <a:pPr marL="457200" lvl="1" indent="0">
              <a:lnSpc>
                <a:spcPct val="120000"/>
              </a:lnSpc>
              <a:buNone/>
            </a:pPr>
            <a:endParaRPr lang="en-US" sz="7400" b="1" dirty="0">
              <a:latin typeface="Tahoma" panose="020B0604030504040204" pitchFamily="34" charset="0"/>
              <a:ea typeface="Tahoma" panose="020B0604030504040204" pitchFamily="34" charset="0"/>
              <a:cs typeface="Tahoma" panose="020B0604030504040204" pitchFamily="34" charset="0"/>
            </a:endParaRPr>
          </a:p>
          <a:p>
            <a:pPr lvl="1">
              <a:lnSpc>
                <a:spcPct val="120000"/>
              </a:lnSpc>
            </a:pPr>
            <a:endParaRPr lang="en-US" sz="7400" dirty="0">
              <a:effectLst/>
              <a:latin typeface="Tahoma" panose="020B0604030504040204" pitchFamily="34" charset="0"/>
              <a:ea typeface="Tahoma" panose="020B0604030504040204" pitchFamily="34" charset="0"/>
              <a:cs typeface="Tahoma" panose="020B0604030504040204" pitchFamily="34" charset="0"/>
            </a:endParaRPr>
          </a:p>
          <a:p>
            <a:pPr lvl="1">
              <a:lnSpc>
                <a:spcPct val="120000"/>
              </a:lnSpc>
            </a:pPr>
            <a:endParaRPr lang="en-US" sz="7400" dirty="0">
              <a:effectLst/>
              <a:latin typeface="Tahoma" panose="020B0604030504040204" pitchFamily="34" charset="0"/>
              <a:ea typeface="Tahoma" panose="020B0604030504040204" pitchFamily="34" charset="0"/>
              <a:cs typeface="Tahoma" panose="020B0604030504040204" pitchFamily="34" charset="0"/>
            </a:endParaRPr>
          </a:p>
          <a:p>
            <a:pPr lvl="1">
              <a:lnSpc>
                <a:spcPct val="120000"/>
              </a:lnSpc>
            </a:pPr>
            <a:endParaRPr lang="en-US" sz="7400" dirty="0">
              <a:effectLst/>
              <a:latin typeface="Tahoma" panose="020B0604030504040204" pitchFamily="34" charset="0"/>
              <a:ea typeface="Tahoma" panose="020B0604030504040204" pitchFamily="34" charset="0"/>
              <a:cs typeface="Tahoma" panose="020B0604030504040204" pitchFamily="34" charset="0"/>
            </a:endParaRPr>
          </a:p>
          <a:p>
            <a:pPr lvl="1">
              <a:lnSpc>
                <a:spcPct val="120000"/>
              </a:lnSpc>
            </a:pPr>
            <a:endParaRPr lang="en-US" sz="7400" dirty="0">
              <a:latin typeface="Tahoma" panose="020B0604030504040204" pitchFamily="34" charset="0"/>
              <a:ea typeface="Tahoma" panose="020B0604030504040204" pitchFamily="34" charset="0"/>
              <a:cs typeface="Tahoma" panose="020B0604030504040204" pitchFamily="34" charset="0"/>
            </a:endParaRPr>
          </a:p>
          <a:p>
            <a:pPr lvl="1">
              <a:lnSpc>
                <a:spcPct val="120000"/>
              </a:lnSpc>
            </a:pPr>
            <a:endParaRPr lang="en-US" sz="7400" dirty="0">
              <a:effectLst/>
              <a:latin typeface="Tahoma" panose="020B0604030504040204" pitchFamily="34" charset="0"/>
              <a:ea typeface="Tahoma" panose="020B0604030504040204" pitchFamily="34" charset="0"/>
              <a:cs typeface="Tahoma" panose="020B0604030504040204" pitchFamily="34" charset="0"/>
            </a:endParaRPr>
          </a:p>
          <a:p>
            <a:pPr lvl="1">
              <a:lnSpc>
                <a:spcPct val="120000"/>
              </a:lnSpc>
            </a:pPr>
            <a:endParaRPr lang="en-US" sz="7400" dirty="0">
              <a:effectLst/>
              <a:latin typeface="Tahoma" panose="020B0604030504040204" pitchFamily="34" charset="0"/>
              <a:ea typeface="Tahoma" panose="020B0604030504040204" pitchFamily="34" charset="0"/>
              <a:cs typeface="Tahoma" panose="020B0604030504040204" pitchFamily="34" charset="0"/>
            </a:endParaRPr>
          </a:p>
          <a:p>
            <a:pPr marL="0" indent="0">
              <a:lnSpc>
                <a:spcPct val="120000"/>
              </a:lnSpc>
              <a:buNone/>
            </a:pPr>
            <a:endParaRPr lang="en-US" sz="7400" dirty="0">
              <a:effectLst/>
              <a:latin typeface="Tahoma" panose="020B0604030504040204" pitchFamily="34" charset="0"/>
              <a:ea typeface="Tahoma" panose="020B0604030504040204" pitchFamily="34" charset="0"/>
              <a:cs typeface="Tahoma" panose="020B0604030504040204" pitchFamily="34" charset="0"/>
            </a:endParaRPr>
          </a:p>
          <a:p>
            <a:pPr marL="0" indent="0" algn="ctr">
              <a:lnSpc>
                <a:spcPct val="120000"/>
              </a:lnSpc>
              <a:buNone/>
            </a:pPr>
            <a:endParaRPr lang="en-US" sz="86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57954321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13EF6-09FC-61BF-44D0-563800A0FBE3}"/>
              </a:ext>
            </a:extLst>
          </p:cNvPr>
          <p:cNvSpPr>
            <a:spLocks noGrp="1"/>
          </p:cNvSpPr>
          <p:nvPr>
            <p:ph type="title"/>
          </p:nvPr>
        </p:nvSpPr>
        <p:spPr>
          <a:xfrm>
            <a:off x="941070" y="1181099"/>
            <a:ext cx="10515600" cy="1325563"/>
          </a:xfrm>
        </p:spPr>
        <p:txBody>
          <a:bodyPr>
            <a:normAutofit/>
          </a:bodyPr>
          <a:lstStyle/>
          <a:p>
            <a:pPr algn="ctr"/>
            <a:r>
              <a:rPr lang="en-US" b="1" dirty="0">
                <a:latin typeface="Tahoma" panose="020B0604030504040204" pitchFamily="34" charset="0"/>
                <a:ea typeface="Tahoma" panose="020B0604030504040204" pitchFamily="34" charset="0"/>
                <a:cs typeface="Tahoma" panose="020B0604030504040204" pitchFamily="34" charset="0"/>
              </a:rPr>
              <a:t>Changing Budget</a:t>
            </a:r>
          </a:p>
        </p:txBody>
      </p:sp>
      <p:sp>
        <p:nvSpPr>
          <p:cNvPr id="3" name="Content Placeholder 2">
            <a:extLst>
              <a:ext uri="{FF2B5EF4-FFF2-40B4-BE49-F238E27FC236}">
                <a16:creationId xmlns:a16="http://schemas.microsoft.com/office/drawing/2014/main" id="{F4326F76-BA03-AF50-769C-45289C58F719}"/>
              </a:ext>
            </a:extLst>
          </p:cNvPr>
          <p:cNvSpPr>
            <a:spLocks noGrp="1"/>
          </p:cNvSpPr>
          <p:nvPr>
            <p:ph idx="1"/>
          </p:nvPr>
        </p:nvSpPr>
        <p:spPr>
          <a:xfrm>
            <a:off x="941070" y="2289492"/>
            <a:ext cx="10515600" cy="4351338"/>
          </a:xfrm>
        </p:spPr>
        <p:txBody>
          <a:bodyPr>
            <a:normAutofit fontScale="32500" lnSpcReduction="20000"/>
          </a:bodyPr>
          <a:lstStyle/>
          <a:p>
            <a:pPr lvl="1">
              <a:lnSpc>
                <a:spcPct val="120000"/>
              </a:lnSpc>
            </a:pPr>
            <a:r>
              <a:rPr lang="en-US" sz="7400" dirty="0">
                <a:effectLst/>
                <a:latin typeface="Tahoma" panose="020B0604030504040204" pitchFamily="34" charset="0"/>
                <a:ea typeface="Tahoma" panose="020B0604030504040204" pitchFamily="34" charset="0"/>
                <a:cs typeface="Tahoma" panose="020B0604030504040204" pitchFamily="34" charset="0"/>
              </a:rPr>
              <a:t>No increases to the NBRC award will be made</a:t>
            </a:r>
          </a:p>
          <a:p>
            <a:pPr lvl="1">
              <a:lnSpc>
                <a:spcPct val="120000"/>
              </a:lnSpc>
            </a:pPr>
            <a:endParaRPr lang="en-US" sz="7400" dirty="0">
              <a:effectLst/>
              <a:latin typeface="Tahoma" panose="020B0604030504040204" pitchFamily="34" charset="0"/>
              <a:ea typeface="Tahoma" panose="020B0604030504040204" pitchFamily="34" charset="0"/>
              <a:cs typeface="Tahoma" panose="020B0604030504040204" pitchFamily="34" charset="0"/>
            </a:endParaRPr>
          </a:p>
          <a:p>
            <a:pPr lvl="1">
              <a:lnSpc>
                <a:spcPct val="120000"/>
              </a:lnSpc>
            </a:pPr>
            <a:r>
              <a:rPr lang="en-US" sz="7400" dirty="0">
                <a:latin typeface="Tahoma" panose="020B0604030504040204" pitchFamily="34" charset="0"/>
                <a:ea typeface="Tahoma" panose="020B0604030504040204" pitchFamily="34" charset="0"/>
                <a:cs typeface="Tahoma" panose="020B0604030504040204" pitchFamily="34" charset="0"/>
              </a:rPr>
              <a:t>A</a:t>
            </a:r>
            <a:r>
              <a:rPr lang="en-US" sz="7400" dirty="0">
                <a:effectLst/>
                <a:latin typeface="Tahoma" panose="020B0604030504040204" pitchFamily="34" charset="0"/>
                <a:ea typeface="Tahoma" panose="020B0604030504040204" pitchFamily="34" charset="0"/>
                <a:cs typeface="Tahoma" panose="020B0604030504040204" pitchFamily="34" charset="0"/>
              </a:rPr>
              <a:t>ny cost overruns are the responsibility of the grantee</a:t>
            </a:r>
          </a:p>
          <a:p>
            <a:pPr lvl="1">
              <a:lnSpc>
                <a:spcPct val="120000"/>
              </a:lnSpc>
            </a:pPr>
            <a:endParaRPr lang="en-US" sz="7400" dirty="0">
              <a:effectLst/>
              <a:latin typeface="Tahoma" panose="020B0604030504040204" pitchFamily="34" charset="0"/>
              <a:ea typeface="Tahoma" panose="020B0604030504040204" pitchFamily="34" charset="0"/>
              <a:cs typeface="Tahoma" panose="020B0604030504040204" pitchFamily="34" charset="0"/>
            </a:endParaRPr>
          </a:p>
          <a:p>
            <a:pPr lvl="1">
              <a:lnSpc>
                <a:spcPct val="120000"/>
              </a:lnSpc>
            </a:pPr>
            <a:r>
              <a:rPr lang="en-US" sz="7400" dirty="0">
                <a:effectLst/>
                <a:latin typeface="Tahoma" panose="020B0604030504040204" pitchFamily="34" charset="0"/>
                <a:ea typeface="Tahoma" panose="020B0604030504040204" pitchFamily="34" charset="0"/>
                <a:cs typeface="Tahoma" panose="020B0604030504040204" pitchFamily="34" charset="0"/>
              </a:rPr>
              <a:t>Cumulative transfers between direct cost categories (line items) in your budget are allowed up to 10% in accordance with </a:t>
            </a:r>
            <a:r>
              <a:rPr lang="en-US" sz="7400" dirty="0">
                <a:effectLst/>
                <a:latin typeface="Tahoma" panose="020B0604030504040204" pitchFamily="34" charset="0"/>
                <a:ea typeface="Tahoma" panose="020B0604030504040204" pitchFamily="34" charset="0"/>
                <a:cs typeface="Tahoma" panose="020B0604030504040204" pitchFamily="34" charset="0"/>
                <a:hlinkClick r:id="rId2"/>
              </a:rPr>
              <a:t>2 CFR 200.308</a:t>
            </a:r>
            <a:endParaRPr lang="en-US" sz="7400" dirty="0">
              <a:effectLst/>
              <a:latin typeface="Tahoma" panose="020B0604030504040204" pitchFamily="34" charset="0"/>
              <a:ea typeface="Tahoma" panose="020B0604030504040204" pitchFamily="34" charset="0"/>
              <a:cs typeface="Tahoma" panose="020B0604030504040204" pitchFamily="34" charset="0"/>
            </a:endParaRPr>
          </a:p>
          <a:p>
            <a:pPr lvl="1">
              <a:lnSpc>
                <a:spcPct val="120000"/>
              </a:lnSpc>
            </a:pPr>
            <a:endParaRPr lang="en-US" sz="7400" dirty="0">
              <a:effectLst/>
              <a:latin typeface="Tahoma" panose="020B0604030504040204" pitchFamily="34" charset="0"/>
              <a:ea typeface="Tahoma" panose="020B0604030504040204" pitchFamily="34" charset="0"/>
              <a:cs typeface="Tahoma" panose="020B0604030504040204" pitchFamily="34" charset="0"/>
            </a:endParaRPr>
          </a:p>
          <a:p>
            <a:pPr lvl="1">
              <a:lnSpc>
                <a:spcPct val="120000"/>
              </a:lnSpc>
            </a:pPr>
            <a:r>
              <a:rPr lang="en-US" sz="7400" dirty="0">
                <a:effectLst/>
                <a:latin typeface="Tahoma" panose="020B0604030504040204" pitchFamily="34" charset="0"/>
                <a:ea typeface="Tahoma" panose="020B0604030504040204" pitchFamily="34" charset="0"/>
                <a:cs typeface="Tahoma" panose="020B0604030504040204" pitchFamily="34" charset="0"/>
              </a:rPr>
              <a:t>Budget changes that involve changing the scope of work or objectives (regardless of the grant amount) require NBRC prior approval</a:t>
            </a:r>
          </a:p>
          <a:p>
            <a:pPr lvl="1">
              <a:lnSpc>
                <a:spcPct val="120000"/>
              </a:lnSpc>
            </a:pPr>
            <a:endParaRPr lang="en-US" sz="7400" dirty="0">
              <a:effectLst/>
              <a:latin typeface="Tahoma" panose="020B0604030504040204" pitchFamily="34" charset="0"/>
              <a:ea typeface="Tahoma" panose="020B0604030504040204" pitchFamily="34" charset="0"/>
              <a:cs typeface="Tahoma" panose="020B0604030504040204" pitchFamily="34" charset="0"/>
            </a:endParaRPr>
          </a:p>
          <a:p>
            <a:pPr lvl="1">
              <a:lnSpc>
                <a:spcPct val="120000"/>
              </a:lnSpc>
            </a:pPr>
            <a:endParaRPr lang="en-US" sz="7400" dirty="0">
              <a:effectLst/>
              <a:latin typeface="Tahoma" panose="020B0604030504040204" pitchFamily="34" charset="0"/>
              <a:ea typeface="Tahoma" panose="020B0604030504040204" pitchFamily="34" charset="0"/>
              <a:cs typeface="Tahoma" panose="020B0604030504040204" pitchFamily="34" charset="0"/>
            </a:endParaRPr>
          </a:p>
          <a:p>
            <a:pPr marL="0" indent="0">
              <a:lnSpc>
                <a:spcPct val="120000"/>
              </a:lnSpc>
              <a:buNone/>
            </a:pPr>
            <a:endParaRPr lang="en-US" sz="7400" dirty="0">
              <a:effectLst/>
              <a:latin typeface="Tahoma" panose="020B0604030504040204" pitchFamily="34" charset="0"/>
              <a:ea typeface="Tahoma" panose="020B0604030504040204" pitchFamily="34" charset="0"/>
              <a:cs typeface="Tahoma" panose="020B0604030504040204" pitchFamily="34" charset="0"/>
            </a:endParaRPr>
          </a:p>
          <a:p>
            <a:pPr marL="0" indent="0" algn="ctr">
              <a:lnSpc>
                <a:spcPct val="120000"/>
              </a:lnSpc>
              <a:buNone/>
            </a:pPr>
            <a:endParaRPr lang="en-US" sz="86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45876474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13EF6-09FC-61BF-44D0-563800A0FBE3}"/>
              </a:ext>
            </a:extLst>
          </p:cNvPr>
          <p:cNvSpPr>
            <a:spLocks noGrp="1"/>
          </p:cNvSpPr>
          <p:nvPr>
            <p:ph type="title"/>
          </p:nvPr>
        </p:nvSpPr>
        <p:spPr>
          <a:xfrm>
            <a:off x="941070" y="1181099"/>
            <a:ext cx="10515600" cy="1325563"/>
          </a:xfrm>
        </p:spPr>
        <p:txBody>
          <a:bodyPr>
            <a:normAutofit/>
          </a:bodyPr>
          <a:lstStyle/>
          <a:p>
            <a:pPr algn="ctr"/>
            <a:r>
              <a:rPr lang="en-US" b="1" dirty="0">
                <a:latin typeface="Tahoma" panose="020B0604030504040204" pitchFamily="34" charset="0"/>
                <a:ea typeface="Tahoma" panose="020B0604030504040204" pitchFamily="34" charset="0"/>
                <a:cs typeface="Tahoma" panose="020B0604030504040204" pitchFamily="34" charset="0"/>
              </a:rPr>
              <a:t>Changing Budget</a:t>
            </a:r>
          </a:p>
        </p:txBody>
      </p:sp>
      <p:sp>
        <p:nvSpPr>
          <p:cNvPr id="3" name="Content Placeholder 2">
            <a:extLst>
              <a:ext uri="{FF2B5EF4-FFF2-40B4-BE49-F238E27FC236}">
                <a16:creationId xmlns:a16="http://schemas.microsoft.com/office/drawing/2014/main" id="{F4326F76-BA03-AF50-769C-45289C58F719}"/>
              </a:ext>
            </a:extLst>
          </p:cNvPr>
          <p:cNvSpPr>
            <a:spLocks noGrp="1"/>
          </p:cNvSpPr>
          <p:nvPr>
            <p:ph idx="1"/>
          </p:nvPr>
        </p:nvSpPr>
        <p:spPr>
          <a:xfrm>
            <a:off x="941070" y="2289492"/>
            <a:ext cx="10515600" cy="4351338"/>
          </a:xfrm>
        </p:spPr>
        <p:txBody>
          <a:bodyPr>
            <a:normAutofit fontScale="32500" lnSpcReduction="20000"/>
          </a:bodyPr>
          <a:lstStyle/>
          <a:p>
            <a:pPr lvl="1">
              <a:lnSpc>
                <a:spcPct val="120000"/>
              </a:lnSpc>
            </a:pPr>
            <a:r>
              <a:rPr lang="en-US" sz="7400" dirty="0">
                <a:effectLst/>
                <a:latin typeface="Tahoma" panose="020B0604030504040204" pitchFamily="34" charset="0"/>
                <a:ea typeface="Tahoma" panose="020B0604030504040204" pitchFamily="34" charset="0"/>
                <a:cs typeface="Tahoma" panose="020B0604030504040204" pitchFamily="34" charset="0"/>
              </a:rPr>
              <a:t>To request a budget modification, submit the revised budget (SF424cbw) and a narrative justification to admin@nbrc.gov and a copy of the e-mail to the local development district providing grant administration assistance on the project</a:t>
            </a:r>
          </a:p>
          <a:p>
            <a:pPr lvl="1">
              <a:lnSpc>
                <a:spcPct val="120000"/>
              </a:lnSpc>
            </a:pPr>
            <a:endParaRPr lang="en-US" sz="7400" dirty="0">
              <a:effectLst/>
              <a:latin typeface="Tahoma" panose="020B0604030504040204" pitchFamily="34" charset="0"/>
              <a:ea typeface="Tahoma" panose="020B0604030504040204" pitchFamily="34" charset="0"/>
              <a:cs typeface="Tahoma" panose="020B0604030504040204" pitchFamily="34" charset="0"/>
            </a:endParaRPr>
          </a:p>
          <a:p>
            <a:pPr lvl="1">
              <a:lnSpc>
                <a:spcPct val="120000"/>
              </a:lnSpc>
            </a:pPr>
            <a:r>
              <a:rPr lang="en-US" sz="7400" dirty="0">
                <a:effectLst/>
                <a:latin typeface="Tahoma" panose="020B0604030504040204" pitchFamily="34" charset="0"/>
                <a:ea typeface="Tahoma" panose="020B0604030504040204" pitchFamily="34" charset="0"/>
                <a:cs typeface="Tahoma" panose="020B0604030504040204" pitchFamily="34" charset="0"/>
              </a:rPr>
              <a:t>Grantees are cautioned against moving forward without prior approval of changes from NBRC. Such action may trigger enforcement steps by NBRC, such as those permitted under </a:t>
            </a:r>
            <a:r>
              <a:rPr lang="en-US" sz="7400" dirty="0">
                <a:effectLst/>
                <a:latin typeface="Tahoma" panose="020B0604030504040204" pitchFamily="34" charset="0"/>
                <a:ea typeface="Tahoma" panose="020B0604030504040204" pitchFamily="34" charset="0"/>
                <a:cs typeface="Tahoma" panose="020B0604030504040204" pitchFamily="34" charset="0"/>
                <a:hlinkClick r:id="rId2"/>
              </a:rPr>
              <a:t>2 CFR 200.208</a:t>
            </a:r>
            <a:r>
              <a:rPr lang="en-US" sz="7400" dirty="0">
                <a:effectLst/>
                <a:latin typeface="Tahoma" panose="020B0604030504040204" pitchFamily="34" charset="0"/>
                <a:ea typeface="Tahoma" panose="020B0604030504040204" pitchFamily="34" charset="0"/>
                <a:cs typeface="Tahoma" panose="020B0604030504040204" pitchFamily="34" charset="0"/>
              </a:rPr>
              <a:t> (imposition of special conditions), and </a:t>
            </a:r>
            <a:r>
              <a:rPr lang="en-US" sz="7400" dirty="0">
                <a:effectLst/>
                <a:latin typeface="Tahoma" panose="020B0604030504040204" pitchFamily="34" charset="0"/>
                <a:ea typeface="Tahoma" panose="020B0604030504040204" pitchFamily="34" charset="0"/>
                <a:cs typeface="Tahoma" panose="020B0604030504040204" pitchFamily="34" charset="0"/>
                <a:hlinkClick r:id="rId3"/>
              </a:rPr>
              <a:t>2 CFR 200.340</a:t>
            </a:r>
            <a:r>
              <a:rPr lang="en-US" sz="7400" dirty="0">
                <a:effectLst/>
                <a:latin typeface="Tahoma" panose="020B0604030504040204" pitchFamily="34" charset="0"/>
                <a:ea typeface="Tahoma" panose="020B0604030504040204" pitchFamily="34" charset="0"/>
                <a:cs typeface="Tahoma" panose="020B0604030504040204" pitchFamily="34" charset="0"/>
              </a:rPr>
              <a:t> (suspension or termination of award)</a:t>
            </a:r>
          </a:p>
          <a:p>
            <a:pPr lvl="1">
              <a:lnSpc>
                <a:spcPct val="120000"/>
              </a:lnSpc>
            </a:pPr>
            <a:endParaRPr lang="en-US" sz="7400" dirty="0">
              <a:effectLst/>
              <a:latin typeface="Tahoma" panose="020B0604030504040204" pitchFamily="34" charset="0"/>
              <a:ea typeface="Tahoma" panose="020B0604030504040204" pitchFamily="34" charset="0"/>
              <a:cs typeface="Tahoma" panose="020B0604030504040204" pitchFamily="34" charset="0"/>
            </a:endParaRPr>
          </a:p>
          <a:p>
            <a:pPr lvl="1">
              <a:lnSpc>
                <a:spcPct val="120000"/>
              </a:lnSpc>
            </a:pPr>
            <a:endParaRPr lang="en-US" sz="7400" dirty="0">
              <a:effectLst/>
              <a:latin typeface="Tahoma" panose="020B0604030504040204" pitchFamily="34" charset="0"/>
              <a:ea typeface="Tahoma" panose="020B0604030504040204" pitchFamily="34" charset="0"/>
              <a:cs typeface="Tahoma" panose="020B0604030504040204" pitchFamily="34" charset="0"/>
            </a:endParaRPr>
          </a:p>
          <a:p>
            <a:pPr marL="0" indent="0">
              <a:lnSpc>
                <a:spcPct val="120000"/>
              </a:lnSpc>
              <a:buNone/>
            </a:pPr>
            <a:endParaRPr lang="en-US" sz="7400" dirty="0">
              <a:effectLst/>
              <a:latin typeface="Tahoma" panose="020B0604030504040204" pitchFamily="34" charset="0"/>
              <a:ea typeface="Tahoma" panose="020B0604030504040204" pitchFamily="34" charset="0"/>
              <a:cs typeface="Tahoma" panose="020B0604030504040204" pitchFamily="34" charset="0"/>
            </a:endParaRPr>
          </a:p>
          <a:p>
            <a:pPr marL="0" indent="0" algn="ctr">
              <a:lnSpc>
                <a:spcPct val="120000"/>
              </a:lnSpc>
              <a:buNone/>
            </a:pPr>
            <a:endParaRPr lang="en-US" sz="86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38569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13EF6-09FC-61BF-44D0-563800A0FBE3}"/>
              </a:ext>
            </a:extLst>
          </p:cNvPr>
          <p:cNvSpPr>
            <a:spLocks noGrp="1"/>
          </p:cNvSpPr>
          <p:nvPr>
            <p:ph type="title"/>
          </p:nvPr>
        </p:nvSpPr>
        <p:spPr>
          <a:xfrm>
            <a:off x="941070" y="1181099"/>
            <a:ext cx="10515600" cy="1325563"/>
          </a:xfrm>
        </p:spPr>
        <p:txBody>
          <a:bodyPr>
            <a:normAutofit fontScale="90000"/>
          </a:bodyPr>
          <a:lstStyle/>
          <a:p>
            <a:pPr algn="ctr"/>
            <a:br>
              <a:rPr lang="en-US" dirty="0">
                <a:latin typeface="Tahoma" panose="020B0604030504040204" pitchFamily="34" charset="0"/>
                <a:ea typeface="Tahoma" panose="020B0604030504040204" pitchFamily="34" charset="0"/>
                <a:cs typeface="Tahoma" panose="020B0604030504040204" pitchFamily="34" charset="0"/>
              </a:rPr>
            </a:br>
            <a:r>
              <a:rPr lang="en-US" b="1" dirty="0">
                <a:latin typeface="Tahoma" panose="020B0604030504040204" pitchFamily="34" charset="0"/>
                <a:ea typeface="Tahoma" panose="020B0604030504040204" pitchFamily="34" charset="0"/>
                <a:cs typeface="Tahoma" panose="020B0604030504040204" pitchFamily="34" charset="0"/>
              </a:rPr>
              <a:t>Mission and Authority</a:t>
            </a:r>
            <a:br>
              <a:rPr lang="en-US" dirty="0">
                <a:latin typeface="Tahoma" panose="020B0604030504040204" pitchFamily="34" charset="0"/>
                <a:ea typeface="Tahoma" panose="020B0604030504040204" pitchFamily="34" charset="0"/>
                <a:cs typeface="Tahoma" panose="020B0604030504040204" pitchFamily="34" charset="0"/>
              </a:rPr>
            </a:b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a:extLst>
              <a:ext uri="{FF2B5EF4-FFF2-40B4-BE49-F238E27FC236}">
                <a16:creationId xmlns:a16="http://schemas.microsoft.com/office/drawing/2014/main" id="{F4326F76-BA03-AF50-769C-45289C58F719}"/>
              </a:ext>
            </a:extLst>
          </p:cNvPr>
          <p:cNvSpPr>
            <a:spLocks noGrp="1"/>
          </p:cNvSpPr>
          <p:nvPr>
            <p:ph idx="1"/>
          </p:nvPr>
        </p:nvSpPr>
        <p:spPr>
          <a:xfrm>
            <a:off x="941070" y="2506662"/>
            <a:ext cx="10515600" cy="4351338"/>
          </a:xfrm>
        </p:spPr>
        <p:txBody>
          <a:bodyPr>
            <a:normAutofit fontScale="92500" lnSpcReduction="20000"/>
          </a:bodyPr>
          <a:lstStyle/>
          <a:p>
            <a:pPr>
              <a:lnSpc>
                <a:spcPct val="120000"/>
              </a:lnSpc>
            </a:pPr>
            <a:r>
              <a:rPr lang="en-US" dirty="0">
                <a:latin typeface="Tahoma" panose="020B0604030504040204" pitchFamily="34" charset="0"/>
                <a:ea typeface="Tahoma" panose="020B0604030504040204" pitchFamily="34" charset="0"/>
                <a:cs typeface="Tahoma" panose="020B0604030504040204" pitchFamily="34" charset="0"/>
              </a:rPr>
              <a:t>The mission of the Northern Border Regional Commission is to catalyze regional, collaborative and transformative community economic development approaches that alleviate economic distress and position the region for economic growth </a:t>
            </a:r>
          </a:p>
          <a:p>
            <a:pPr>
              <a:lnSpc>
                <a:spcPct val="120000"/>
              </a:lnSpc>
            </a:pPr>
            <a:r>
              <a:rPr lang="en-US" sz="2800" dirty="0">
                <a:latin typeface="Tahoma" panose="020B0604030504040204" pitchFamily="34" charset="0"/>
                <a:ea typeface="Tahoma" panose="020B0604030504040204" pitchFamily="34" charset="0"/>
                <a:cs typeface="Tahoma" panose="020B0604030504040204" pitchFamily="34" charset="0"/>
              </a:rPr>
              <a:t>The Commission was enacted by Congress through the 2008 Farm Bill which amended 40 US Code to include the creation of the NBRC</a:t>
            </a:r>
          </a:p>
          <a:p>
            <a:pPr>
              <a:lnSpc>
                <a:spcPct val="120000"/>
              </a:lnSpc>
            </a:pPr>
            <a:r>
              <a:rPr lang="en-US" sz="2800" dirty="0">
                <a:latin typeface="Tahoma" panose="020B0604030504040204" pitchFamily="34" charset="0"/>
                <a:ea typeface="Tahoma" panose="020B0604030504040204" pitchFamily="34" charset="0"/>
                <a:cs typeface="Tahoma" panose="020B0604030504040204" pitchFamily="34" charset="0"/>
              </a:rPr>
              <a:t>The statutory authority is based on one vote of the Federal Co-Chair and the collective votes of the four Governors</a:t>
            </a:r>
          </a:p>
          <a:p>
            <a:pPr>
              <a:lnSpc>
                <a:spcPct val="120000"/>
              </a:lnSpc>
            </a:pPr>
            <a:r>
              <a:rPr lang="en-US" sz="2800" dirty="0">
                <a:latin typeface="Tahoma" panose="020B0604030504040204" pitchFamily="34" charset="0"/>
                <a:ea typeface="Tahoma" panose="020B0604030504040204" pitchFamily="34" charset="0"/>
                <a:cs typeface="Tahoma" panose="020B0604030504040204" pitchFamily="34" charset="0"/>
              </a:rPr>
              <a:t>The NBRC was reauthorized in the 2014 Farm Bill and again in 2018</a:t>
            </a:r>
          </a:p>
          <a:p>
            <a:pPr marL="0" indent="0">
              <a:lnSpc>
                <a:spcPct val="120000"/>
              </a:lnSpc>
              <a:buNone/>
            </a:pPr>
            <a:endParaRPr lang="en-US" dirty="0">
              <a:latin typeface="Tahoma" panose="020B0604030504040204" pitchFamily="34" charset="0"/>
              <a:ea typeface="Tahoma" panose="020B0604030504040204" pitchFamily="34" charset="0"/>
              <a:cs typeface="Tahoma" panose="020B0604030504040204" pitchFamily="34" charset="0"/>
            </a:endParaRPr>
          </a:p>
          <a:p>
            <a:pPr>
              <a:lnSpc>
                <a:spcPct val="120000"/>
              </a:lnSpc>
            </a:pPr>
            <a:endParaRPr lang="en-US" sz="4400" b="1" dirty="0">
              <a:latin typeface="Tahoma" panose="020B0604030504040204" pitchFamily="34" charset="0"/>
              <a:ea typeface="Tahoma" panose="020B0604030504040204" pitchFamily="34" charset="0"/>
              <a:cs typeface="Tahoma" panose="020B0604030504040204" pitchFamily="34" charset="0"/>
            </a:endParaRPr>
          </a:p>
          <a:p>
            <a:endParaRPr lang="en-US"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70283327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13EF6-09FC-61BF-44D0-563800A0FBE3}"/>
              </a:ext>
            </a:extLst>
          </p:cNvPr>
          <p:cNvSpPr>
            <a:spLocks noGrp="1"/>
          </p:cNvSpPr>
          <p:nvPr>
            <p:ph type="title"/>
          </p:nvPr>
        </p:nvSpPr>
        <p:spPr>
          <a:xfrm>
            <a:off x="941070" y="1181099"/>
            <a:ext cx="10515600" cy="1325563"/>
          </a:xfrm>
        </p:spPr>
        <p:txBody>
          <a:bodyPr>
            <a:normAutofit/>
          </a:bodyPr>
          <a:lstStyle/>
          <a:p>
            <a:pPr algn="ctr"/>
            <a:r>
              <a:rPr lang="en-US" b="1" dirty="0">
                <a:latin typeface="Tahoma" panose="020B0604030504040204" pitchFamily="34" charset="0"/>
                <a:ea typeface="Tahoma" panose="020B0604030504040204" pitchFamily="34" charset="0"/>
                <a:cs typeface="Tahoma" panose="020B0604030504040204" pitchFamily="34" charset="0"/>
              </a:rPr>
              <a:t>Changing Scope</a:t>
            </a:r>
          </a:p>
        </p:txBody>
      </p:sp>
      <p:sp>
        <p:nvSpPr>
          <p:cNvPr id="3" name="Content Placeholder 2">
            <a:extLst>
              <a:ext uri="{FF2B5EF4-FFF2-40B4-BE49-F238E27FC236}">
                <a16:creationId xmlns:a16="http://schemas.microsoft.com/office/drawing/2014/main" id="{F4326F76-BA03-AF50-769C-45289C58F719}"/>
              </a:ext>
            </a:extLst>
          </p:cNvPr>
          <p:cNvSpPr>
            <a:spLocks noGrp="1"/>
          </p:cNvSpPr>
          <p:nvPr>
            <p:ph idx="1"/>
          </p:nvPr>
        </p:nvSpPr>
        <p:spPr>
          <a:xfrm>
            <a:off x="941070" y="2289492"/>
            <a:ext cx="10515600" cy="4351338"/>
          </a:xfrm>
        </p:spPr>
        <p:txBody>
          <a:bodyPr>
            <a:normAutofit fontScale="32500" lnSpcReduction="20000"/>
          </a:bodyPr>
          <a:lstStyle/>
          <a:p>
            <a:pPr lvl="1">
              <a:lnSpc>
                <a:spcPct val="120000"/>
              </a:lnSpc>
            </a:pPr>
            <a:r>
              <a:rPr lang="en-US" sz="7400" dirty="0">
                <a:effectLst/>
                <a:latin typeface="Tahoma" panose="020B0604030504040204" pitchFamily="34" charset="0"/>
                <a:ea typeface="Tahoma" panose="020B0604030504040204" pitchFamily="34" charset="0"/>
                <a:cs typeface="Tahoma" panose="020B0604030504040204" pitchFamily="34" charset="0"/>
              </a:rPr>
              <a:t>The grant agreement establishes the scope of the project</a:t>
            </a:r>
          </a:p>
          <a:p>
            <a:pPr lvl="1">
              <a:lnSpc>
                <a:spcPct val="120000"/>
              </a:lnSpc>
            </a:pPr>
            <a:r>
              <a:rPr lang="en-US" sz="7400" dirty="0">
                <a:effectLst/>
                <a:latin typeface="Tahoma" panose="020B0604030504040204" pitchFamily="34" charset="0"/>
                <a:ea typeface="Tahoma" panose="020B0604030504040204" pitchFamily="34" charset="0"/>
                <a:cs typeface="Tahoma" panose="020B0604030504040204" pitchFamily="34" charset="0"/>
              </a:rPr>
              <a:t>Projects should be implemented in a timely manner and within the approved scope of work that the funds were intended to support</a:t>
            </a:r>
          </a:p>
          <a:p>
            <a:pPr lvl="1">
              <a:lnSpc>
                <a:spcPct val="120000"/>
              </a:lnSpc>
            </a:pPr>
            <a:r>
              <a:rPr lang="en-US" sz="7400" dirty="0">
                <a:effectLst/>
                <a:latin typeface="Tahoma" panose="020B0604030504040204" pitchFamily="34" charset="0"/>
                <a:ea typeface="Tahoma" panose="020B0604030504040204" pitchFamily="34" charset="0"/>
                <a:cs typeface="Tahoma" panose="020B0604030504040204" pitchFamily="34" charset="0"/>
              </a:rPr>
              <a:t>When circumstances arise that interfere with the grantee fulfilling the approved scope, a change in scope may be requested</a:t>
            </a:r>
          </a:p>
          <a:p>
            <a:pPr lvl="1">
              <a:lnSpc>
                <a:spcPct val="120000"/>
              </a:lnSpc>
            </a:pPr>
            <a:r>
              <a:rPr lang="en-US" sz="7400" dirty="0">
                <a:effectLst/>
                <a:latin typeface="Tahoma" panose="020B0604030504040204" pitchFamily="34" charset="0"/>
                <a:ea typeface="Tahoma" panose="020B0604030504040204" pitchFamily="34" charset="0"/>
                <a:cs typeface="Tahoma" panose="020B0604030504040204" pitchFamily="34" charset="0"/>
              </a:rPr>
              <a:t>This is a formal process under which the grantee must submit a narrative detailing the proposed scope change and any associated budget modifications, together with confirmation the identified match on the project remains in place</a:t>
            </a:r>
          </a:p>
          <a:p>
            <a:pPr lvl="1">
              <a:lnSpc>
                <a:spcPct val="120000"/>
              </a:lnSpc>
            </a:pPr>
            <a:endParaRPr lang="en-US" sz="7400" dirty="0">
              <a:effectLst/>
              <a:latin typeface="Tahoma" panose="020B0604030504040204" pitchFamily="34" charset="0"/>
              <a:ea typeface="Tahoma" panose="020B0604030504040204" pitchFamily="34" charset="0"/>
              <a:cs typeface="Tahoma" panose="020B0604030504040204" pitchFamily="34" charset="0"/>
            </a:endParaRPr>
          </a:p>
          <a:p>
            <a:pPr marL="0" indent="0">
              <a:lnSpc>
                <a:spcPct val="120000"/>
              </a:lnSpc>
              <a:buNone/>
            </a:pPr>
            <a:endParaRPr lang="en-US" sz="7400" dirty="0">
              <a:effectLst/>
              <a:latin typeface="Tahoma" panose="020B0604030504040204" pitchFamily="34" charset="0"/>
              <a:ea typeface="Tahoma" panose="020B0604030504040204" pitchFamily="34" charset="0"/>
              <a:cs typeface="Tahoma" panose="020B0604030504040204" pitchFamily="34" charset="0"/>
            </a:endParaRPr>
          </a:p>
          <a:p>
            <a:pPr marL="0" indent="0" algn="ctr">
              <a:lnSpc>
                <a:spcPct val="120000"/>
              </a:lnSpc>
              <a:buNone/>
            </a:pPr>
            <a:endParaRPr lang="en-US" sz="86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24897288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13EF6-09FC-61BF-44D0-563800A0FBE3}"/>
              </a:ext>
            </a:extLst>
          </p:cNvPr>
          <p:cNvSpPr>
            <a:spLocks noGrp="1"/>
          </p:cNvSpPr>
          <p:nvPr>
            <p:ph type="title"/>
          </p:nvPr>
        </p:nvSpPr>
        <p:spPr>
          <a:xfrm>
            <a:off x="941070" y="1181099"/>
            <a:ext cx="10515600" cy="1325563"/>
          </a:xfrm>
        </p:spPr>
        <p:txBody>
          <a:bodyPr>
            <a:normAutofit/>
          </a:bodyPr>
          <a:lstStyle/>
          <a:p>
            <a:pPr algn="ctr"/>
            <a:r>
              <a:rPr lang="en-US" b="1" dirty="0">
                <a:latin typeface="Tahoma" panose="020B0604030504040204" pitchFamily="34" charset="0"/>
                <a:ea typeface="Tahoma" panose="020B0604030504040204" pitchFamily="34" charset="0"/>
                <a:cs typeface="Tahoma" panose="020B0604030504040204" pitchFamily="34" charset="0"/>
              </a:rPr>
              <a:t>Changing Scope</a:t>
            </a:r>
          </a:p>
        </p:txBody>
      </p:sp>
      <p:sp>
        <p:nvSpPr>
          <p:cNvPr id="3" name="Content Placeholder 2">
            <a:extLst>
              <a:ext uri="{FF2B5EF4-FFF2-40B4-BE49-F238E27FC236}">
                <a16:creationId xmlns:a16="http://schemas.microsoft.com/office/drawing/2014/main" id="{F4326F76-BA03-AF50-769C-45289C58F719}"/>
              </a:ext>
            </a:extLst>
          </p:cNvPr>
          <p:cNvSpPr>
            <a:spLocks noGrp="1"/>
          </p:cNvSpPr>
          <p:nvPr>
            <p:ph idx="1"/>
          </p:nvPr>
        </p:nvSpPr>
        <p:spPr>
          <a:xfrm>
            <a:off x="941070" y="2289492"/>
            <a:ext cx="10515600" cy="4351338"/>
          </a:xfrm>
        </p:spPr>
        <p:txBody>
          <a:bodyPr>
            <a:normAutofit fontScale="32500" lnSpcReduction="20000"/>
          </a:bodyPr>
          <a:lstStyle/>
          <a:p>
            <a:pPr lvl="1">
              <a:lnSpc>
                <a:spcPct val="120000"/>
              </a:lnSpc>
            </a:pPr>
            <a:r>
              <a:rPr lang="en-US" sz="7400" dirty="0">
                <a:effectLst/>
                <a:latin typeface="Tahoma" panose="020B0604030504040204" pitchFamily="34" charset="0"/>
                <a:ea typeface="Tahoma" panose="020B0604030504040204" pitchFamily="34" charset="0"/>
                <a:cs typeface="Tahoma" panose="020B0604030504040204" pitchFamily="34" charset="0"/>
              </a:rPr>
              <a:t>If the timeline of the project will be changing as result of the scope change, a revised timeline must also be provided</a:t>
            </a:r>
          </a:p>
          <a:p>
            <a:pPr lvl="1">
              <a:lnSpc>
                <a:spcPct val="120000"/>
              </a:lnSpc>
            </a:pPr>
            <a:r>
              <a:rPr lang="en-US" sz="7400" dirty="0">
                <a:effectLst/>
                <a:latin typeface="Tahoma" panose="020B0604030504040204" pitchFamily="34" charset="0"/>
                <a:ea typeface="Tahoma" panose="020B0604030504040204" pitchFamily="34" charset="0"/>
                <a:cs typeface="Tahoma" panose="020B0604030504040204" pitchFamily="34" charset="0"/>
              </a:rPr>
              <a:t>The narrative must explain the rationale for adding, modifying, or deleting an activity and explain how such revisions will affect the expected outcomes of the project</a:t>
            </a:r>
          </a:p>
          <a:p>
            <a:pPr lvl="1">
              <a:lnSpc>
                <a:spcPct val="120000"/>
              </a:lnSpc>
            </a:pPr>
            <a:r>
              <a:rPr lang="en-US" sz="7400" dirty="0">
                <a:effectLst/>
                <a:latin typeface="Tahoma" panose="020B0604030504040204" pitchFamily="34" charset="0"/>
                <a:ea typeface="Tahoma" panose="020B0604030504040204" pitchFamily="34" charset="0"/>
                <a:cs typeface="Tahoma" panose="020B0604030504040204" pitchFamily="34" charset="0"/>
              </a:rPr>
              <a:t>The request and documentation supporting the request must be sent to admin@nbrc.gov  with a copy to the local development district</a:t>
            </a:r>
          </a:p>
          <a:p>
            <a:pPr lvl="1">
              <a:lnSpc>
                <a:spcPct val="120000"/>
              </a:lnSpc>
            </a:pPr>
            <a:r>
              <a:rPr lang="en-US" sz="7400" dirty="0">
                <a:effectLst/>
                <a:latin typeface="Tahoma" panose="020B0604030504040204" pitchFamily="34" charset="0"/>
                <a:ea typeface="Tahoma" panose="020B0604030504040204" pitchFamily="34" charset="0"/>
                <a:cs typeface="Tahoma" panose="020B0604030504040204" pitchFamily="34" charset="0"/>
              </a:rPr>
              <a:t>Amendment requests are processed in the order they are received NBRC strongly recommends projects communicate with their LDD regarding project changes and review the NBRC compliance manual regarding the documentation necessary to process a project change</a:t>
            </a:r>
          </a:p>
          <a:p>
            <a:pPr lvl="1">
              <a:lnSpc>
                <a:spcPct val="120000"/>
              </a:lnSpc>
            </a:pPr>
            <a:endParaRPr lang="en-US" sz="7400" dirty="0">
              <a:effectLst/>
              <a:latin typeface="Tahoma" panose="020B0604030504040204" pitchFamily="34" charset="0"/>
              <a:ea typeface="Tahoma" panose="020B0604030504040204" pitchFamily="34" charset="0"/>
              <a:cs typeface="Tahoma" panose="020B0604030504040204" pitchFamily="34" charset="0"/>
            </a:endParaRPr>
          </a:p>
          <a:p>
            <a:pPr marL="0" indent="0">
              <a:lnSpc>
                <a:spcPct val="120000"/>
              </a:lnSpc>
              <a:buNone/>
            </a:pPr>
            <a:endParaRPr lang="en-US" sz="7400" dirty="0">
              <a:effectLst/>
              <a:latin typeface="Tahoma" panose="020B0604030504040204" pitchFamily="34" charset="0"/>
              <a:ea typeface="Tahoma" panose="020B0604030504040204" pitchFamily="34" charset="0"/>
              <a:cs typeface="Tahoma" panose="020B0604030504040204" pitchFamily="34" charset="0"/>
            </a:endParaRPr>
          </a:p>
          <a:p>
            <a:pPr marL="0" indent="0" algn="ctr">
              <a:lnSpc>
                <a:spcPct val="120000"/>
              </a:lnSpc>
              <a:buNone/>
            </a:pPr>
            <a:endParaRPr lang="en-US" sz="86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93927930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13EF6-09FC-61BF-44D0-563800A0FBE3}"/>
              </a:ext>
            </a:extLst>
          </p:cNvPr>
          <p:cNvSpPr>
            <a:spLocks noGrp="1"/>
          </p:cNvSpPr>
          <p:nvPr>
            <p:ph type="title"/>
          </p:nvPr>
        </p:nvSpPr>
        <p:spPr>
          <a:xfrm>
            <a:off x="941070" y="1181099"/>
            <a:ext cx="10515600" cy="1325563"/>
          </a:xfrm>
        </p:spPr>
        <p:txBody>
          <a:bodyPr>
            <a:normAutofit/>
          </a:bodyPr>
          <a:lstStyle/>
          <a:p>
            <a:pPr algn="ctr"/>
            <a:r>
              <a:rPr lang="en-US" b="1" dirty="0">
                <a:latin typeface="Tahoma" panose="020B0604030504040204" pitchFamily="34" charset="0"/>
                <a:ea typeface="Tahoma" panose="020B0604030504040204" pitchFamily="34" charset="0"/>
                <a:cs typeface="Tahoma" panose="020B0604030504040204" pitchFamily="34" charset="0"/>
              </a:rPr>
              <a:t>Changing Scope</a:t>
            </a:r>
          </a:p>
        </p:txBody>
      </p:sp>
      <p:sp>
        <p:nvSpPr>
          <p:cNvPr id="3" name="Content Placeholder 2">
            <a:extLst>
              <a:ext uri="{FF2B5EF4-FFF2-40B4-BE49-F238E27FC236}">
                <a16:creationId xmlns:a16="http://schemas.microsoft.com/office/drawing/2014/main" id="{F4326F76-BA03-AF50-769C-45289C58F719}"/>
              </a:ext>
            </a:extLst>
          </p:cNvPr>
          <p:cNvSpPr>
            <a:spLocks noGrp="1"/>
          </p:cNvSpPr>
          <p:nvPr>
            <p:ph idx="1"/>
          </p:nvPr>
        </p:nvSpPr>
        <p:spPr>
          <a:xfrm>
            <a:off x="941070" y="2289492"/>
            <a:ext cx="10515600" cy="4351338"/>
          </a:xfrm>
        </p:spPr>
        <p:txBody>
          <a:bodyPr>
            <a:normAutofit fontScale="32500" lnSpcReduction="20000"/>
          </a:bodyPr>
          <a:lstStyle/>
          <a:p>
            <a:pPr lvl="1">
              <a:lnSpc>
                <a:spcPct val="120000"/>
              </a:lnSpc>
            </a:pPr>
            <a:endParaRPr lang="en-US" sz="7400" dirty="0">
              <a:effectLst/>
              <a:latin typeface="Tahoma" panose="020B0604030504040204" pitchFamily="34" charset="0"/>
              <a:ea typeface="Tahoma" panose="020B0604030504040204" pitchFamily="34" charset="0"/>
              <a:cs typeface="Tahoma" panose="020B0604030504040204" pitchFamily="34" charset="0"/>
            </a:endParaRPr>
          </a:p>
          <a:p>
            <a:pPr lvl="1">
              <a:lnSpc>
                <a:spcPct val="120000"/>
              </a:lnSpc>
            </a:pPr>
            <a:r>
              <a:rPr lang="en-US" sz="7400" dirty="0">
                <a:effectLst/>
                <a:latin typeface="Tahoma" panose="020B0604030504040204" pitchFamily="34" charset="0"/>
                <a:ea typeface="Tahoma" panose="020B0604030504040204" pitchFamily="34" charset="0"/>
                <a:cs typeface="Tahoma" panose="020B0604030504040204" pitchFamily="34" charset="0"/>
              </a:rPr>
              <a:t>De-obligations are processed by NBRC when a project doesn’t go forward, or a project is completed and does not utilize its entire NBRC award</a:t>
            </a:r>
          </a:p>
          <a:p>
            <a:pPr lvl="1">
              <a:lnSpc>
                <a:spcPct val="120000"/>
              </a:lnSpc>
            </a:pPr>
            <a:r>
              <a:rPr lang="en-US" sz="7400" dirty="0">
                <a:effectLst/>
                <a:latin typeface="Tahoma" panose="020B0604030504040204" pitchFamily="34" charset="0"/>
                <a:ea typeface="Tahoma" panose="020B0604030504040204" pitchFamily="34" charset="0"/>
                <a:cs typeface="Tahoma" panose="020B0604030504040204" pitchFamily="34" charset="0"/>
              </a:rPr>
              <a:t>At close-out, if a grantee is not utilizing their entire grant award, they must provide NBRC written confirmation of their intention to have the remaining funds de-obligated</a:t>
            </a:r>
          </a:p>
          <a:p>
            <a:pPr lvl="1">
              <a:lnSpc>
                <a:spcPct val="120000"/>
              </a:lnSpc>
            </a:pPr>
            <a:r>
              <a:rPr lang="en-US" sz="7400" dirty="0">
                <a:effectLst/>
                <a:latin typeface="Tahoma" panose="020B0604030504040204" pitchFamily="34" charset="0"/>
                <a:ea typeface="Tahoma" panose="020B0604030504040204" pitchFamily="34" charset="0"/>
                <a:cs typeface="Tahoma" panose="020B0604030504040204" pitchFamily="34" charset="0"/>
              </a:rPr>
              <a:t>Once a de-obligation is processed, the unused funds are added to the State’s SEID allocation in the following grant year</a:t>
            </a:r>
          </a:p>
          <a:p>
            <a:pPr marL="0" indent="0" algn="ctr">
              <a:lnSpc>
                <a:spcPct val="120000"/>
              </a:lnSpc>
              <a:buNone/>
            </a:pPr>
            <a:endParaRPr lang="en-US" sz="86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6770836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015FD0FB-21CD-8431-1E57-E149870D0950}"/>
              </a:ext>
            </a:extLst>
          </p:cNvPr>
          <p:cNvSpPr>
            <a:spLocks noGrp="1"/>
          </p:cNvSpPr>
          <p:nvPr>
            <p:ph type="title" idx="4294967295"/>
          </p:nvPr>
        </p:nvSpPr>
        <p:spPr>
          <a:xfrm>
            <a:off x="838200" y="1704975"/>
            <a:ext cx="10515600" cy="47021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0000"/>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br>
              <a:rPr kumimoji="0" lang="en-US" sz="2800" b="0" i="0" u="none" strike="noStrike" kern="120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br>
            <a:endParaRPr kumimoji="0" lang="en-US" sz="2800" b="0" i="0" u="none" strike="noStrike" kern="120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br>
              <a:rPr lang="en-US" sz="6700" b="1" dirty="0">
                <a:latin typeface="Tahoma" panose="020B0604030504040204" pitchFamily="34" charset="0"/>
                <a:ea typeface="Tahoma" panose="020B0604030504040204" pitchFamily="34" charset="0"/>
                <a:cs typeface="Tahoma" panose="020B0604030504040204" pitchFamily="34" charset="0"/>
              </a:rPr>
            </a:br>
            <a:r>
              <a:rPr lang="en-US" sz="6700" b="1" dirty="0">
                <a:latin typeface="Tahoma" panose="020B0604030504040204" pitchFamily="34" charset="0"/>
                <a:ea typeface="Tahoma" panose="020B0604030504040204" pitchFamily="34" charset="0"/>
                <a:cs typeface="Tahoma" panose="020B0604030504040204" pitchFamily="34" charset="0"/>
              </a:rPr>
              <a:t>Project Close-Out</a:t>
            </a:r>
            <a:endParaRPr kumimoji="0" lang="en-US" sz="6700" b="1" i="0" u="none" strike="noStrike" kern="120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6700" b="1" i="0" u="none" strike="noStrike" kern="120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br>
              <a:rPr kumimoji="0" lang="en-US" sz="6700" b="1" i="0" u="none" strike="noStrike" kern="120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br>
            <a:br>
              <a:rPr kumimoji="0" lang="en-US" sz="6700" b="1" i="0" u="none" strike="noStrike" kern="120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br>
            <a:endParaRPr kumimoji="0" lang="en-US" sz="6700" b="1" i="0" u="none" strike="noStrike" kern="120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89098510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13EF6-09FC-61BF-44D0-563800A0FBE3}"/>
              </a:ext>
            </a:extLst>
          </p:cNvPr>
          <p:cNvSpPr>
            <a:spLocks noGrp="1"/>
          </p:cNvSpPr>
          <p:nvPr>
            <p:ph type="title"/>
          </p:nvPr>
        </p:nvSpPr>
        <p:spPr>
          <a:xfrm>
            <a:off x="941070" y="1181099"/>
            <a:ext cx="10515600" cy="1325563"/>
          </a:xfrm>
        </p:spPr>
        <p:txBody>
          <a:bodyPr>
            <a:normAutofit/>
          </a:bodyPr>
          <a:lstStyle/>
          <a:p>
            <a:pPr algn="ctr"/>
            <a:r>
              <a:rPr lang="en-US" b="1" dirty="0">
                <a:latin typeface="Tahoma" panose="020B0604030504040204" pitchFamily="34" charset="0"/>
                <a:ea typeface="Tahoma" panose="020B0604030504040204" pitchFamily="34" charset="0"/>
                <a:cs typeface="Tahoma" panose="020B0604030504040204" pitchFamily="34" charset="0"/>
              </a:rPr>
              <a:t>Project Close-out</a:t>
            </a:r>
          </a:p>
        </p:txBody>
      </p:sp>
      <p:sp>
        <p:nvSpPr>
          <p:cNvPr id="3" name="Content Placeholder 2">
            <a:extLst>
              <a:ext uri="{FF2B5EF4-FFF2-40B4-BE49-F238E27FC236}">
                <a16:creationId xmlns:a16="http://schemas.microsoft.com/office/drawing/2014/main" id="{F4326F76-BA03-AF50-769C-45289C58F719}"/>
              </a:ext>
            </a:extLst>
          </p:cNvPr>
          <p:cNvSpPr>
            <a:spLocks noGrp="1"/>
          </p:cNvSpPr>
          <p:nvPr>
            <p:ph idx="1"/>
          </p:nvPr>
        </p:nvSpPr>
        <p:spPr>
          <a:xfrm>
            <a:off x="941070" y="2289492"/>
            <a:ext cx="10515600" cy="4351338"/>
          </a:xfrm>
        </p:spPr>
        <p:txBody>
          <a:bodyPr>
            <a:normAutofit fontScale="32500" lnSpcReduction="20000"/>
          </a:bodyPr>
          <a:lstStyle/>
          <a:p>
            <a:pPr marL="457200" lvl="1" indent="0">
              <a:lnSpc>
                <a:spcPct val="120000"/>
              </a:lnSpc>
              <a:buNone/>
            </a:pPr>
            <a:r>
              <a:rPr lang="en-US" sz="7400" dirty="0">
                <a:effectLst/>
                <a:latin typeface="Tahoma" panose="020B0604030504040204" pitchFamily="34" charset="0"/>
                <a:ea typeface="Tahoma" panose="020B0604030504040204" pitchFamily="34" charset="0"/>
                <a:cs typeface="Tahoma" panose="020B0604030504040204" pitchFamily="34" charset="0"/>
              </a:rPr>
              <a:t>Close-out documents are required to be emailed to NBRC within 45 days after completion of the project. There are five items that are required for project close-out:</a:t>
            </a:r>
          </a:p>
          <a:p>
            <a:pPr marL="457200" lvl="1" indent="0">
              <a:lnSpc>
                <a:spcPct val="120000"/>
              </a:lnSpc>
              <a:buNone/>
            </a:pPr>
            <a:endParaRPr lang="en-US" sz="7400" dirty="0">
              <a:effectLst/>
              <a:latin typeface="Tahoma" panose="020B0604030504040204" pitchFamily="34" charset="0"/>
              <a:ea typeface="Tahoma" panose="020B0604030504040204" pitchFamily="34" charset="0"/>
              <a:cs typeface="Tahoma" panose="020B0604030504040204" pitchFamily="34" charset="0"/>
            </a:endParaRPr>
          </a:p>
          <a:p>
            <a:pPr marL="914400" lvl="2" indent="0">
              <a:lnSpc>
                <a:spcPct val="120000"/>
              </a:lnSpc>
              <a:buNone/>
            </a:pPr>
            <a:r>
              <a:rPr lang="en-US" sz="7400" b="1" dirty="0">
                <a:effectLst/>
                <a:latin typeface="Tahoma" panose="020B0604030504040204" pitchFamily="34" charset="0"/>
                <a:ea typeface="Tahoma" panose="020B0604030504040204" pitchFamily="34" charset="0"/>
                <a:cs typeface="Tahoma" panose="020B0604030504040204" pitchFamily="34" charset="0"/>
              </a:rPr>
              <a:t>1. Final request for reimbursement</a:t>
            </a:r>
            <a:r>
              <a:rPr lang="en-US" sz="7400" dirty="0">
                <a:effectLst/>
                <a:latin typeface="Tahoma" panose="020B0604030504040204" pitchFamily="34" charset="0"/>
                <a:ea typeface="Tahoma" panose="020B0604030504040204" pitchFamily="34" charset="0"/>
                <a:cs typeface="Tahoma" panose="020B0604030504040204" pitchFamily="34" charset="0"/>
              </a:rPr>
              <a:t>: Using the SF-270 along with supporting documentation (if all funds are not going to be used for the project, a letter requesting that the remainder (include exact dollar amount) be de-obligated from the project is required)</a:t>
            </a:r>
          </a:p>
          <a:p>
            <a:pPr marL="914400" lvl="2" indent="0">
              <a:lnSpc>
                <a:spcPct val="120000"/>
              </a:lnSpc>
              <a:buNone/>
            </a:pPr>
            <a:endParaRPr lang="en-US" sz="7400" dirty="0">
              <a:effectLst/>
              <a:latin typeface="Tahoma" panose="020B0604030504040204" pitchFamily="34" charset="0"/>
              <a:ea typeface="Tahoma" panose="020B0604030504040204" pitchFamily="34" charset="0"/>
              <a:cs typeface="Tahoma" panose="020B0604030504040204" pitchFamily="34" charset="0"/>
            </a:endParaRPr>
          </a:p>
          <a:p>
            <a:pPr marL="914400" lvl="2" indent="0">
              <a:lnSpc>
                <a:spcPct val="120000"/>
              </a:lnSpc>
              <a:buNone/>
            </a:pPr>
            <a:r>
              <a:rPr lang="en-US" sz="7400" b="1" dirty="0">
                <a:latin typeface="Tahoma" panose="020B0604030504040204" pitchFamily="34" charset="0"/>
                <a:ea typeface="Tahoma" panose="020B0604030504040204" pitchFamily="34" charset="0"/>
                <a:cs typeface="Tahoma" panose="020B0604030504040204" pitchFamily="34" charset="0"/>
              </a:rPr>
              <a:t>2</a:t>
            </a:r>
            <a:r>
              <a:rPr lang="en-US" sz="7400" b="1" dirty="0">
                <a:effectLst/>
                <a:latin typeface="Tahoma" panose="020B0604030504040204" pitchFamily="34" charset="0"/>
                <a:ea typeface="Tahoma" panose="020B0604030504040204" pitchFamily="34" charset="0"/>
                <a:cs typeface="Tahoma" panose="020B0604030504040204" pitchFamily="34" charset="0"/>
              </a:rPr>
              <a:t>. Final Financial Report</a:t>
            </a:r>
            <a:r>
              <a:rPr lang="en-US" sz="7400" dirty="0">
                <a:effectLst/>
                <a:latin typeface="Tahoma" panose="020B0604030504040204" pitchFamily="34" charset="0"/>
                <a:ea typeface="Tahoma" panose="020B0604030504040204" pitchFamily="34" charset="0"/>
                <a:cs typeface="Tahoma" panose="020B0604030504040204" pitchFamily="34" charset="0"/>
              </a:rPr>
              <a:t>: Using the SF-425  </a:t>
            </a:r>
          </a:p>
          <a:p>
            <a:pPr marL="0" indent="0" algn="ctr">
              <a:lnSpc>
                <a:spcPct val="120000"/>
              </a:lnSpc>
              <a:buNone/>
            </a:pPr>
            <a:endParaRPr lang="en-US" sz="86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34336805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13EF6-09FC-61BF-44D0-563800A0FBE3}"/>
              </a:ext>
            </a:extLst>
          </p:cNvPr>
          <p:cNvSpPr>
            <a:spLocks noGrp="1"/>
          </p:cNvSpPr>
          <p:nvPr>
            <p:ph type="title"/>
          </p:nvPr>
        </p:nvSpPr>
        <p:spPr>
          <a:xfrm>
            <a:off x="941070" y="1181099"/>
            <a:ext cx="10515600" cy="1325563"/>
          </a:xfrm>
        </p:spPr>
        <p:txBody>
          <a:bodyPr>
            <a:normAutofit/>
          </a:bodyPr>
          <a:lstStyle/>
          <a:p>
            <a:pPr algn="ctr"/>
            <a:r>
              <a:rPr lang="en-US" b="1" dirty="0">
                <a:latin typeface="Tahoma" panose="020B0604030504040204" pitchFamily="34" charset="0"/>
                <a:ea typeface="Tahoma" panose="020B0604030504040204" pitchFamily="34" charset="0"/>
                <a:cs typeface="Tahoma" panose="020B0604030504040204" pitchFamily="34" charset="0"/>
              </a:rPr>
              <a:t>Project Close-out</a:t>
            </a:r>
          </a:p>
        </p:txBody>
      </p:sp>
      <p:sp>
        <p:nvSpPr>
          <p:cNvPr id="3" name="Content Placeholder 2">
            <a:extLst>
              <a:ext uri="{FF2B5EF4-FFF2-40B4-BE49-F238E27FC236}">
                <a16:creationId xmlns:a16="http://schemas.microsoft.com/office/drawing/2014/main" id="{F4326F76-BA03-AF50-769C-45289C58F719}"/>
              </a:ext>
            </a:extLst>
          </p:cNvPr>
          <p:cNvSpPr>
            <a:spLocks noGrp="1"/>
          </p:cNvSpPr>
          <p:nvPr>
            <p:ph idx="1"/>
          </p:nvPr>
        </p:nvSpPr>
        <p:spPr>
          <a:xfrm>
            <a:off x="941070" y="2289492"/>
            <a:ext cx="10515600" cy="4351338"/>
          </a:xfrm>
        </p:spPr>
        <p:txBody>
          <a:bodyPr>
            <a:normAutofit fontScale="32500" lnSpcReduction="20000"/>
          </a:bodyPr>
          <a:lstStyle/>
          <a:p>
            <a:pPr marL="914400" lvl="2" indent="0">
              <a:lnSpc>
                <a:spcPct val="120000"/>
              </a:lnSpc>
              <a:buNone/>
            </a:pPr>
            <a:r>
              <a:rPr lang="en-US" sz="7400" b="1" dirty="0">
                <a:latin typeface="Tahoma" panose="020B0604030504040204" pitchFamily="34" charset="0"/>
                <a:ea typeface="Tahoma" panose="020B0604030504040204" pitchFamily="34" charset="0"/>
                <a:cs typeface="Tahoma" panose="020B0604030504040204" pitchFamily="34" charset="0"/>
              </a:rPr>
              <a:t>3</a:t>
            </a:r>
            <a:r>
              <a:rPr lang="en-US" sz="7400" b="1" dirty="0">
                <a:effectLst/>
                <a:latin typeface="Tahoma" panose="020B0604030504040204" pitchFamily="34" charset="0"/>
                <a:ea typeface="Tahoma" panose="020B0604030504040204" pitchFamily="34" charset="0"/>
                <a:cs typeface="Tahoma" panose="020B0604030504040204" pitchFamily="34" charset="0"/>
              </a:rPr>
              <a:t>. Final Report: </a:t>
            </a:r>
            <a:r>
              <a:rPr lang="en-US" sz="7400" dirty="0">
                <a:effectLst/>
                <a:latin typeface="Tahoma" panose="020B0604030504040204" pitchFamily="34" charset="0"/>
                <a:ea typeface="Tahoma" panose="020B0604030504040204" pitchFamily="34" charset="0"/>
                <a:cs typeface="Tahoma" panose="020B0604030504040204" pitchFamily="34" charset="0"/>
              </a:rPr>
              <a:t>A final report should provide a narrative of the entire project, from inception to completion using the Performance Progress Report (SF-PPR)</a:t>
            </a:r>
          </a:p>
          <a:p>
            <a:pPr marL="914400" lvl="2" indent="0">
              <a:lnSpc>
                <a:spcPct val="120000"/>
              </a:lnSpc>
              <a:buNone/>
            </a:pPr>
            <a:endParaRPr lang="en-US" sz="7400" dirty="0">
              <a:effectLst/>
              <a:latin typeface="Tahoma" panose="020B0604030504040204" pitchFamily="34" charset="0"/>
              <a:ea typeface="Tahoma" panose="020B0604030504040204" pitchFamily="34" charset="0"/>
              <a:cs typeface="Tahoma" panose="020B0604030504040204" pitchFamily="34" charset="0"/>
            </a:endParaRPr>
          </a:p>
          <a:p>
            <a:pPr marL="914400" lvl="2" indent="0">
              <a:lnSpc>
                <a:spcPct val="120000"/>
              </a:lnSpc>
              <a:buNone/>
            </a:pPr>
            <a:r>
              <a:rPr lang="en-US" sz="7400" b="1" dirty="0">
                <a:latin typeface="Tahoma" panose="020B0604030504040204" pitchFamily="34" charset="0"/>
                <a:ea typeface="Tahoma" panose="020B0604030504040204" pitchFamily="34" charset="0"/>
                <a:cs typeface="Tahoma" panose="020B0604030504040204" pitchFamily="34" charset="0"/>
              </a:rPr>
              <a:t>4</a:t>
            </a:r>
            <a:r>
              <a:rPr lang="en-US" sz="7400" b="1" dirty="0">
                <a:effectLst/>
                <a:latin typeface="Tahoma" panose="020B0604030504040204" pitchFamily="34" charset="0"/>
                <a:ea typeface="Tahoma" panose="020B0604030504040204" pitchFamily="34" charset="0"/>
                <a:cs typeface="Tahoma" panose="020B0604030504040204" pitchFamily="34" charset="0"/>
              </a:rPr>
              <a:t>. GPRA Form: </a:t>
            </a:r>
            <a:r>
              <a:rPr lang="en-US" sz="7400" dirty="0">
                <a:effectLst/>
                <a:latin typeface="Tahoma" panose="020B0604030504040204" pitchFamily="34" charset="0"/>
                <a:ea typeface="Tahoma" panose="020B0604030504040204" pitchFamily="34" charset="0"/>
                <a:cs typeface="Tahoma" panose="020B0604030504040204" pitchFamily="34" charset="0"/>
              </a:rPr>
              <a:t>The Government Performance and Results Act</a:t>
            </a:r>
          </a:p>
          <a:p>
            <a:pPr marL="914400" lvl="2" indent="0">
              <a:lnSpc>
                <a:spcPct val="120000"/>
              </a:lnSpc>
              <a:buNone/>
            </a:pPr>
            <a:endParaRPr lang="en-US" sz="7400" dirty="0">
              <a:effectLst/>
              <a:latin typeface="Tahoma" panose="020B0604030504040204" pitchFamily="34" charset="0"/>
              <a:ea typeface="Tahoma" panose="020B0604030504040204" pitchFamily="34" charset="0"/>
              <a:cs typeface="Tahoma" panose="020B0604030504040204" pitchFamily="34" charset="0"/>
            </a:endParaRPr>
          </a:p>
          <a:p>
            <a:pPr marL="914400" lvl="2" indent="0">
              <a:lnSpc>
                <a:spcPct val="120000"/>
              </a:lnSpc>
              <a:buNone/>
            </a:pPr>
            <a:r>
              <a:rPr lang="en-US" sz="7400" b="1" dirty="0">
                <a:effectLst/>
                <a:latin typeface="Tahoma" panose="020B0604030504040204" pitchFamily="34" charset="0"/>
                <a:ea typeface="Tahoma" panose="020B0604030504040204" pitchFamily="34" charset="0"/>
                <a:cs typeface="Tahoma" panose="020B0604030504040204" pitchFamily="34" charset="0"/>
              </a:rPr>
              <a:t>5. Project Photos: </a:t>
            </a:r>
            <a:r>
              <a:rPr lang="en-US" sz="7400" dirty="0">
                <a:effectLst/>
                <a:latin typeface="Tahoma" panose="020B0604030504040204" pitchFamily="34" charset="0"/>
                <a:ea typeface="Tahoma" panose="020B0604030504040204" pitchFamily="34" charset="0"/>
                <a:cs typeface="Tahoma" panose="020B0604030504040204" pitchFamily="34" charset="0"/>
              </a:rPr>
              <a:t>Three to five photos of the completed project</a:t>
            </a:r>
          </a:p>
          <a:p>
            <a:pPr marL="914400" lvl="2" indent="0">
              <a:lnSpc>
                <a:spcPct val="120000"/>
              </a:lnSpc>
              <a:buNone/>
            </a:pPr>
            <a:endParaRPr lang="en-US" sz="8600" b="1" dirty="0">
              <a:latin typeface="Tahoma" panose="020B0604030504040204" pitchFamily="34" charset="0"/>
              <a:ea typeface="Tahoma" panose="020B0604030504040204" pitchFamily="34" charset="0"/>
              <a:cs typeface="Tahoma" panose="020B0604030504040204" pitchFamily="34" charset="0"/>
            </a:endParaRPr>
          </a:p>
          <a:p>
            <a:pPr marL="0" indent="0" algn="ctr">
              <a:lnSpc>
                <a:spcPct val="120000"/>
              </a:lnSpc>
              <a:buNone/>
            </a:pPr>
            <a:r>
              <a:rPr lang="en-US" sz="7400" b="1" dirty="0">
                <a:effectLst/>
                <a:latin typeface="Tahoma" panose="020B0604030504040204" pitchFamily="34" charset="0"/>
                <a:ea typeface="Tahoma" panose="020B0604030504040204" pitchFamily="34" charset="0"/>
                <a:cs typeface="Tahoma" panose="020B0604030504040204" pitchFamily="34" charset="0"/>
              </a:rPr>
              <a:t>5% of the total NBRC award will be held until all project close-out documents are received by NBRC</a:t>
            </a:r>
          </a:p>
          <a:p>
            <a:pPr marL="0" indent="0" algn="ctr">
              <a:lnSpc>
                <a:spcPct val="120000"/>
              </a:lnSpc>
              <a:buNone/>
            </a:pPr>
            <a:endParaRPr lang="en-US" sz="86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00978724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13EF6-09FC-61BF-44D0-563800A0FBE3}"/>
              </a:ext>
            </a:extLst>
          </p:cNvPr>
          <p:cNvSpPr>
            <a:spLocks noGrp="1"/>
          </p:cNvSpPr>
          <p:nvPr>
            <p:ph type="title"/>
          </p:nvPr>
        </p:nvSpPr>
        <p:spPr>
          <a:xfrm>
            <a:off x="941070" y="1409891"/>
            <a:ext cx="10515600" cy="1325563"/>
          </a:xfrm>
        </p:spPr>
        <p:txBody>
          <a:bodyPr>
            <a:normAutofit/>
          </a:bodyPr>
          <a:lstStyle/>
          <a:p>
            <a:pPr algn="ctr"/>
            <a:r>
              <a:rPr lang="en-US" b="1" dirty="0">
                <a:latin typeface="Tahoma" panose="020B0604030504040204" pitchFamily="34" charset="0"/>
                <a:ea typeface="Tahoma" panose="020B0604030504040204" pitchFamily="34" charset="0"/>
                <a:cs typeface="Tahoma" panose="020B0604030504040204" pitchFamily="34" charset="0"/>
              </a:rPr>
              <a:t>Government Performance &amp; Results Act</a:t>
            </a:r>
          </a:p>
        </p:txBody>
      </p:sp>
      <p:sp>
        <p:nvSpPr>
          <p:cNvPr id="3" name="Content Placeholder 2">
            <a:extLst>
              <a:ext uri="{FF2B5EF4-FFF2-40B4-BE49-F238E27FC236}">
                <a16:creationId xmlns:a16="http://schemas.microsoft.com/office/drawing/2014/main" id="{F4326F76-BA03-AF50-769C-45289C58F719}"/>
              </a:ext>
            </a:extLst>
          </p:cNvPr>
          <p:cNvSpPr>
            <a:spLocks noGrp="1"/>
          </p:cNvSpPr>
          <p:nvPr>
            <p:ph idx="1"/>
          </p:nvPr>
        </p:nvSpPr>
        <p:spPr>
          <a:xfrm>
            <a:off x="838200" y="2735454"/>
            <a:ext cx="10515600" cy="3691430"/>
          </a:xfrm>
        </p:spPr>
        <p:txBody>
          <a:bodyPr>
            <a:normAutofit fontScale="25000" lnSpcReduction="20000"/>
          </a:bodyPr>
          <a:lstStyle/>
          <a:p>
            <a:pPr lvl="2">
              <a:lnSpc>
                <a:spcPct val="120000"/>
              </a:lnSpc>
            </a:pPr>
            <a:r>
              <a:rPr lang="en-US" sz="9600" dirty="0">
                <a:latin typeface="Tahoma" panose="020B0604030504040204" pitchFamily="34" charset="0"/>
                <a:ea typeface="Tahoma" panose="020B0604030504040204" pitchFamily="34" charset="0"/>
                <a:cs typeface="Tahoma" panose="020B0604030504040204" pitchFamily="34" charset="0"/>
              </a:rPr>
              <a:t>The Government Performance and Results Act (GPRA) is a United States law enacted in 1993 &amp; is one of a series of laws designed to improve government performance management</a:t>
            </a:r>
          </a:p>
          <a:p>
            <a:pPr lvl="2">
              <a:lnSpc>
                <a:spcPct val="120000"/>
              </a:lnSpc>
            </a:pPr>
            <a:r>
              <a:rPr lang="en-US" sz="9600" dirty="0">
                <a:latin typeface="Tahoma" panose="020B0604030504040204" pitchFamily="34" charset="0"/>
                <a:ea typeface="Tahoma" panose="020B0604030504040204" pitchFamily="34" charset="0"/>
                <a:cs typeface="Tahoma" panose="020B0604030504040204" pitchFamily="34" charset="0"/>
              </a:rPr>
              <a:t>The GPRA requires agencies to engage in performance management tasks such as setting goals, measuring results, and reporting their progress</a:t>
            </a:r>
          </a:p>
          <a:p>
            <a:pPr lvl="2">
              <a:lnSpc>
                <a:spcPct val="120000"/>
              </a:lnSpc>
            </a:pPr>
            <a:r>
              <a:rPr lang="en-US" sz="9600" dirty="0">
                <a:latin typeface="Tahoma" panose="020B0604030504040204" pitchFamily="34" charset="0"/>
                <a:ea typeface="Tahoma" panose="020B0604030504040204" pitchFamily="34" charset="0"/>
                <a:cs typeface="Tahoma" panose="020B0604030504040204" pitchFamily="34" charset="0"/>
              </a:rPr>
              <a:t>Your submitted application outlines the performance measures that you determined were applicable to your project</a:t>
            </a:r>
          </a:p>
          <a:p>
            <a:pPr lvl="2">
              <a:lnSpc>
                <a:spcPct val="120000"/>
              </a:lnSpc>
            </a:pPr>
            <a:r>
              <a:rPr lang="en-US" sz="9600" dirty="0">
                <a:latin typeface="Tahoma" panose="020B0604030504040204" pitchFamily="34" charset="0"/>
                <a:ea typeface="Tahoma" panose="020B0604030504040204" pitchFamily="34" charset="0"/>
                <a:cs typeface="Tahoma" panose="020B0604030504040204" pitchFamily="34" charset="0"/>
              </a:rPr>
              <a:t>These performance measures will be reported to NBRC at the close of the project and again 3 years later</a:t>
            </a:r>
          </a:p>
          <a:p>
            <a:pPr marL="0" indent="0" algn="ctr">
              <a:lnSpc>
                <a:spcPct val="120000"/>
              </a:lnSpc>
              <a:buNone/>
            </a:pPr>
            <a:endParaRPr lang="en-US" sz="86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05220783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015FD0FB-21CD-8431-1E57-E149870D0950}"/>
              </a:ext>
            </a:extLst>
          </p:cNvPr>
          <p:cNvSpPr>
            <a:spLocks noGrp="1"/>
          </p:cNvSpPr>
          <p:nvPr>
            <p:ph type="title" idx="4294967295"/>
          </p:nvPr>
        </p:nvSpPr>
        <p:spPr>
          <a:xfrm>
            <a:off x="838200" y="1704975"/>
            <a:ext cx="10515600" cy="47021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0000"/>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br>
              <a:rPr kumimoji="0" lang="en-US" sz="2800" b="0" i="0" u="none" strike="noStrike" kern="120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br>
            <a:endParaRPr kumimoji="0" lang="en-US" sz="2800" b="0" i="0" u="none" strike="noStrike" kern="120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br>
              <a:rPr lang="en-US" sz="9800" b="1" dirty="0">
                <a:latin typeface="Tahoma" panose="020B0604030504040204" pitchFamily="34" charset="0"/>
                <a:ea typeface="Tahoma" panose="020B0604030504040204" pitchFamily="34" charset="0"/>
                <a:cs typeface="Tahoma" panose="020B0604030504040204" pitchFamily="34" charset="0"/>
              </a:rPr>
            </a:br>
            <a:r>
              <a:rPr kumimoji="0" lang="en-US" sz="6700" b="1" i="0" u="none" strike="noStrike" kern="120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Final Questions?</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6700" b="1" i="0" u="none" strike="noStrike" kern="120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br>
              <a:rPr kumimoji="0" lang="en-US" sz="6700" b="1" i="0" u="none" strike="noStrike" kern="120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br>
            <a:br>
              <a:rPr kumimoji="0" lang="en-US" sz="6700" b="1" i="0" u="none" strike="noStrike" kern="120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br>
            <a:endParaRPr kumimoji="0" lang="en-US" sz="6700" b="1" i="0" u="none" strike="noStrike" kern="120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26255809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13EF6-09FC-61BF-44D0-563800A0FBE3}"/>
              </a:ext>
            </a:extLst>
          </p:cNvPr>
          <p:cNvSpPr>
            <a:spLocks noGrp="1"/>
          </p:cNvSpPr>
          <p:nvPr>
            <p:ph type="title"/>
          </p:nvPr>
        </p:nvSpPr>
        <p:spPr>
          <a:xfrm>
            <a:off x="941070" y="1181099"/>
            <a:ext cx="10515600" cy="1325563"/>
          </a:xfrm>
        </p:spPr>
        <p:txBody>
          <a:bodyPr>
            <a:normAutofit/>
          </a:bodyPr>
          <a:lstStyle/>
          <a:p>
            <a:pPr algn="ctr"/>
            <a:r>
              <a:rPr lang="en-US" b="1" dirty="0">
                <a:latin typeface="Tahoma" panose="020B0604030504040204" pitchFamily="34" charset="0"/>
                <a:ea typeface="Tahoma" panose="020B0604030504040204" pitchFamily="34" charset="0"/>
                <a:cs typeface="Tahoma" panose="020B0604030504040204" pitchFamily="34" charset="0"/>
              </a:rPr>
              <a:t>Resources</a:t>
            </a:r>
          </a:p>
        </p:txBody>
      </p:sp>
      <p:sp>
        <p:nvSpPr>
          <p:cNvPr id="3" name="Content Placeholder 2">
            <a:extLst>
              <a:ext uri="{FF2B5EF4-FFF2-40B4-BE49-F238E27FC236}">
                <a16:creationId xmlns:a16="http://schemas.microsoft.com/office/drawing/2014/main" id="{F4326F76-BA03-AF50-769C-45289C58F719}"/>
              </a:ext>
            </a:extLst>
          </p:cNvPr>
          <p:cNvSpPr>
            <a:spLocks noGrp="1"/>
          </p:cNvSpPr>
          <p:nvPr>
            <p:ph idx="1"/>
          </p:nvPr>
        </p:nvSpPr>
        <p:spPr>
          <a:xfrm>
            <a:off x="941070" y="2289492"/>
            <a:ext cx="10515600" cy="4351338"/>
          </a:xfrm>
        </p:spPr>
        <p:txBody>
          <a:bodyPr>
            <a:normAutofit fontScale="25000" lnSpcReduction="20000"/>
          </a:bodyPr>
          <a:lstStyle/>
          <a:p>
            <a:pPr lvl="2">
              <a:lnSpc>
                <a:spcPct val="120000"/>
              </a:lnSpc>
            </a:pPr>
            <a:r>
              <a:rPr lang="en-US" sz="8800" dirty="0">
                <a:latin typeface="Tahoma" panose="020B0604030504040204" pitchFamily="34" charset="0"/>
                <a:ea typeface="Tahoma" panose="020B0604030504040204" pitchFamily="34" charset="0"/>
                <a:cs typeface="Tahoma" panose="020B0604030504040204" pitchFamily="34" charset="0"/>
              </a:rPr>
              <a:t>NBRC website – </a:t>
            </a:r>
            <a:r>
              <a:rPr lang="en-US" sz="8800" dirty="0">
                <a:latin typeface="Tahoma" panose="020B0604030504040204" pitchFamily="34" charset="0"/>
                <a:ea typeface="Tahoma" panose="020B0604030504040204" pitchFamily="34" charset="0"/>
                <a:cs typeface="Tahoma" panose="020B0604030504040204" pitchFamily="34" charset="0"/>
                <a:hlinkClick r:id="rId2"/>
              </a:rPr>
              <a:t>www.nbrc.gov</a:t>
            </a:r>
            <a:endParaRPr lang="en-US" sz="8800" dirty="0">
              <a:latin typeface="Tahoma" panose="020B0604030504040204" pitchFamily="34" charset="0"/>
              <a:ea typeface="Tahoma" panose="020B0604030504040204" pitchFamily="34" charset="0"/>
              <a:cs typeface="Tahoma" panose="020B0604030504040204" pitchFamily="34" charset="0"/>
            </a:endParaRPr>
          </a:p>
          <a:p>
            <a:pPr lvl="2">
              <a:lnSpc>
                <a:spcPct val="120000"/>
              </a:lnSpc>
            </a:pPr>
            <a:r>
              <a:rPr lang="en-US" sz="8800" dirty="0">
                <a:latin typeface="Tahoma" panose="020B0604030504040204" pitchFamily="34" charset="0"/>
                <a:ea typeface="Tahoma" panose="020B0604030504040204" pitchFamily="34" charset="0"/>
                <a:cs typeface="Tahoma" panose="020B0604030504040204" pitchFamily="34" charset="0"/>
              </a:rPr>
              <a:t>NBRC Grant Administration and Compliance Manual available to view and download from www.nbrc.gov/content/administration </a:t>
            </a:r>
          </a:p>
          <a:p>
            <a:pPr lvl="2">
              <a:lnSpc>
                <a:spcPct val="120000"/>
              </a:lnSpc>
            </a:pPr>
            <a:r>
              <a:rPr lang="en-US" sz="8800" dirty="0">
                <a:latin typeface="Tahoma" panose="020B0604030504040204" pitchFamily="34" charset="0"/>
                <a:ea typeface="Tahoma" panose="020B0604030504040204" pitchFamily="34" charset="0"/>
                <a:cs typeface="Tahoma" panose="020B0604030504040204" pitchFamily="34" charset="0"/>
                <a:hlinkClick r:id="rId3"/>
              </a:rPr>
              <a:t>2 CFR Part 200 – Requirements for Federal Awards</a:t>
            </a:r>
            <a:endParaRPr lang="en-US" sz="8800" dirty="0">
              <a:latin typeface="Tahoma" panose="020B0604030504040204" pitchFamily="34" charset="0"/>
              <a:ea typeface="Tahoma" panose="020B0604030504040204" pitchFamily="34" charset="0"/>
              <a:cs typeface="Tahoma" panose="020B0604030504040204" pitchFamily="34" charset="0"/>
            </a:endParaRPr>
          </a:p>
          <a:p>
            <a:pPr lvl="2">
              <a:lnSpc>
                <a:spcPct val="120000"/>
              </a:lnSpc>
            </a:pPr>
            <a:r>
              <a:rPr lang="en-US" sz="8800" dirty="0">
                <a:latin typeface="Tahoma" panose="020B0604030504040204" pitchFamily="34" charset="0"/>
                <a:ea typeface="Tahoma" panose="020B0604030504040204" pitchFamily="34" charset="0"/>
                <a:cs typeface="Tahoma" panose="020B0604030504040204" pitchFamily="34" charset="0"/>
                <a:hlinkClick r:id="rId4"/>
              </a:rPr>
              <a:t>40 USC Subtitle V. Regional Economic and Infrastructure Development </a:t>
            </a:r>
            <a:endParaRPr lang="en-US" sz="8800" dirty="0">
              <a:latin typeface="Tahoma" panose="020B0604030504040204" pitchFamily="34" charset="0"/>
              <a:ea typeface="Tahoma" panose="020B0604030504040204" pitchFamily="34" charset="0"/>
              <a:cs typeface="Tahoma" panose="020B0604030504040204" pitchFamily="34" charset="0"/>
            </a:endParaRPr>
          </a:p>
          <a:p>
            <a:pPr lvl="2">
              <a:lnSpc>
                <a:spcPct val="120000"/>
              </a:lnSpc>
            </a:pPr>
            <a:r>
              <a:rPr lang="en-US" sz="8800" dirty="0">
                <a:latin typeface="Tahoma" panose="020B0604030504040204" pitchFamily="34" charset="0"/>
                <a:ea typeface="Tahoma" panose="020B0604030504040204" pitchFamily="34" charset="0"/>
                <a:cs typeface="Tahoma" panose="020B0604030504040204" pitchFamily="34" charset="0"/>
              </a:rPr>
              <a:t>State Program Manager –</a:t>
            </a:r>
            <a:r>
              <a:rPr lang="en-US" sz="8800" dirty="0">
                <a:latin typeface="Tahoma" panose="020B0604030504040204" pitchFamily="34" charset="0"/>
                <a:ea typeface="Tahoma" panose="020B0604030504040204" pitchFamily="34" charset="0"/>
                <a:cs typeface="Tahoma" panose="020B0604030504040204" pitchFamily="34" charset="0"/>
                <a:hlinkClick r:id="rId5"/>
              </a:rPr>
              <a:t>ME</a:t>
            </a:r>
            <a:r>
              <a:rPr lang="en-US" sz="8800" dirty="0">
                <a:latin typeface="Tahoma" panose="020B0604030504040204" pitchFamily="34" charset="0"/>
                <a:ea typeface="Tahoma" panose="020B0604030504040204" pitchFamily="34" charset="0"/>
                <a:cs typeface="Tahoma" panose="020B0604030504040204" pitchFamily="34" charset="0"/>
              </a:rPr>
              <a:t>, </a:t>
            </a:r>
            <a:r>
              <a:rPr lang="en-US" sz="8800" dirty="0">
                <a:latin typeface="Tahoma" panose="020B0604030504040204" pitchFamily="34" charset="0"/>
                <a:ea typeface="Tahoma" panose="020B0604030504040204" pitchFamily="34" charset="0"/>
                <a:cs typeface="Tahoma" panose="020B0604030504040204" pitchFamily="34" charset="0"/>
                <a:hlinkClick r:id="rId6"/>
              </a:rPr>
              <a:t>NH</a:t>
            </a:r>
            <a:r>
              <a:rPr lang="en-US" sz="8800" dirty="0">
                <a:latin typeface="Tahoma" panose="020B0604030504040204" pitchFamily="34" charset="0"/>
                <a:ea typeface="Tahoma" panose="020B0604030504040204" pitchFamily="34" charset="0"/>
                <a:cs typeface="Tahoma" panose="020B0604030504040204" pitchFamily="34" charset="0"/>
              </a:rPr>
              <a:t>, </a:t>
            </a:r>
            <a:r>
              <a:rPr lang="en-US" sz="8800" dirty="0">
                <a:latin typeface="Tahoma" panose="020B0604030504040204" pitchFamily="34" charset="0"/>
                <a:ea typeface="Tahoma" panose="020B0604030504040204" pitchFamily="34" charset="0"/>
                <a:cs typeface="Tahoma" panose="020B0604030504040204" pitchFamily="34" charset="0"/>
                <a:hlinkClick r:id="rId7"/>
              </a:rPr>
              <a:t>VT</a:t>
            </a:r>
            <a:r>
              <a:rPr lang="en-US" sz="8800" dirty="0">
                <a:latin typeface="Tahoma" panose="020B0604030504040204" pitchFamily="34" charset="0"/>
                <a:ea typeface="Tahoma" panose="020B0604030504040204" pitchFamily="34" charset="0"/>
                <a:cs typeface="Tahoma" panose="020B0604030504040204" pitchFamily="34" charset="0"/>
              </a:rPr>
              <a:t>, </a:t>
            </a:r>
            <a:r>
              <a:rPr lang="en-US" sz="8800" dirty="0">
                <a:latin typeface="Tahoma" panose="020B0604030504040204" pitchFamily="34" charset="0"/>
                <a:ea typeface="Tahoma" panose="020B0604030504040204" pitchFamily="34" charset="0"/>
                <a:cs typeface="Tahoma" panose="020B0604030504040204" pitchFamily="34" charset="0"/>
                <a:hlinkClick r:id="rId8"/>
              </a:rPr>
              <a:t>NY</a:t>
            </a:r>
            <a:endParaRPr lang="en-US" sz="8800" dirty="0">
              <a:latin typeface="Tahoma" panose="020B0604030504040204" pitchFamily="34" charset="0"/>
              <a:ea typeface="Tahoma" panose="020B0604030504040204" pitchFamily="34" charset="0"/>
              <a:cs typeface="Tahoma" panose="020B0604030504040204" pitchFamily="34" charset="0"/>
            </a:endParaRPr>
          </a:p>
          <a:p>
            <a:pPr lvl="2">
              <a:lnSpc>
                <a:spcPct val="120000"/>
              </a:lnSpc>
            </a:pPr>
            <a:r>
              <a:rPr lang="en-US" sz="8800">
                <a:latin typeface="Tahoma" panose="020B0604030504040204" pitchFamily="34" charset="0"/>
                <a:ea typeface="Tahoma" panose="020B0604030504040204" pitchFamily="34" charset="0"/>
                <a:cs typeface="Tahoma" panose="020B0604030504040204" pitchFamily="34" charset="0"/>
                <a:hlinkClick r:id="rId9"/>
              </a:rPr>
              <a:t>Your </a:t>
            </a:r>
            <a:r>
              <a:rPr lang="en-US" sz="8800" dirty="0">
                <a:latin typeface="Tahoma" panose="020B0604030504040204" pitchFamily="34" charset="0"/>
                <a:ea typeface="Tahoma" panose="020B0604030504040204" pitchFamily="34" charset="0"/>
                <a:cs typeface="Tahoma" panose="020B0604030504040204" pitchFamily="34" charset="0"/>
                <a:hlinkClick r:id="rId9"/>
              </a:rPr>
              <a:t>Local Development District </a:t>
            </a:r>
            <a:endParaRPr lang="en-US" sz="8800" dirty="0">
              <a:latin typeface="Tahoma" panose="020B0604030504040204" pitchFamily="34" charset="0"/>
              <a:ea typeface="Tahoma" panose="020B0604030504040204" pitchFamily="34" charset="0"/>
              <a:cs typeface="Tahoma" panose="020B0604030504040204" pitchFamily="34" charset="0"/>
            </a:endParaRPr>
          </a:p>
          <a:p>
            <a:pPr lvl="2">
              <a:lnSpc>
                <a:spcPct val="120000"/>
              </a:lnSpc>
            </a:pPr>
            <a:r>
              <a:rPr lang="en-US" sz="8800" dirty="0">
                <a:latin typeface="Tahoma" panose="020B0604030504040204" pitchFamily="34" charset="0"/>
                <a:ea typeface="Tahoma" panose="020B0604030504040204" pitchFamily="34" charset="0"/>
                <a:cs typeface="Tahoma" panose="020B0604030504040204" pitchFamily="34" charset="0"/>
                <a:hlinkClick r:id="rId10"/>
              </a:rPr>
              <a:t>SF-270</a:t>
            </a:r>
            <a:endParaRPr lang="en-US" sz="8800" dirty="0">
              <a:latin typeface="Tahoma" panose="020B0604030504040204" pitchFamily="34" charset="0"/>
              <a:ea typeface="Tahoma" panose="020B0604030504040204" pitchFamily="34" charset="0"/>
              <a:cs typeface="Tahoma" panose="020B0604030504040204" pitchFamily="34" charset="0"/>
            </a:endParaRPr>
          </a:p>
          <a:p>
            <a:pPr lvl="2">
              <a:lnSpc>
                <a:spcPct val="120000"/>
              </a:lnSpc>
            </a:pPr>
            <a:r>
              <a:rPr lang="en-US" sz="8800" dirty="0">
                <a:latin typeface="Tahoma" panose="020B0604030504040204" pitchFamily="34" charset="0"/>
                <a:ea typeface="Tahoma" panose="020B0604030504040204" pitchFamily="34" charset="0"/>
                <a:cs typeface="Tahoma" panose="020B0604030504040204" pitchFamily="34" charset="0"/>
                <a:hlinkClick r:id="rId11"/>
              </a:rPr>
              <a:t>SF-PPR</a:t>
            </a:r>
            <a:endParaRPr lang="en-US" sz="8800" dirty="0">
              <a:latin typeface="Tahoma" panose="020B0604030504040204" pitchFamily="34" charset="0"/>
              <a:ea typeface="Tahoma" panose="020B0604030504040204" pitchFamily="34" charset="0"/>
              <a:cs typeface="Tahoma" panose="020B0604030504040204" pitchFamily="34" charset="0"/>
            </a:endParaRPr>
          </a:p>
          <a:p>
            <a:pPr lvl="2">
              <a:lnSpc>
                <a:spcPct val="120000"/>
              </a:lnSpc>
            </a:pPr>
            <a:r>
              <a:rPr lang="en-US" sz="8800" dirty="0">
                <a:latin typeface="Tahoma" panose="020B0604030504040204" pitchFamily="34" charset="0"/>
                <a:ea typeface="Tahoma" panose="020B0604030504040204" pitchFamily="34" charset="0"/>
                <a:cs typeface="Tahoma" panose="020B0604030504040204" pitchFamily="34" charset="0"/>
                <a:hlinkClick r:id="rId12"/>
              </a:rPr>
              <a:t>SF-425</a:t>
            </a:r>
            <a:endParaRPr lang="en-US" sz="8800" dirty="0">
              <a:latin typeface="Tahoma" panose="020B0604030504040204" pitchFamily="34" charset="0"/>
              <a:ea typeface="Tahoma" panose="020B0604030504040204" pitchFamily="34" charset="0"/>
              <a:cs typeface="Tahoma" panose="020B0604030504040204" pitchFamily="34" charset="0"/>
            </a:endParaRPr>
          </a:p>
          <a:p>
            <a:pPr marL="0" indent="0" algn="ctr">
              <a:lnSpc>
                <a:spcPct val="120000"/>
              </a:lnSpc>
              <a:buNone/>
            </a:pPr>
            <a:endParaRPr lang="en-US" sz="86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2044835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13EF6-09FC-61BF-44D0-563800A0FBE3}"/>
              </a:ext>
            </a:extLst>
          </p:cNvPr>
          <p:cNvSpPr>
            <a:spLocks noGrp="1"/>
          </p:cNvSpPr>
          <p:nvPr>
            <p:ph type="title"/>
          </p:nvPr>
        </p:nvSpPr>
        <p:spPr>
          <a:xfrm>
            <a:off x="941070" y="1181099"/>
            <a:ext cx="10515600" cy="1325563"/>
          </a:xfrm>
        </p:spPr>
        <p:txBody>
          <a:bodyPr>
            <a:normAutofit fontScale="90000"/>
          </a:bodyPr>
          <a:lstStyle/>
          <a:p>
            <a:pPr algn="ctr"/>
            <a:br>
              <a:rPr lang="en-US" dirty="0">
                <a:latin typeface="Tahoma" panose="020B0604030504040204" pitchFamily="34" charset="0"/>
                <a:ea typeface="Tahoma" panose="020B0604030504040204" pitchFamily="34" charset="0"/>
                <a:cs typeface="Tahoma" panose="020B0604030504040204" pitchFamily="34" charset="0"/>
              </a:rPr>
            </a:br>
            <a:r>
              <a:rPr lang="en-US" b="1" dirty="0">
                <a:latin typeface="Tahoma" panose="020B0604030504040204" pitchFamily="34" charset="0"/>
                <a:ea typeface="Tahoma" panose="020B0604030504040204" pitchFamily="34" charset="0"/>
                <a:cs typeface="Tahoma" panose="020B0604030504040204" pitchFamily="34" charset="0"/>
              </a:rPr>
              <a:t>Commission Service Area</a:t>
            </a:r>
            <a:br>
              <a:rPr lang="en-US" b="1" dirty="0">
                <a:latin typeface="Tahoma" panose="020B0604030504040204" pitchFamily="34" charset="0"/>
                <a:ea typeface="Tahoma" panose="020B0604030504040204" pitchFamily="34" charset="0"/>
                <a:cs typeface="Tahoma" panose="020B0604030504040204" pitchFamily="34" charset="0"/>
              </a:rPr>
            </a:b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a:extLst>
              <a:ext uri="{FF2B5EF4-FFF2-40B4-BE49-F238E27FC236}">
                <a16:creationId xmlns:a16="http://schemas.microsoft.com/office/drawing/2014/main" id="{F4326F76-BA03-AF50-769C-45289C58F719}"/>
              </a:ext>
            </a:extLst>
          </p:cNvPr>
          <p:cNvSpPr>
            <a:spLocks noGrp="1"/>
          </p:cNvSpPr>
          <p:nvPr>
            <p:ph idx="1"/>
          </p:nvPr>
        </p:nvSpPr>
        <p:spPr>
          <a:xfrm>
            <a:off x="941070" y="2289492"/>
            <a:ext cx="11250930" cy="4477068"/>
          </a:xfrm>
        </p:spPr>
        <p:txBody>
          <a:bodyPr>
            <a:noAutofit/>
          </a:bodyPr>
          <a:lstStyle/>
          <a:p>
            <a:pPr marL="0" indent="0">
              <a:lnSpc>
                <a:spcPct val="120000"/>
              </a:lnSpc>
              <a:buNone/>
            </a:pPr>
            <a:r>
              <a:rPr lang="en-US" sz="2400" b="1" dirty="0">
                <a:latin typeface="Tahoma" panose="020B0604030504040204" pitchFamily="34" charset="0"/>
                <a:ea typeface="Tahoma" panose="020B0604030504040204" pitchFamily="34" charset="0"/>
                <a:cs typeface="Tahoma" panose="020B0604030504040204" pitchFamily="34" charset="0"/>
              </a:rPr>
              <a:t>Only projects within NBRC’s service area are eligible for funding: </a:t>
            </a:r>
          </a:p>
          <a:p>
            <a:pPr marL="0" indent="0">
              <a:lnSpc>
                <a:spcPct val="120000"/>
              </a:lnSpc>
              <a:buNone/>
            </a:pPr>
            <a:r>
              <a:rPr lang="en-US" sz="2400" b="1" dirty="0">
                <a:latin typeface="Tahoma" panose="020B0604030504040204" pitchFamily="34" charset="0"/>
                <a:ea typeface="Tahoma" panose="020B0604030504040204" pitchFamily="34" charset="0"/>
                <a:cs typeface="Tahoma" panose="020B0604030504040204" pitchFamily="34" charset="0"/>
              </a:rPr>
              <a:t>Maine: </a:t>
            </a:r>
            <a:r>
              <a:rPr lang="en-US" sz="2400" dirty="0">
                <a:latin typeface="Tahoma" panose="020B0604030504040204" pitchFamily="34" charset="0"/>
                <a:ea typeface="Tahoma" panose="020B0604030504040204" pitchFamily="34" charset="0"/>
                <a:cs typeface="Tahoma" panose="020B0604030504040204" pitchFamily="34" charset="0"/>
              </a:rPr>
              <a:t>Androscoggin, Aroostook, Franklin, Hancock, Kennebec, Knox, Oxford, Penobscot, Piscataquis, Somerset, Waldo, and Washington</a:t>
            </a:r>
          </a:p>
          <a:p>
            <a:pPr marL="0" indent="0">
              <a:lnSpc>
                <a:spcPct val="120000"/>
              </a:lnSpc>
              <a:buNone/>
            </a:pPr>
            <a:r>
              <a:rPr lang="en-US" sz="2400" b="1" dirty="0">
                <a:latin typeface="Tahoma" panose="020B0604030504040204" pitchFamily="34" charset="0"/>
                <a:ea typeface="Tahoma" panose="020B0604030504040204" pitchFamily="34" charset="0"/>
                <a:cs typeface="Tahoma" panose="020B0604030504040204" pitchFamily="34" charset="0"/>
              </a:rPr>
              <a:t>New Hampshire: </a:t>
            </a:r>
            <a:r>
              <a:rPr lang="en-US" sz="2400" dirty="0">
                <a:latin typeface="Tahoma" panose="020B0604030504040204" pitchFamily="34" charset="0"/>
                <a:ea typeface="Tahoma" panose="020B0604030504040204" pitchFamily="34" charset="0"/>
                <a:cs typeface="Tahoma" panose="020B0604030504040204" pitchFamily="34" charset="0"/>
              </a:rPr>
              <a:t>Belknap, Carroll, Cheshire, </a:t>
            </a:r>
            <a:r>
              <a:rPr lang="en-US" sz="2400" dirty="0" err="1">
                <a:latin typeface="Tahoma" panose="020B0604030504040204" pitchFamily="34" charset="0"/>
                <a:ea typeface="Tahoma" panose="020B0604030504040204" pitchFamily="34" charset="0"/>
                <a:cs typeface="Tahoma" panose="020B0604030504040204" pitchFamily="34" charset="0"/>
              </a:rPr>
              <a:t>Coös</a:t>
            </a:r>
            <a:r>
              <a:rPr lang="en-US" sz="2400" dirty="0">
                <a:latin typeface="Tahoma" panose="020B0604030504040204" pitchFamily="34" charset="0"/>
                <a:ea typeface="Tahoma" panose="020B0604030504040204" pitchFamily="34" charset="0"/>
                <a:cs typeface="Tahoma" panose="020B0604030504040204" pitchFamily="34" charset="0"/>
              </a:rPr>
              <a:t>, Grafton, and Sullivan</a:t>
            </a:r>
          </a:p>
          <a:p>
            <a:pPr marL="0" indent="0">
              <a:lnSpc>
                <a:spcPct val="120000"/>
              </a:lnSpc>
              <a:buNone/>
            </a:pPr>
            <a:r>
              <a:rPr lang="en-US" sz="2400" b="1" dirty="0">
                <a:latin typeface="Tahoma" panose="020B0604030504040204" pitchFamily="34" charset="0"/>
                <a:ea typeface="Tahoma" panose="020B0604030504040204" pitchFamily="34" charset="0"/>
                <a:cs typeface="Tahoma" panose="020B0604030504040204" pitchFamily="34" charset="0"/>
              </a:rPr>
              <a:t>New York: </a:t>
            </a:r>
            <a:r>
              <a:rPr lang="en-US" sz="2400" dirty="0">
                <a:latin typeface="Tahoma" panose="020B0604030504040204" pitchFamily="34" charset="0"/>
                <a:ea typeface="Tahoma" panose="020B0604030504040204" pitchFamily="34" charset="0"/>
                <a:cs typeface="Tahoma" panose="020B0604030504040204" pitchFamily="34" charset="0"/>
              </a:rPr>
              <a:t>Cayuga, Clinton, Essex, Franklin, Fulton, Genesee, Greene, Hamilton, Herkimer, Jefferson, Lewis, Livingston, Madison, Montgomery, Niagara, Oneida, Orleans, Oswego, Rensselaer, St. Lawrence, Saratoga, Schenectady, Seneca, Sullivan, Warren, Washington, Wayne, and Yates counties.  </a:t>
            </a:r>
            <a:endParaRPr lang="en-US" sz="2400" b="1" dirty="0">
              <a:latin typeface="Tahoma" panose="020B0604030504040204" pitchFamily="34" charset="0"/>
              <a:ea typeface="Tahoma" panose="020B0604030504040204" pitchFamily="34" charset="0"/>
              <a:cs typeface="Tahoma" panose="020B0604030504040204" pitchFamily="34" charset="0"/>
            </a:endParaRPr>
          </a:p>
          <a:p>
            <a:pPr marL="0" indent="0">
              <a:lnSpc>
                <a:spcPct val="120000"/>
              </a:lnSpc>
              <a:buNone/>
            </a:pPr>
            <a:r>
              <a:rPr lang="en-US" sz="2400" b="1" dirty="0">
                <a:latin typeface="Tahoma" panose="020B0604030504040204" pitchFamily="34" charset="0"/>
                <a:ea typeface="Tahoma" panose="020B0604030504040204" pitchFamily="34" charset="0"/>
                <a:cs typeface="Tahoma" panose="020B0604030504040204" pitchFamily="34" charset="0"/>
              </a:rPr>
              <a:t>Vermont: </a:t>
            </a:r>
            <a:r>
              <a:rPr lang="en-US" sz="2400" dirty="0">
                <a:latin typeface="Tahoma" panose="020B0604030504040204" pitchFamily="34" charset="0"/>
                <a:ea typeface="Tahoma" panose="020B0604030504040204" pitchFamily="34" charset="0"/>
                <a:cs typeface="Tahoma" panose="020B0604030504040204" pitchFamily="34" charset="0"/>
              </a:rPr>
              <a:t>all counties within the State </a:t>
            </a:r>
          </a:p>
          <a:p>
            <a:pPr marL="0" indent="0">
              <a:lnSpc>
                <a:spcPct val="120000"/>
              </a:lnSpc>
              <a:buNone/>
            </a:pPr>
            <a:endParaRPr lang="en-US" sz="2400" dirty="0">
              <a:latin typeface="Tahoma" panose="020B0604030504040204" pitchFamily="34" charset="0"/>
              <a:ea typeface="Tahoma" panose="020B0604030504040204" pitchFamily="34" charset="0"/>
              <a:cs typeface="Tahoma" panose="020B0604030504040204" pitchFamily="34" charset="0"/>
            </a:endParaRPr>
          </a:p>
          <a:p>
            <a:pPr marL="0" indent="0">
              <a:lnSpc>
                <a:spcPct val="120000"/>
              </a:lnSpc>
              <a:buNone/>
            </a:pPr>
            <a:endParaRPr lang="en-US" sz="24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9318232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13EF6-09FC-61BF-44D0-563800A0FBE3}"/>
              </a:ext>
            </a:extLst>
          </p:cNvPr>
          <p:cNvSpPr>
            <a:spLocks noGrp="1"/>
          </p:cNvSpPr>
          <p:nvPr>
            <p:ph type="title"/>
          </p:nvPr>
        </p:nvSpPr>
        <p:spPr>
          <a:xfrm>
            <a:off x="941070" y="1181099"/>
            <a:ext cx="10515600" cy="1325563"/>
          </a:xfrm>
        </p:spPr>
        <p:txBody>
          <a:bodyPr>
            <a:normAutofit fontScale="90000"/>
          </a:bodyPr>
          <a:lstStyle/>
          <a:p>
            <a:pPr algn="ctr"/>
            <a:br>
              <a:rPr lang="en-US" dirty="0">
                <a:latin typeface="Tahoma" panose="020B0604030504040204" pitchFamily="34" charset="0"/>
                <a:ea typeface="Tahoma" panose="020B0604030504040204" pitchFamily="34" charset="0"/>
                <a:cs typeface="Tahoma" panose="020B0604030504040204" pitchFamily="34" charset="0"/>
              </a:rPr>
            </a:br>
            <a:r>
              <a:rPr lang="en-US" b="1" dirty="0">
                <a:latin typeface="Tahoma" panose="020B0604030504040204" pitchFamily="34" charset="0"/>
                <a:ea typeface="Tahoma" panose="020B0604030504040204" pitchFamily="34" charset="0"/>
                <a:cs typeface="Tahoma" panose="020B0604030504040204" pitchFamily="34" charset="0"/>
              </a:rPr>
              <a:t>Federal-State Partnership </a:t>
            </a:r>
            <a:br>
              <a:rPr lang="en-US" b="1" dirty="0">
                <a:latin typeface="Tahoma" panose="020B0604030504040204" pitchFamily="34" charset="0"/>
                <a:ea typeface="Tahoma" panose="020B0604030504040204" pitchFamily="34" charset="0"/>
                <a:cs typeface="Tahoma" panose="020B0604030504040204" pitchFamily="34" charset="0"/>
              </a:rPr>
            </a:b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a:extLst>
              <a:ext uri="{FF2B5EF4-FFF2-40B4-BE49-F238E27FC236}">
                <a16:creationId xmlns:a16="http://schemas.microsoft.com/office/drawing/2014/main" id="{F4326F76-BA03-AF50-769C-45289C58F719}"/>
              </a:ext>
            </a:extLst>
          </p:cNvPr>
          <p:cNvSpPr>
            <a:spLocks noGrp="1"/>
          </p:cNvSpPr>
          <p:nvPr>
            <p:ph idx="1"/>
          </p:nvPr>
        </p:nvSpPr>
        <p:spPr>
          <a:xfrm>
            <a:off x="941070" y="2289492"/>
            <a:ext cx="10515600" cy="4351338"/>
          </a:xfrm>
        </p:spPr>
        <p:txBody>
          <a:bodyPr>
            <a:normAutofit fontScale="25000" lnSpcReduction="20000"/>
          </a:bodyPr>
          <a:lstStyle/>
          <a:p>
            <a:pPr marL="0" indent="0">
              <a:lnSpc>
                <a:spcPct val="120000"/>
              </a:lnSpc>
              <a:buNone/>
            </a:pPr>
            <a:r>
              <a:rPr lang="en-US" sz="9600" dirty="0">
                <a:latin typeface="Tahoma" panose="020B0604030504040204" pitchFamily="34" charset="0"/>
                <a:ea typeface="Tahoma" panose="020B0604030504040204" pitchFamily="34" charset="0"/>
                <a:cs typeface="Tahoma" panose="020B0604030504040204" pitchFamily="34" charset="0"/>
              </a:rPr>
              <a:t>The States play a crucial role in the NBRC as they partner with the Federal Government to focus NBRC funding strategies and prioritize investments. </a:t>
            </a:r>
          </a:p>
          <a:p>
            <a:pPr>
              <a:lnSpc>
                <a:spcPct val="120000"/>
              </a:lnSpc>
            </a:pPr>
            <a:r>
              <a:rPr lang="en-US" sz="9600" b="1" dirty="0">
                <a:latin typeface="Tahoma" panose="020B0604030504040204" pitchFamily="34" charset="0"/>
                <a:ea typeface="Tahoma" panose="020B0604030504040204" pitchFamily="34" charset="0"/>
                <a:cs typeface="Tahoma" panose="020B0604030504040204" pitchFamily="34" charset="0"/>
              </a:rPr>
              <a:t>The Commission</a:t>
            </a:r>
            <a:r>
              <a:rPr lang="en-US" sz="9600" dirty="0">
                <a:latin typeface="Tahoma" panose="020B0604030504040204" pitchFamily="34" charset="0"/>
                <a:ea typeface="Tahoma" panose="020B0604030504040204" pitchFamily="34" charset="0"/>
                <a:cs typeface="Tahoma" panose="020B0604030504040204" pitchFamily="34" charset="0"/>
              </a:rPr>
              <a:t>: The decision-making process of the Commission is comprised of five voting members including a Federal Co-Chair, who is appointed by the President following confirmation by the Senate, and the Governors of Maine, New Hampshire, Vermont, and New York</a:t>
            </a:r>
          </a:p>
          <a:p>
            <a:pPr>
              <a:lnSpc>
                <a:spcPct val="120000"/>
              </a:lnSpc>
            </a:pPr>
            <a:r>
              <a:rPr lang="en-US" sz="9600" b="1" dirty="0">
                <a:latin typeface="Tahoma" panose="020B0604030504040204" pitchFamily="34" charset="0"/>
                <a:ea typeface="Tahoma" panose="020B0604030504040204" pitchFamily="34" charset="0"/>
                <a:cs typeface="Tahoma" panose="020B0604030504040204" pitchFamily="34" charset="0"/>
              </a:rPr>
              <a:t>Governor’s Alternates</a:t>
            </a:r>
            <a:r>
              <a:rPr lang="en-US" sz="9600" dirty="0">
                <a:latin typeface="Tahoma" panose="020B0604030504040204" pitchFamily="34" charset="0"/>
                <a:ea typeface="Tahoma" panose="020B0604030504040204" pitchFamily="34" charset="0"/>
                <a:cs typeface="Tahoma" panose="020B0604030504040204" pitchFamily="34" charset="0"/>
              </a:rPr>
              <a:t>: The Governors are represented on the NBRC by their chosen alternate</a:t>
            </a:r>
            <a:endParaRPr lang="en-US" sz="9600" b="1" dirty="0">
              <a:latin typeface="Tahoma" panose="020B0604030504040204" pitchFamily="34" charset="0"/>
              <a:ea typeface="Tahoma" panose="020B0604030504040204" pitchFamily="34" charset="0"/>
              <a:cs typeface="Tahoma" panose="020B0604030504040204" pitchFamily="34" charset="0"/>
            </a:endParaRPr>
          </a:p>
          <a:p>
            <a:pPr>
              <a:lnSpc>
                <a:spcPct val="120000"/>
              </a:lnSpc>
            </a:pPr>
            <a:r>
              <a:rPr lang="en-US" sz="9600" b="1" dirty="0">
                <a:latin typeface="Tahoma" panose="020B0604030504040204" pitchFamily="34" charset="0"/>
                <a:ea typeface="Tahoma" panose="020B0604030504040204" pitchFamily="34" charset="0"/>
                <a:cs typeface="Tahoma" panose="020B0604030504040204" pitchFamily="34" charset="0"/>
              </a:rPr>
              <a:t>State Program Managers</a:t>
            </a:r>
            <a:r>
              <a:rPr lang="en-US" sz="9600" dirty="0">
                <a:latin typeface="Tahoma" panose="020B0604030504040204" pitchFamily="34" charset="0"/>
                <a:ea typeface="Tahoma" panose="020B0604030504040204" pitchFamily="34" charset="0"/>
                <a:cs typeface="Tahoma" panose="020B0604030504040204" pitchFamily="34" charset="0"/>
              </a:rPr>
              <a:t>: The Governor’s Alternates assign NBRC partnership duties to a State Program Manager.  The SPMs serve as  the primary point of contact for entities interested in NBRC funding</a:t>
            </a:r>
          </a:p>
          <a:p>
            <a:pPr marL="0" indent="0">
              <a:lnSpc>
                <a:spcPct val="120000"/>
              </a:lnSpc>
              <a:buNone/>
            </a:pPr>
            <a:endParaRPr lang="en-US" sz="112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7535898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9532</TotalTime>
  <Words>6506</Words>
  <Application>Microsoft Office PowerPoint</Application>
  <PresentationFormat>Widescreen</PresentationFormat>
  <Paragraphs>628</Paragraphs>
  <Slides>78</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78</vt:i4>
      </vt:variant>
    </vt:vector>
  </HeadingPairs>
  <TitlesOfParts>
    <vt:vector size="85" baseType="lpstr">
      <vt:lpstr>Arial</vt:lpstr>
      <vt:lpstr>Arial Nova Cond Light</vt:lpstr>
      <vt:lpstr>Baskerville SemiBold</vt:lpstr>
      <vt:lpstr>Calibri</vt:lpstr>
      <vt:lpstr>Calibri Light</vt:lpstr>
      <vt:lpstr>Tahoma</vt:lpstr>
      <vt:lpstr>Office Theme</vt:lpstr>
      <vt:lpstr>    SEID Grantee and Local Development District Training 2022  www.nbrc.gov </vt:lpstr>
      <vt:lpstr>Agenda</vt:lpstr>
      <vt:lpstr>Agenda</vt:lpstr>
      <vt:lpstr> Meet the NBRC Staff </vt:lpstr>
      <vt:lpstr> Meet the NBRC Staff </vt:lpstr>
      <vt:lpstr>  NBRC Overview     </vt:lpstr>
      <vt:lpstr> Mission and Authority </vt:lpstr>
      <vt:lpstr> Commission Service Area </vt:lpstr>
      <vt:lpstr> Federal-State Partnership  </vt:lpstr>
      <vt:lpstr> Investments Across the Region </vt:lpstr>
      <vt:lpstr> Eligibility Criteria </vt:lpstr>
      <vt:lpstr> Federal Funding Ceiling </vt:lpstr>
      <vt:lpstr>  Award Process and  Project Initiation    </vt:lpstr>
      <vt:lpstr> Award Process and Project Initiation </vt:lpstr>
      <vt:lpstr> Award Process and Project Initiation </vt:lpstr>
      <vt:lpstr> Award Process and Project Initiation </vt:lpstr>
      <vt:lpstr> Award Process and Project Initiation </vt:lpstr>
      <vt:lpstr> Award Process and Project Initiation </vt:lpstr>
      <vt:lpstr> Award Process and Project Initiation </vt:lpstr>
      <vt:lpstr> Award Process and Project Initiation </vt:lpstr>
      <vt:lpstr> Key Terms </vt:lpstr>
      <vt:lpstr> Key Terms </vt:lpstr>
      <vt:lpstr>SEID grant cycle flow chart</vt:lpstr>
      <vt:lpstr> NATIONAL ENVIRONMENTAL POLICY ACT (NEPA)  Quin Mann, The Clark Group (NBRC Environmental Consultant)  </vt:lpstr>
      <vt:lpstr> What is NEPA? </vt:lpstr>
      <vt:lpstr> NBRC’s NEPA Processes </vt:lpstr>
      <vt:lpstr> Levels of NEPA analysis </vt:lpstr>
      <vt:lpstr> Levels of NEPA analysis </vt:lpstr>
      <vt:lpstr> NEPA Resources </vt:lpstr>
      <vt:lpstr> NEPA Resources </vt:lpstr>
      <vt:lpstr>  LOCAL DEVELOPMENT DISTRICTS (LDDs)    </vt:lpstr>
      <vt:lpstr>  What is a Local Development District?   </vt:lpstr>
      <vt:lpstr>  Role of Local Development Districts   </vt:lpstr>
      <vt:lpstr>  Scope of LDD Contracts  </vt:lpstr>
      <vt:lpstr>  Scope of LDD Contracts  </vt:lpstr>
      <vt:lpstr>  Scope of LDD Contracts  </vt:lpstr>
      <vt:lpstr>  Outside the Scope of LDD Contracts  </vt:lpstr>
      <vt:lpstr>  Outside the Scope of LDD Contracts  </vt:lpstr>
      <vt:lpstr>  LDD Compensation  </vt:lpstr>
      <vt:lpstr>  LDD Compensation  </vt:lpstr>
      <vt:lpstr>   Questions?    </vt:lpstr>
      <vt:lpstr>   Reimbursement Process   </vt:lpstr>
      <vt:lpstr>  Reimbursement Process  </vt:lpstr>
      <vt:lpstr>  Reimbursement Process  </vt:lpstr>
      <vt:lpstr>Reimbursements </vt:lpstr>
      <vt:lpstr>  Documentation for Reimbursements  </vt:lpstr>
      <vt:lpstr>  Timing of Reimbursements  </vt:lpstr>
      <vt:lpstr>   Reporting    </vt:lpstr>
      <vt:lpstr>   Quarterly Reporting (SF-PPR)  </vt:lpstr>
      <vt:lpstr>Reporting deadlines</vt:lpstr>
      <vt:lpstr>   Yearly Reporting (SF-425)   </vt:lpstr>
      <vt:lpstr>   SF-425   </vt:lpstr>
      <vt:lpstr>   Procurement / Property / Project Oversight   </vt:lpstr>
      <vt:lpstr>   2 CFR 200 – Code of Federal Regulations   </vt:lpstr>
      <vt:lpstr>   Full and Open Competition   </vt:lpstr>
      <vt:lpstr>PowerPoint Presentation</vt:lpstr>
      <vt:lpstr>PowerPoint Presentation</vt:lpstr>
      <vt:lpstr>   Property Basics   </vt:lpstr>
      <vt:lpstr>   Real Property Forms   </vt:lpstr>
      <vt:lpstr>   Equipment Forms   </vt:lpstr>
      <vt:lpstr>   Project Oversight   </vt:lpstr>
      <vt:lpstr>PowerPoint Presentation</vt:lpstr>
      <vt:lpstr>   Procurement / Property / Project Oversight   </vt:lpstr>
      <vt:lpstr>      Changes to a Project</vt:lpstr>
      <vt:lpstr>Changes to a Project</vt:lpstr>
      <vt:lpstr>Changing Performance Period</vt:lpstr>
      <vt:lpstr>Changing Performance Period</vt:lpstr>
      <vt:lpstr>Changing Budget</vt:lpstr>
      <vt:lpstr>Changing Budget</vt:lpstr>
      <vt:lpstr>Changing Scope</vt:lpstr>
      <vt:lpstr>Changing Scope</vt:lpstr>
      <vt:lpstr>Changing Scope</vt:lpstr>
      <vt:lpstr>   Project Close-Out    </vt:lpstr>
      <vt:lpstr>Project Close-out</vt:lpstr>
      <vt:lpstr>Project Close-out</vt:lpstr>
      <vt:lpstr>Government Performance &amp; Results Act</vt:lpstr>
      <vt:lpstr>   Final Questions?    </vt:lpstr>
      <vt:lpstr>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2021 SEID PROGRAM</dc:title>
  <dc:creator>Andrea Smith</dc:creator>
  <cp:lastModifiedBy>Jonathan O'Rourke</cp:lastModifiedBy>
  <cp:revision>157</cp:revision>
  <cp:lastPrinted>2022-09-12T14:10:47Z</cp:lastPrinted>
  <dcterms:created xsi:type="dcterms:W3CDTF">2021-03-01T17:08:37Z</dcterms:created>
  <dcterms:modified xsi:type="dcterms:W3CDTF">2022-09-23T15:56:05Z</dcterms:modified>
</cp:coreProperties>
</file>