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6"/>
  </p:notesMasterIdLst>
  <p:sldIdLst>
    <p:sldId id="256" r:id="rId5"/>
    <p:sldId id="654" r:id="rId6"/>
    <p:sldId id="670" r:id="rId7"/>
    <p:sldId id="653" r:id="rId8"/>
    <p:sldId id="667" r:id="rId9"/>
    <p:sldId id="668" r:id="rId10"/>
    <p:sldId id="669" r:id="rId11"/>
    <p:sldId id="664" r:id="rId12"/>
    <p:sldId id="659" r:id="rId13"/>
    <p:sldId id="660" r:id="rId14"/>
    <p:sldId id="671"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4C6A30B-D894-9BFE-B36D-33DEE37D8922}" name="Marina Caceres" initials="MC" userId="S::mcaceres@nbrc.gov::b9a80afa-bc1a-4168-9f3e-20a1965c2696" providerId="AD"/>
  <p188:author id="{FEE50719-5E37-0541-BC55-7945C2272767}" name="Sarah Lang" initials="SL" userId="S::slang@nbrc.gov::a942118b-ca29-4f87-b8c6-e36317ed41b7" providerId="AD"/>
  <p188:author id="{FE33322A-E0F2-C60D-212B-FD0044E84801}" name="Georgia Cassimatis" initials="GC" userId="S::gcassimatis@nbrc.gov::472451be-e98f-4bbd-b954-d059b1879d8e" providerId="AD"/>
  <p188:author id="{87E2CD87-FCE3-F61C-7EFA-91D6E2DBCE4C}" name="Andrea Smith" initials="AS" userId="S::asmith@nbrc.gov::63b2c91a-c251-4c07-aa82-0c16debeb221" providerId="AD"/>
  <p188:author id="{5855338C-1AE3-8F40-BD8E-06C75FBAA5B0}" name="Adrianne Harrison" initials="AH" userId="S::aharrison@nbrc.gov::fc7db249-b531-41a3-980e-135f4a15ce93" providerId="AD"/>
  <p188:author id="{AB0E8490-08CB-9E0F-1614-CECC136AA2FA}" name="Quin Mann" initials="QM" userId="Quin Mann" providerId="None"/>
  <p188:author id="{879B0294-EEA4-CAA9-8CB8-076B89FDC209}" name="Adrianne Harrison" initials="AH" userId="S::aharrison@nbrc.gov::acc064ac-169f-4d8c-9fa9-723725fe0d96" providerId="AD"/>
  <p188:author id="{88DEB5C8-75A5-69BA-FAA9-74BA8B43B39D}" name="Carrie Mead" initials="CM" userId="S::cmead@nbrc.gov::b5b83e44-ceca-4b71-a78d-535bbe0462c8" providerId="AD"/>
  <p188:author id="{8322DCDD-13EB-7699-F84C-295050EB7234}" name="Molly Taflas" initials="MT" userId="S::mtaflas@nbrc.gov::0dea8b57-7e13-462f-993f-c3fc6fd03498" providerId="AD"/>
  <p188:author id="{B6C43DFB-6E7F-18F5-6703-5872E7EA7F25}" name="Sarah Lang" initials="SL" userId="S::slang@nbrc.gov::2dc2cec7-b292-4f56-ad8d-25d17055c1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Smith" initials="AS" lastIdx="1" clrIdx="0">
    <p:extLst>
      <p:ext uri="{19B8F6BF-5375-455C-9EA6-DF929625EA0E}">
        <p15:presenceInfo xmlns:p15="http://schemas.microsoft.com/office/powerpoint/2012/main" userId="b9244bb284a126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6B304-0492-4C72-88E7-EE15B8B7C2D1}" v="9" dt="2026-06-05T17:30:18.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057" autoAdjust="0"/>
  </p:normalViewPr>
  <p:slideViewPr>
    <p:cSldViewPr snapToGrid="0">
      <p:cViewPr varScale="1">
        <p:scale>
          <a:sx n="66" d="100"/>
          <a:sy n="66" d="100"/>
        </p:scale>
        <p:origin x="227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Smith" userId="6a804604-1f22-423f-bb2e-5819b7e25e05" providerId="ADAL" clId="{D2B1C403-BA40-45FB-9CC9-08A4E308A5CD}"/>
    <pc:docChg chg="custSel addSld modSld">
      <pc:chgData name="Andrea Smith" userId="6a804604-1f22-423f-bb2e-5819b7e25e05" providerId="ADAL" clId="{D2B1C403-BA40-45FB-9CC9-08A4E308A5CD}" dt="2026-06-05T17:31:47.243" v="669" actId="20577"/>
      <pc:docMkLst>
        <pc:docMk/>
      </pc:docMkLst>
      <pc:sldChg chg="modSp mod modNotesTx">
        <pc:chgData name="Andrea Smith" userId="6a804604-1f22-423f-bb2e-5819b7e25e05" providerId="ADAL" clId="{D2B1C403-BA40-45FB-9CC9-08A4E308A5CD}" dt="2026-06-05T17:25:30.269" v="390" actId="20577"/>
        <pc:sldMkLst>
          <pc:docMk/>
          <pc:sldMk cId="2048356487" sldId="256"/>
        </pc:sldMkLst>
        <pc:spChg chg="mod">
          <ac:chgData name="Andrea Smith" userId="6a804604-1f22-423f-bb2e-5819b7e25e05" providerId="ADAL" clId="{D2B1C403-BA40-45FB-9CC9-08A4E308A5CD}" dt="2026-06-05T17:25:30.269" v="390" actId="20577"/>
          <ac:spMkLst>
            <pc:docMk/>
            <pc:sldMk cId="2048356487" sldId="256"/>
            <ac:spMk id="14" creationId="{C25AC10C-D659-15B4-57DC-50CE1613BF87}"/>
          </ac:spMkLst>
        </pc:spChg>
      </pc:sldChg>
      <pc:sldChg chg="modSp mod modNotesTx">
        <pc:chgData name="Andrea Smith" userId="6a804604-1f22-423f-bb2e-5819b7e25e05" providerId="ADAL" clId="{D2B1C403-BA40-45FB-9CC9-08A4E308A5CD}" dt="2026-06-05T17:21:25.058" v="81" actId="6549"/>
        <pc:sldMkLst>
          <pc:docMk/>
          <pc:sldMk cId="3680480764" sldId="653"/>
        </pc:sldMkLst>
        <pc:spChg chg="mod">
          <ac:chgData name="Andrea Smith" userId="6a804604-1f22-423f-bb2e-5819b7e25e05" providerId="ADAL" clId="{D2B1C403-BA40-45FB-9CC9-08A4E308A5CD}" dt="2026-06-05T17:19:22.022" v="30" actId="404"/>
          <ac:spMkLst>
            <pc:docMk/>
            <pc:sldMk cId="3680480764" sldId="653"/>
            <ac:spMk id="2" creationId="{6D013EF6-09FC-61BF-44D0-563800A0FBE3}"/>
          </ac:spMkLst>
        </pc:spChg>
        <pc:spChg chg="mod">
          <ac:chgData name="Andrea Smith" userId="6a804604-1f22-423f-bb2e-5819b7e25e05" providerId="ADAL" clId="{D2B1C403-BA40-45FB-9CC9-08A4E308A5CD}" dt="2026-06-05T17:19:49.375" v="36" actId="20577"/>
          <ac:spMkLst>
            <pc:docMk/>
            <pc:sldMk cId="3680480764" sldId="653"/>
            <ac:spMk id="4" creationId="{A9D610C7-5549-2D97-548C-E02B8F3720C2}"/>
          </ac:spMkLst>
        </pc:spChg>
      </pc:sldChg>
      <pc:sldChg chg="modSp mod">
        <pc:chgData name="Andrea Smith" userId="6a804604-1f22-423f-bb2e-5819b7e25e05" providerId="ADAL" clId="{D2B1C403-BA40-45FB-9CC9-08A4E308A5CD}" dt="2026-06-05T17:31:29.919" v="664" actId="14100"/>
        <pc:sldMkLst>
          <pc:docMk/>
          <pc:sldMk cId="4081886939" sldId="660"/>
        </pc:sldMkLst>
        <pc:spChg chg="mod">
          <ac:chgData name="Andrea Smith" userId="6a804604-1f22-423f-bb2e-5819b7e25e05" providerId="ADAL" clId="{D2B1C403-BA40-45FB-9CC9-08A4E308A5CD}" dt="2026-06-05T17:31:29.919" v="664" actId="14100"/>
          <ac:spMkLst>
            <pc:docMk/>
            <pc:sldMk cId="4081886939" sldId="660"/>
            <ac:spMk id="2" creationId="{6D013EF6-09FC-61BF-44D0-563800A0FBE3}"/>
          </ac:spMkLst>
        </pc:spChg>
        <pc:spChg chg="mod">
          <ac:chgData name="Andrea Smith" userId="6a804604-1f22-423f-bb2e-5819b7e25e05" providerId="ADAL" clId="{D2B1C403-BA40-45FB-9CC9-08A4E308A5CD}" dt="2026-06-05T17:31:19.757" v="660" actId="20577"/>
          <ac:spMkLst>
            <pc:docMk/>
            <pc:sldMk cId="4081886939" sldId="660"/>
            <ac:spMk id="4" creationId="{A9D610C7-5549-2D97-548C-E02B8F3720C2}"/>
          </ac:spMkLst>
        </pc:spChg>
      </pc:sldChg>
      <pc:sldChg chg="modSp mod">
        <pc:chgData name="Andrea Smith" userId="6a804604-1f22-423f-bb2e-5819b7e25e05" providerId="ADAL" clId="{D2B1C403-BA40-45FB-9CC9-08A4E308A5CD}" dt="2026-06-05T17:21:48.772" v="88" actId="14100"/>
        <pc:sldMkLst>
          <pc:docMk/>
          <pc:sldMk cId="443648140" sldId="667"/>
        </pc:sldMkLst>
        <pc:spChg chg="mod">
          <ac:chgData name="Andrea Smith" userId="6a804604-1f22-423f-bb2e-5819b7e25e05" providerId="ADAL" clId="{D2B1C403-BA40-45FB-9CC9-08A4E308A5CD}" dt="2026-06-05T17:21:48.772" v="88" actId="14100"/>
          <ac:spMkLst>
            <pc:docMk/>
            <pc:sldMk cId="443648140" sldId="667"/>
            <ac:spMk id="2" creationId="{F4CAE422-8DEB-4EAD-1FB0-38FA66EDBD3D}"/>
          </ac:spMkLst>
        </pc:spChg>
      </pc:sldChg>
      <pc:sldChg chg="modSp mod modNotesTx">
        <pc:chgData name="Andrea Smith" userId="6a804604-1f22-423f-bb2e-5819b7e25e05" providerId="ADAL" clId="{D2B1C403-BA40-45FB-9CC9-08A4E308A5CD}" dt="2026-06-05T17:27:16.498" v="395" actId="6549"/>
        <pc:sldMkLst>
          <pc:docMk/>
          <pc:sldMk cId="2459817571" sldId="668"/>
        </pc:sldMkLst>
        <pc:spChg chg="mod">
          <ac:chgData name="Andrea Smith" userId="6a804604-1f22-423f-bb2e-5819b7e25e05" providerId="ADAL" clId="{D2B1C403-BA40-45FB-9CC9-08A4E308A5CD}" dt="2026-06-05T17:26:42.376" v="394" actId="6549"/>
          <ac:spMkLst>
            <pc:docMk/>
            <pc:sldMk cId="2459817571" sldId="668"/>
            <ac:spMk id="4" creationId="{7E860EC9-2E5D-C757-F63F-A02609313413}"/>
          </ac:spMkLst>
        </pc:spChg>
      </pc:sldChg>
      <pc:sldChg chg="modSp mod">
        <pc:chgData name="Andrea Smith" userId="6a804604-1f22-423f-bb2e-5819b7e25e05" providerId="ADAL" clId="{D2B1C403-BA40-45FB-9CC9-08A4E308A5CD}" dt="2026-06-05T17:29:00.017" v="560" actId="20577"/>
        <pc:sldMkLst>
          <pc:docMk/>
          <pc:sldMk cId="2666573698" sldId="669"/>
        </pc:sldMkLst>
        <pc:spChg chg="mod">
          <ac:chgData name="Andrea Smith" userId="6a804604-1f22-423f-bb2e-5819b7e25e05" providerId="ADAL" clId="{D2B1C403-BA40-45FB-9CC9-08A4E308A5CD}" dt="2026-06-05T17:29:00.017" v="560" actId="20577"/>
          <ac:spMkLst>
            <pc:docMk/>
            <pc:sldMk cId="2666573698" sldId="669"/>
            <ac:spMk id="4" creationId="{A9D610C7-5549-2D97-548C-E02B8F3720C2}"/>
          </ac:spMkLst>
        </pc:spChg>
      </pc:sldChg>
      <pc:sldChg chg="delSp modSp mod">
        <pc:chgData name="Andrea Smith" userId="6a804604-1f22-423f-bb2e-5819b7e25e05" providerId="ADAL" clId="{D2B1C403-BA40-45FB-9CC9-08A4E308A5CD}" dt="2026-06-05T17:21:03.430" v="80" actId="20577"/>
        <pc:sldMkLst>
          <pc:docMk/>
          <pc:sldMk cId="3880441069" sldId="670"/>
        </pc:sldMkLst>
        <pc:spChg chg="mod">
          <ac:chgData name="Andrea Smith" userId="6a804604-1f22-423f-bb2e-5819b7e25e05" providerId="ADAL" clId="{D2B1C403-BA40-45FB-9CC9-08A4E308A5CD}" dt="2026-06-05T17:18:13.478" v="13" actId="14100"/>
          <ac:spMkLst>
            <pc:docMk/>
            <pc:sldMk cId="3880441069" sldId="670"/>
            <ac:spMk id="2" creationId="{1733045E-398B-429A-6997-5AD40D99FA42}"/>
          </ac:spMkLst>
        </pc:spChg>
        <pc:spChg chg="mod">
          <ac:chgData name="Andrea Smith" userId="6a804604-1f22-423f-bb2e-5819b7e25e05" providerId="ADAL" clId="{D2B1C403-BA40-45FB-9CC9-08A4E308A5CD}" dt="2026-06-05T17:21:03.430" v="80" actId="20577"/>
          <ac:spMkLst>
            <pc:docMk/>
            <pc:sldMk cId="3880441069" sldId="670"/>
            <ac:spMk id="4" creationId="{96D40E11-E7C6-00D4-1303-0BCABAB04914}"/>
          </ac:spMkLst>
        </pc:spChg>
        <pc:picChg chg="del">
          <ac:chgData name="Andrea Smith" userId="6a804604-1f22-423f-bb2e-5819b7e25e05" providerId="ADAL" clId="{D2B1C403-BA40-45FB-9CC9-08A4E308A5CD}" dt="2026-06-05T17:18:02.304" v="11" actId="21"/>
          <ac:picMkLst>
            <pc:docMk/>
            <pc:sldMk cId="3880441069" sldId="670"/>
            <ac:picMk id="6" creationId="{D3A8DBE1-A837-07BD-7CF4-15B364EBBAED}"/>
          </ac:picMkLst>
        </pc:picChg>
      </pc:sldChg>
      <pc:sldChg chg="modSp add mod">
        <pc:chgData name="Andrea Smith" userId="6a804604-1f22-423f-bb2e-5819b7e25e05" providerId="ADAL" clId="{D2B1C403-BA40-45FB-9CC9-08A4E308A5CD}" dt="2026-06-05T17:31:47.243" v="669" actId="20577"/>
        <pc:sldMkLst>
          <pc:docMk/>
          <pc:sldMk cId="1213190882" sldId="671"/>
        </pc:sldMkLst>
        <pc:spChg chg="mod">
          <ac:chgData name="Andrea Smith" userId="6a804604-1f22-423f-bb2e-5819b7e25e05" providerId="ADAL" clId="{D2B1C403-BA40-45FB-9CC9-08A4E308A5CD}" dt="2026-06-05T17:31:47.243" v="669" actId="20577"/>
          <ac:spMkLst>
            <pc:docMk/>
            <pc:sldMk cId="1213190882" sldId="671"/>
            <ac:spMk id="4" creationId="{F947F446-A6AF-2EB1-C920-F54A589BDD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D9DF72A4-130C-4178-A5D3-0EACF7F86916}" type="datetimeFigureOut">
              <a:rPr lang="en-US" smtClean="0"/>
              <a:t>6/5/2026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39C32A17-E9D6-4846-BA79-15EC6EB62858}" type="slidenum">
              <a:rPr lang="en-US" smtClean="0"/>
              <a:t>‹#›</a:t>
            </a:fld>
            <a:endParaRPr lang="en-US"/>
          </a:p>
        </p:txBody>
      </p:sp>
    </p:spTree>
    <p:extLst>
      <p:ext uri="{BB962C8B-B14F-4D97-AF65-F5344CB8AC3E}">
        <p14:creationId xmlns:p14="http://schemas.microsoft.com/office/powerpoint/2010/main" val="78957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2A17-E9D6-4846-BA79-15EC6EB62858}" type="slidenum">
              <a:rPr lang="en-US" smtClean="0"/>
              <a:t>1</a:t>
            </a:fld>
            <a:endParaRPr lang="en-US"/>
          </a:p>
        </p:txBody>
      </p:sp>
    </p:spTree>
    <p:extLst>
      <p:ext uri="{BB962C8B-B14F-4D97-AF65-F5344CB8AC3E}">
        <p14:creationId xmlns:p14="http://schemas.microsoft.com/office/powerpoint/2010/main" val="340416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2A17-E9D6-4846-BA79-15EC6EB62858}" type="slidenum">
              <a:rPr lang="en-US" smtClean="0"/>
              <a:t>4</a:t>
            </a:fld>
            <a:endParaRPr lang="en-US"/>
          </a:p>
        </p:txBody>
      </p:sp>
    </p:spTree>
    <p:extLst>
      <p:ext uri="{BB962C8B-B14F-4D97-AF65-F5344CB8AC3E}">
        <p14:creationId xmlns:p14="http://schemas.microsoft.com/office/powerpoint/2010/main" val="96054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BB2CD-36E0-46B5-CAE0-875A5B18C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2C309-A17F-60A3-8DA6-76586F91B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F6806-9974-F157-EA27-A5117AE52F0F}"/>
              </a:ext>
            </a:extLst>
          </p:cNvPr>
          <p:cNvSpPr>
            <a:spLocks noGrp="1"/>
          </p:cNvSpPr>
          <p:nvPr>
            <p:ph type="body" idx="1"/>
          </p:nvPr>
        </p:nvSpPr>
        <p:spPr/>
        <p:txBody>
          <a:bodyPr/>
          <a:lstStyle/>
          <a:p>
            <a:endParaRPr lang="en-US" dirty="0">
              <a:ea typeface="Calibri"/>
              <a:cs typeface="Calibri"/>
            </a:endParaRPr>
          </a:p>
          <a:p>
            <a:r>
              <a:rPr lang="en-US" dirty="0"/>
              <a:t>Additional resources are available to assist in completing this task – linked here. </a:t>
            </a:r>
            <a:endParaRPr lang="en-US" dirty="0">
              <a:ea typeface="Calibri"/>
              <a:cs typeface="Calibri"/>
            </a:endParaRPr>
          </a:p>
        </p:txBody>
      </p:sp>
      <p:sp>
        <p:nvSpPr>
          <p:cNvPr id="4" name="Slide Number Placeholder 3">
            <a:extLst>
              <a:ext uri="{FF2B5EF4-FFF2-40B4-BE49-F238E27FC236}">
                <a16:creationId xmlns:a16="http://schemas.microsoft.com/office/drawing/2014/main" id="{FC76759A-8161-C3F2-362A-E0BDA504A9F5}"/>
              </a:ext>
            </a:extLst>
          </p:cNvPr>
          <p:cNvSpPr>
            <a:spLocks noGrp="1"/>
          </p:cNvSpPr>
          <p:nvPr>
            <p:ph type="sldNum" sz="quarter" idx="5"/>
          </p:nvPr>
        </p:nvSpPr>
        <p:spPr/>
        <p:txBody>
          <a:bodyPr/>
          <a:lstStyle/>
          <a:p>
            <a:fld id="{39C32A17-E9D6-4846-BA79-15EC6EB62858}" type="slidenum">
              <a:rPr lang="en-US" smtClean="0"/>
              <a:t>5</a:t>
            </a:fld>
            <a:endParaRPr lang="en-US"/>
          </a:p>
        </p:txBody>
      </p:sp>
    </p:spTree>
    <p:extLst>
      <p:ext uri="{BB962C8B-B14F-4D97-AF65-F5344CB8AC3E}">
        <p14:creationId xmlns:p14="http://schemas.microsoft.com/office/powerpoint/2010/main" val="157029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06C9-0444-B370-651D-D1CA0FE3D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93C67-C716-4F67-DCEC-1450D66E3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24ED2-5EEC-1C28-D991-94AF18D832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4DC029-11A7-C154-47DD-F4773F977DBC}"/>
              </a:ext>
            </a:extLst>
          </p:cNvPr>
          <p:cNvSpPr>
            <a:spLocks noGrp="1"/>
          </p:cNvSpPr>
          <p:nvPr>
            <p:ph type="sldNum" sz="quarter" idx="5"/>
          </p:nvPr>
        </p:nvSpPr>
        <p:spPr/>
        <p:txBody>
          <a:bodyPr/>
          <a:lstStyle/>
          <a:p>
            <a:fld id="{39C32A17-E9D6-4846-BA79-15EC6EB62858}" type="slidenum">
              <a:rPr lang="en-US" smtClean="0"/>
              <a:t>6</a:t>
            </a:fld>
            <a:endParaRPr lang="en-US"/>
          </a:p>
        </p:txBody>
      </p:sp>
    </p:spTree>
    <p:extLst>
      <p:ext uri="{BB962C8B-B14F-4D97-AF65-F5344CB8AC3E}">
        <p14:creationId xmlns:p14="http://schemas.microsoft.com/office/powerpoint/2010/main" val="1260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LDD!</a:t>
            </a:r>
          </a:p>
        </p:txBody>
      </p:sp>
      <p:sp>
        <p:nvSpPr>
          <p:cNvPr id="4" name="Slide Number Placeholder 3"/>
          <p:cNvSpPr>
            <a:spLocks noGrp="1"/>
          </p:cNvSpPr>
          <p:nvPr>
            <p:ph type="sldNum" sz="quarter" idx="5"/>
          </p:nvPr>
        </p:nvSpPr>
        <p:spPr/>
        <p:txBody>
          <a:bodyPr/>
          <a:lstStyle/>
          <a:p>
            <a:fld id="{39C32A17-E9D6-4846-BA79-15EC6EB62858}" type="slidenum">
              <a:rPr lang="en-US" smtClean="0"/>
              <a:t>10</a:t>
            </a:fld>
            <a:endParaRPr lang="en-US"/>
          </a:p>
        </p:txBody>
      </p:sp>
    </p:spTree>
    <p:extLst>
      <p:ext uri="{BB962C8B-B14F-4D97-AF65-F5344CB8AC3E}">
        <p14:creationId xmlns:p14="http://schemas.microsoft.com/office/powerpoint/2010/main" val="153038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E379F-3F6C-94DA-F752-8083F3C58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8EF00-4DC7-FAD1-AD85-1B5716A17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2C307-8199-34F2-8C23-3F3CA4181E09}"/>
              </a:ext>
            </a:extLst>
          </p:cNvPr>
          <p:cNvSpPr>
            <a:spLocks noGrp="1"/>
          </p:cNvSpPr>
          <p:nvPr>
            <p:ph type="body" idx="1"/>
          </p:nvPr>
        </p:nvSpPr>
        <p:spPr/>
        <p:txBody>
          <a:bodyPr/>
          <a:lstStyle/>
          <a:p>
            <a:r>
              <a:rPr lang="en-US" dirty="0"/>
              <a:t>Use your LDD!</a:t>
            </a:r>
          </a:p>
        </p:txBody>
      </p:sp>
      <p:sp>
        <p:nvSpPr>
          <p:cNvPr id="4" name="Slide Number Placeholder 3">
            <a:extLst>
              <a:ext uri="{FF2B5EF4-FFF2-40B4-BE49-F238E27FC236}">
                <a16:creationId xmlns:a16="http://schemas.microsoft.com/office/drawing/2014/main" id="{DB16896A-D8BD-6785-A7D1-ABBC23CC7647}"/>
              </a:ext>
            </a:extLst>
          </p:cNvPr>
          <p:cNvSpPr>
            <a:spLocks noGrp="1"/>
          </p:cNvSpPr>
          <p:nvPr>
            <p:ph type="sldNum" sz="quarter" idx="5"/>
          </p:nvPr>
        </p:nvSpPr>
        <p:spPr/>
        <p:txBody>
          <a:bodyPr/>
          <a:lstStyle/>
          <a:p>
            <a:fld id="{39C32A17-E9D6-4846-BA79-15EC6EB62858}" type="slidenum">
              <a:rPr lang="en-US" smtClean="0"/>
              <a:t>11</a:t>
            </a:fld>
            <a:endParaRPr lang="en-US"/>
          </a:p>
        </p:txBody>
      </p:sp>
    </p:spTree>
    <p:extLst>
      <p:ext uri="{BB962C8B-B14F-4D97-AF65-F5344CB8AC3E}">
        <p14:creationId xmlns:p14="http://schemas.microsoft.com/office/powerpoint/2010/main" val="278527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B6D1-C441-FA7D-43BE-2EAA46C37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C06C10-F110-AAF0-3184-0B66F42801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4FD26D-8227-F84B-E4CF-391FC6D504FD}"/>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5" name="Footer Placeholder 4">
            <a:extLst>
              <a:ext uri="{FF2B5EF4-FFF2-40B4-BE49-F238E27FC236}">
                <a16:creationId xmlns:a16="http://schemas.microsoft.com/office/drawing/2014/main" id="{37D95A00-C545-B318-98A8-C611DBB20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2EF0F-B7A3-E9E0-21B9-F6A756E4A138}"/>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06787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26D7-18D8-6E70-BE03-64C6DD597F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7B425A-AD20-3F0A-98CF-31056DCA2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4F42E-61C8-6295-4069-8356C97DAD5C}"/>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5" name="Footer Placeholder 4">
            <a:extLst>
              <a:ext uri="{FF2B5EF4-FFF2-40B4-BE49-F238E27FC236}">
                <a16:creationId xmlns:a16="http://schemas.microsoft.com/office/drawing/2014/main" id="{BA795EB7-A209-ADBA-C1D0-BE91AE548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07A5E-484C-8C3F-8075-D4BF9642E290}"/>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420929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60E41-BE65-0FDE-AFE7-23E0D61E2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EAF21-B398-6ADE-18BC-DE6D4F5DB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D5DDA-3F1A-9ADA-5AE4-1C455E9986E5}"/>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5" name="Footer Placeholder 4">
            <a:extLst>
              <a:ext uri="{FF2B5EF4-FFF2-40B4-BE49-F238E27FC236}">
                <a16:creationId xmlns:a16="http://schemas.microsoft.com/office/drawing/2014/main" id="{851E9DE3-C18B-114D-EB73-A7694D27C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38912-748C-4CA4-F2DE-58F7C5E607B2}"/>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28823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FB18-B5A1-06F2-6191-4D7421C3F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45A5F6-FF4F-E476-8BA4-EB54EE95B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5566A-55D1-8460-60DC-73EA525AAD04}"/>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5" name="Footer Placeholder 4">
            <a:extLst>
              <a:ext uri="{FF2B5EF4-FFF2-40B4-BE49-F238E27FC236}">
                <a16:creationId xmlns:a16="http://schemas.microsoft.com/office/drawing/2014/main" id="{8A82AB33-CCF4-311F-D0AE-0F20DCC61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1F6FB-9508-E58F-5739-A8B4794DC04B}"/>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31282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40E4-28C9-532A-C0F1-7DCEF76646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D25BFB-89BD-EB2C-2CFA-716CC0BCF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24246-4B61-0113-4A19-4D0BBD5D8397}"/>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5" name="Footer Placeholder 4">
            <a:extLst>
              <a:ext uri="{FF2B5EF4-FFF2-40B4-BE49-F238E27FC236}">
                <a16:creationId xmlns:a16="http://schemas.microsoft.com/office/drawing/2014/main" id="{2C4C8109-DC7E-DC87-1C5C-6EFFD95C7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E3A7A-9E58-EB78-EA7E-D9789FE47484}"/>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81465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985-2253-0684-D735-D50C30898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7FC98-E853-2A9E-3458-2991EB2CB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F4A96-13CF-8406-ED3E-0091E0888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A45760-607A-5189-733C-76C57C52087D}"/>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6" name="Footer Placeholder 5">
            <a:extLst>
              <a:ext uri="{FF2B5EF4-FFF2-40B4-BE49-F238E27FC236}">
                <a16:creationId xmlns:a16="http://schemas.microsoft.com/office/drawing/2014/main" id="{EB042221-20D1-6E6D-7591-C1A21E0D8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F1F89-FF30-EED3-5BD8-518E942C9D38}"/>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24208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9510-8052-4EF9-8694-C9B7542EE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9FACE-EC78-8128-482A-1EEDAADE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ED1D6-3C10-2AD3-5FB6-21694BD27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4B4096-19CE-F9FA-CF20-3DB37F814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7A9C2-0002-E501-3567-08DB86A400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A0C37A-6A7D-4000-BB29-E0350CDC9446}"/>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8" name="Footer Placeholder 7">
            <a:extLst>
              <a:ext uri="{FF2B5EF4-FFF2-40B4-BE49-F238E27FC236}">
                <a16:creationId xmlns:a16="http://schemas.microsoft.com/office/drawing/2014/main" id="{341846E7-83F3-648F-1364-ABDCB873D1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0E2A9A-86AE-C239-A682-9E86E00D290B}"/>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39614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E048-6A58-7F7B-7AB0-4454B167E7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CE1D5-7624-FAAD-F29C-C5278B45EAC7}"/>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4" name="Footer Placeholder 3">
            <a:extLst>
              <a:ext uri="{FF2B5EF4-FFF2-40B4-BE49-F238E27FC236}">
                <a16:creationId xmlns:a16="http://schemas.microsoft.com/office/drawing/2014/main" id="{FB88CFDA-28AC-2819-F78B-FEAE060A8E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ADC47-8C42-BA83-CDDB-D0ACC3A32900}"/>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4265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FD541-3868-95D6-B606-103F259E44BC}"/>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3" name="Footer Placeholder 2">
            <a:extLst>
              <a:ext uri="{FF2B5EF4-FFF2-40B4-BE49-F238E27FC236}">
                <a16:creationId xmlns:a16="http://schemas.microsoft.com/office/drawing/2014/main" id="{A98FFD74-6BBD-9292-65A9-15883DFF2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0A8B4-6FC4-552F-6B1B-685DA92FAF59}"/>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33850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8FC-78D6-6593-FB12-1B381C56C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984A8-DCBD-C109-EB95-2E019BBEE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D0D88-2C06-7F83-83E3-99B1DAC71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E29F9-30FF-4911-30CE-E7E082E521A4}"/>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6" name="Footer Placeholder 5">
            <a:extLst>
              <a:ext uri="{FF2B5EF4-FFF2-40B4-BE49-F238E27FC236}">
                <a16:creationId xmlns:a16="http://schemas.microsoft.com/office/drawing/2014/main" id="{265867FF-D9FA-B9E6-6ABA-02355E50D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79C75-CFFF-00C6-0FEA-A61F0C8E934B}"/>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70090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7BDA-E450-AD9C-8B2B-A710360A8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B9582E-AB17-376A-384F-4FE8F9B9A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2EDE6E-A43A-75CE-34CC-EC8C5D0BF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2DE55-DEE9-DFEC-CD1B-D12DB3FD32E6}"/>
              </a:ext>
            </a:extLst>
          </p:cNvPr>
          <p:cNvSpPr>
            <a:spLocks noGrp="1"/>
          </p:cNvSpPr>
          <p:nvPr>
            <p:ph type="dt" sz="half" idx="10"/>
          </p:nvPr>
        </p:nvSpPr>
        <p:spPr/>
        <p:txBody>
          <a:bodyPr/>
          <a:lstStyle/>
          <a:p>
            <a:fld id="{B181DFF3-855A-41EA-8144-540C4B2D58B1}" type="datetimeFigureOut">
              <a:rPr lang="en-US" smtClean="0"/>
              <a:t>6/5/2026</a:t>
            </a:fld>
            <a:endParaRPr lang="en-US"/>
          </a:p>
        </p:txBody>
      </p:sp>
      <p:sp>
        <p:nvSpPr>
          <p:cNvPr id="6" name="Footer Placeholder 5">
            <a:extLst>
              <a:ext uri="{FF2B5EF4-FFF2-40B4-BE49-F238E27FC236}">
                <a16:creationId xmlns:a16="http://schemas.microsoft.com/office/drawing/2014/main" id="{AFF87D26-8416-DE74-B5FE-86BCFFED6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C7CB9-D85C-EAB8-48E3-76C8AA99DC3D}"/>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43751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FACEE-DF9A-4A0F-6537-DBB77BB17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A83CA0-7940-647B-ABF5-A688E48B4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D769B-D29E-4C4A-A2F7-57B31002D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1DFF3-855A-41EA-8144-540C4B2D58B1}" type="datetimeFigureOut">
              <a:rPr lang="en-US" smtClean="0"/>
              <a:t>6/5/2026</a:t>
            </a:fld>
            <a:endParaRPr lang="en-US"/>
          </a:p>
        </p:txBody>
      </p:sp>
      <p:sp>
        <p:nvSpPr>
          <p:cNvPr id="5" name="Footer Placeholder 4">
            <a:extLst>
              <a:ext uri="{FF2B5EF4-FFF2-40B4-BE49-F238E27FC236}">
                <a16:creationId xmlns:a16="http://schemas.microsoft.com/office/drawing/2014/main" id="{6452301F-58E6-B98F-0E5E-D15143EAD4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3FA9EA-C335-E844-62B4-5C0ACBC9A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5D58C-C166-4FA6-BF12-9FD143244241}" type="slidenum">
              <a:rPr lang="en-US" smtClean="0"/>
              <a:t>‹#›</a:t>
            </a:fld>
            <a:endParaRPr lang="en-US"/>
          </a:p>
        </p:txBody>
      </p:sp>
      <p:pic>
        <p:nvPicPr>
          <p:cNvPr id="7" name="Picture 6" descr="A picture containing text">
            <a:extLst>
              <a:ext uri="{FF2B5EF4-FFF2-40B4-BE49-F238E27FC236}">
                <a16:creationId xmlns:a16="http://schemas.microsoft.com/office/drawing/2014/main" id="{781F1DB7-603C-41CE-E888-493E8D2991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512" y="-313277"/>
            <a:ext cx="12303512" cy="1959515"/>
          </a:xfrm>
          <a:prstGeom prst="rect">
            <a:avLst/>
          </a:prstGeom>
        </p:spPr>
      </p:pic>
    </p:spTree>
    <p:extLst>
      <p:ext uri="{BB962C8B-B14F-4D97-AF65-F5344CB8AC3E}">
        <p14:creationId xmlns:p14="http://schemas.microsoft.com/office/powerpoint/2010/main" val="313737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nbrc.gov" TargetMode="External"/><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hyperlink" Target="https://www.nbrc.gov/content/new-grantee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nbrc.gov/content/administration" TargetMode="External"/><Relationship Id="rId4" Type="http://schemas.openxmlformats.org/officeDocument/2006/relationships/hyperlink" Target="https://www.nbrc.gov/content/even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brc.gov/content/local-development-district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www.nbrc.gov/userfiles/files/Grantee%20Resources/NBRC%20Reporting%20in%20the%20GMS%20New%20Grantees.pdf" TargetMode="External"/><Relationship Id="rId3" Type="http://schemas.openxmlformats.org/officeDocument/2006/relationships/hyperlink" Target="https://www.nbrc.gov/content/events" TargetMode="External"/><Relationship Id="rId7" Type="http://schemas.openxmlformats.org/officeDocument/2006/relationships/hyperlink" Target="https://www.nbrc.gov/userfiles/files/Grantee%20Resources/Reimbursements%202025%20Training.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nbrc.gov/userfiles/files/Grantee%20Resources/2024%20Spring%20Grantees/BABAA%20training%20for%20grantees%202025.pdf" TargetMode="External"/><Relationship Id="rId5" Type="http://schemas.openxmlformats.org/officeDocument/2006/relationships/hyperlink" Target="https://www.nbrc.gov/userfiles/files/New%20Grantee%20Support/Session%202%20NEPA%20FINAL%20Feb%202025.pdf" TargetMode="External"/><Relationship Id="rId4" Type="http://schemas.openxmlformats.org/officeDocument/2006/relationships/hyperlink" Target="https://www.nbrc.gov/userfiles/files/New%20Grantee%20Support/2024%20Fall%20Round%20New%20Grantee%20Training%20Session%201%20FINAL.pdf" TargetMode="External"/><Relationship Id="rId9" Type="http://schemas.openxmlformats.org/officeDocument/2006/relationships/hyperlink" Target="https://www.nbrc.gov/userfiles/files/Grantee%20Resources/NBRC%20Amendments%20%26%20Closeout%20Training%202025.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brc.gov/content/administratio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nbrc.gov/content/administration"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nbrc.gov/content/eve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admin@nbrc.gov"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nbrc.gov/content/new-grantees" TargetMode="External"/><Relationship Id="rId2" Type="http://schemas.openxmlformats.org/officeDocument/2006/relationships/hyperlink" Target="http://www.nbrc.gov/content/administratio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
            <a:extLst>
              <a:ext uri="{FF2B5EF4-FFF2-40B4-BE49-F238E27FC236}">
                <a16:creationId xmlns:a16="http://schemas.microsoft.com/office/drawing/2014/main" id="{7171389E-7E24-4C14-8ACE-9C5065F2A0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a:blipFill dpi="0" rotWithShape="1">
            <a:blip r:embed="rId4"/>
            <a:srcRect/>
            <a:stretch>
              <a:fillRect/>
            </a:stretch>
          </a:blipFill>
        </p:spPr>
      </p:pic>
      <p:sp>
        <p:nvSpPr>
          <p:cNvPr id="14" name="Rectangle 13">
            <a:extLst>
              <a:ext uri="{FF2B5EF4-FFF2-40B4-BE49-F238E27FC236}">
                <a16:creationId xmlns:a16="http://schemas.microsoft.com/office/drawing/2014/main" id="{C25AC10C-D659-15B4-57DC-50CE1613BF87}"/>
              </a:ext>
              <a:ext uri="{C183D7F6-B498-43B3-948B-1728B52AA6E4}">
                <adec:decorative xmlns:adec="http://schemas.microsoft.com/office/drawing/2017/decorative" val="1"/>
              </a:ext>
            </a:extLst>
          </p:cNvPr>
          <p:cNvSpPr/>
          <p:nvPr/>
        </p:nvSpPr>
        <p:spPr>
          <a:xfrm>
            <a:off x="-71886" y="-190739"/>
            <a:ext cx="12263886" cy="7048739"/>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tx1"/>
                </a:solidFill>
                <a:latin typeface="Arial"/>
                <a:cs typeface="Arial"/>
              </a:rPr>
              <a:t>2026 SUPPORT FOR NEW GRANTEES</a:t>
            </a:r>
            <a:endParaRPr lang="en-US" dirty="0">
              <a:solidFill>
                <a:schemeClr val="tx1"/>
              </a:solidFill>
            </a:endParaRPr>
          </a:p>
          <a:p>
            <a:pPr algn="ctr"/>
            <a:endParaRPr lang="en-US" sz="3200" b="1" dirty="0">
              <a:solidFill>
                <a:srgbClr val="000000"/>
              </a:solidFill>
              <a:latin typeface="Arial"/>
              <a:ea typeface="Calibri"/>
              <a:cs typeface="Arial"/>
            </a:endParaRPr>
          </a:p>
          <a:p>
            <a:pPr algn="ctr"/>
            <a:r>
              <a:rPr lang="en-US" sz="3200" b="1" dirty="0">
                <a:solidFill>
                  <a:schemeClr val="tx1"/>
                </a:solidFill>
                <a:latin typeface="Arial"/>
                <a:ea typeface="Calibri"/>
                <a:cs typeface="Arial"/>
              </a:rPr>
              <a:t>Brief Next Steps for New Grantees</a:t>
            </a:r>
            <a:endParaRPr lang="en-US" dirty="0">
              <a:solidFill>
                <a:schemeClr val="tx1"/>
              </a:solidFill>
              <a:latin typeface="Calibri" panose="020F0502020204030204"/>
              <a:ea typeface="Calibri"/>
              <a:cs typeface="Calibri" panose="020F0502020204030204"/>
            </a:endParaRPr>
          </a:p>
          <a:p>
            <a:pPr algn="ctr"/>
            <a:r>
              <a:rPr lang="en-US" sz="2400" dirty="0">
                <a:solidFill>
                  <a:schemeClr val="tx1"/>
                </a:solidFill>
                <a:latin typeface="Arial"/>
                <a:ea typeface="Calibri"/>
                <a:cs typeface="Arial"/>
              </a:rPr>
              <a:t>Updated June 2026</a:t>
            </a:r>
            <a:endParaRPr lang="en-US" sz="2400" dirty="0">
              <a:solidFill>
                <a:schemeClr val="tx1"/>
              </a:solidFill>
              <a:ea typeface="Calibri"/>
              <a:cs typeface="Calibri"/>
            </a:endParaRPr>
          </a:p>
        </p:txBody>
      </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3" y="4912652"/>
            <a:ext cx="12192001" cy="1063800"/>
          </a:xfrm>
        </p:spPr>
        <p:txBody>
          <a:bodyPr>
            <a:noAutofit/>
          </a:bodyPr>
          <a:lstStyle/>
          <a:p>
            <a:r>
              <a:rPr lang="en-US" sz="3200" b="1" dirty="0">
                <a:latin typeface="+mn-lt"/>
                <a:ea typeface="Tahoma"/>
                <a:cs typeface="Arial"/>
                <a:hlinkClick r:id="rId5"/>
              </a:rPr>
              <a:t>www.nbrc.gov</a:t>
            </a:r>
            <a:endParaRPr lang="en-US" sz="2400" b="1" dirty="0">
              <a:latin typeface="+mn-lt"/>
              <a:ea typeface="Tahoma"/>
              <a:cs typeface="Arial"/>
            </a:endParaRPr>
          </a:p>
        </p:txBody>
      </p:sp>
      <p:pic>
        <p:nvPicPr>
          <p:cNvPr id="16" name="Picture 15" descr="A picture of nature with mountains, a stream and wildflowers. ">
            <a:extLst>
              <a:ext uri="{FF2B5EF4-FFF2-40B4-BE49-F238E27FC236}">
                <a16:creationId xmlns:a16="http://schemas.microsoft.com/office/drawing/2014/main" id="{73FED135-755D-B472-00B1-C4C293857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2" y="-220168"/>
            <a:ext cx="12303209" cy="1941802"/>
          </a:xfrm>
          <a:prstGeom prst="rect">
            <a:avLst/>
          </a:prstGeom>
        </p:spPr>
      </p:pic>
    </p:spTree>
    <p:extLst>
      <p:ext uri="{BB962C8B-B14F-4D97-AF65-F5344CB8AC3E}">
        <p14:creationId xmlns:p14="http://schemas.microsoft.com/office/powerpoint/2010/main" val="20483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868068" y="1517715"/>
            <a:ext cx="10217854" cy="848113"/>
          </a:xfrm>
        </p:spPr>
        <p:txBody>
          <a:bodyPr>
            <a:noAutofit/>
          </a:bodyPr>
          <a:lstStyle/>
          <a:p>
            <a:pPr algn="ctr"/>
            <a:br>
              <a:rPr lang="en-US" b="1" dirty="0">
                <a:latin typeface="Arial"/>
                <a:ea typeface="Tahoma"/>
                <a:cs typeface="Tahoma"/>
              </a:rPr>
            </a:br>
            <a:br>
              <a:rPr lang="en-US" b="1" dirty="0">
                <a:latin typeface="Arial"/>
                <a:ea typeface="Tahoma"/>
                <a:cs typeface="Tahoma"/>
              </a:rPr>
            </a:br>
            <a:br>
              <a:rPr lang="en-US" b="1" dirty="0">
                <a:latin typeface="Arial"/>
                <a:ea typeface="Tahoma"/>
                <a:cs typeface="Tahoma"/>
              </a:rPr>
            </a:br>
            <a:r>
              <a:rPr lang="en-US" b="1" dirty="0">
                <a:latin typeface="Arial"/>
                <a:ea typeface="Tahoma"/>
                <a:cs typeface="Tahoma"/>
              </a:rPr>
              <a:t>GRANTEE RESOURCES</a:t>
            </a:r>
            <a:endParaRPr lang="en-US" dirty="0"/>
          </a:p>
        </p:txBody>
      </p:sp>
      <p:sp>
        <p:nvSpPr>
          <p:cNvPr id="4" name="Text Placeholder 3">
            <a:extLst>
              <a:ext uri="{FF2B5EF4-FFF2-40B4-BE49-F238E27FC236}">
                <a16:creationId xmlns:a16="http://schemas.microsoft.com/office/drawing/2014/main" id="{A9D610C7-5549-2D97-548C-E02B8F3720C2}"/>
              </a:ext>
            </a:extLst>
          </p:cNvPr>
          <p:cNvSpPr>
            <a:spLocks noGrp="1"/>
          </p:cNvSpPr>
          <p:nvPr>
            <p:ph type="body" sz="half" idx="2"/>
          </p:nvPr>
        </p:nvSpPr>
        <p:spPr>
          <a:xfrm>
            <a:off x="414779" y="2130458"/>
            <a:ext cx="11463161" cy="4487157"/>
          </a:xfrm>
          <a:noFill/>
        </p:spPr>
        <p:txBody>
          <a:bodyPr vert="horz" lIns="91440" tIns="45720" rIns="91440" bIns="45720" rtlCol="0" anchor="t">
            <a:noAutofit/>
          </a:bodyPr>
          <a:lstStyle/>
          <a:p>
            <a:pPr>
              <a:lnSpc>
                <a:spcPct val="100000"/>
              </a:lnSpc>
              <a:spcBef>
                <a:spcPts val="600"/>
              </a:spcBef>
            </a:pPr>
            <a:endParaRPr lang="en-US" sz="2400" b="1" dirty="0">
              <a:latin typeface="Arial"/>
              <a:ea typeface="Tahoma"/>
              <a:cs typeface="Arial"/>
            </a:endParaRPr>
          </a:p>
          <a:p>
            <a:pPr>
              <a:lnSpc>
                <a:spcPct val="100000"/>
              </a:lnSpc>
              <a:spcBef>
                <a:spcPts val="600"/>
              </a:spcBef>
            </a:pPr>
            <a:r>
              <a:rPr lang="en-US" sz="2400" b="1" dirty="0">
                <a:latin typeface="Arial"/>
                <a:ea typeface="Tahoma"/>
                <a:cs typeface="Arial"/>
              </a:rPr>
              <a:t>Forms &amp; Guidance</a:t>
            </a:r>
          </a:p>
          <a:p>
            <a:pPr>
              <a:lnSpc>
                <a:spcPct val="100000"/>
              </a:lnSpc>
              <a:spcBef>
                <a:spcPts val="600"/>
              </a:spcBef>
            </a:pPr>
            <a:endParaRPr lang="en-US" dirty="0"/>
          </a:p>
          <a:p>
            <a:pPr marL="342900" indent="-342900">
              <a:lnSpc>
                <a:spcPct val="100000"/>
              </a:lnSpc>
              <a:spcBef>
                <a:spcPts val="600"/>
              </a:spcBef>
              <a:buFont typeface="Arial,Sans-Serif"/>
              <a:buChar char="•"/>
            </a:pPr>
            <a:r>
              <a:rPr lang="en-US" sz="2400" dirty="0">
                <a:latin typeface="Arial"/>
                <a:ea typeface="Tahoma"/>
                <a:cs typeface="Arial"/>
              </a:rPr>
              <a:t>Visit the Support for </a:t>
            </a:r>
            <a:r>
              <a:rPr lang="en-US" sz="2400" dirty="0">
                <a:latin typeface="Arial"/>
                <a:ea typeface="Tahoma"/>
                <a:cs typeface="Arial"/>
                <a:hlinkClick r:id="rId3"/>
              </a:rPr>
              <a:t>New Grantees Resource </a:t>
            </a:r>
            <a:r>
              <a:rPr lang="en-US" sz="2400" dirty="0">
                <a:latin typeface="Arial"/>
                <a:ea typeface="Tahoma"/>
                <a:cs typeface="Arial"/>
              </a:rPr>
              <a:t>page of NBRC’s website</a:t>
            </a:r>
          </a:p>
          <a:p>
            <a:pPr marL="342900" indent="-342900">
              <a:lnSpc>
                <a:spcPct val="100000"/>
              </a:lnSpc>
              <a:spcBef>
                <a:spcPts val="600"/>
              </a:spcBef>
              <a:buFont typeface="Arial,Sans-Serif"/>
              <a:buChar char="•"/>
            </a:pPr>
            <a:endParaRPr lang="en-US" sz="2400" dirty="0">
              <a:latin typeface="Arial"/>
              <a:ea typeface="Tahoma"/>
              <a:cs typeface="Arial"/>
            </a:endParaRPr>
          </a:p>
          <a:p>
            <a:pPr marL="342900" indent="-342900">
              <a:lnSpc>
                <a:spcPct val="100000"/>
              </a:lnSpc>
              <a:spcBef>
                <a:spcPts val="600"/>
              </a:spcBef>
              <a:buFont typeface="Arial,Sans-Serif"/>
              <a:buChar char="•"/>
            </a:pPr>
            <a:r>
              <a:rPr lang="en-US" sz="2400" dirty="0">
                <a:latin typeface="Arial"/>
                <a:ea typeface="Tahoma"/>
                <a:cs typeface="Arial"/>
              </a:rPr>
              <a:t>Visit the </a:t>
            </a:r>
            <a:r>
              <a:rPr lang="en-US" sz="2400" dirty="0">
                <a:latin typeface="Arial"/>
                <a:ea typeface="Tahoma"/>
                <a:cs typeface="Arial"/>
                <a:hlinkClick r:id="rId4"/>
              </a:rPr>
              <a:t>Events</a:t>
            </a:r>
            <a:r>
              <a:rPr lang="en-US" sz="2400" dirty="0">
                <a:latin typeface="Arial"/>
                <a:ea typeface="Tahoma"/>
                <a:cs typeface="Arial"/>
              </a:rPr>
              <a:t> page for upcoming trainings schedule</a:t>
            </a:r>
          </a:p>
          <a:p>
            <a:pPr marL="342900" indent="-342900">
              <a:lnSpc>
                <a:spcPct val="100000"/>
              </a:lnSpc>
              <a:spcBef>
                <a:spcPts val="600"/>
              </a:spcBef>
              <a:buFont typeface="Arial,Sans-Serif"/>
              <a:buChar char="•"/>
            </a:pPr>
            <a:endParaRPr lang="en-US" sz="2400" dirty="0">
              <a:latin typeface="Arial"/>
              <a:ea typeface="Tahoma"/>
              <a:cs typeface="Arial"/>
              <a:hlinkClick r:id="rId5"/>
            </a:endParaRPr>
          </a:p>
          <a:p>
            <a:pPr marL="342900" indent="-342900">
              <a:lnSpc>
                <a:spcPct val="100000"/>
              </a:lnSpc>
              <a:spcBef>
                <a:spcPts val="600"/>
              </a:spcBef>
              <a:buFont typeface="Arial,Sans-Serif"/>
              <a:buChar char="•"/>
            </a:pPr>
            <a:r>
              <a:rPr lang="en-US" sz="2400" dirty="0">
                <a:latin typeface="Arial"/>
                <a:ea typeface="Tahoma"/>
                <a:cs typeface="Arial"/>
                <a:hlinkClick r:id="rId5"/>
              </a:rPr>
              <a:t>NBRC Resources </a:t>
            </a:r>
            <a:r>
              <a:rPr lang="en-US" sz="2400" dirty="0">
                <a:latin typeface="Arial"/>
                <a:ea typeface="Tahoma"/>
                <a:cs typeface="Arial"/>
              </a:rPr>
              <a:t>page contains many forms</a:t>
            </a:r>
            <a:endParaRPr lang="en-US" dirty="0"/>
          </a:p>
        </p:txBody>
      </p:sp>
    </p:spTree>
    <p:extLst>
      <p:ext uri="{BB962C8B-B14F-4D97-AF65-F5344CB8AC3E}">
        <p14:creationId xmlns:p14="http://schemas.microsoft.com/office/powerpoint/2010/main" val="408188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06F763-74D6-864D-F9A2-EEAAA210F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0281E-5D3A-4736-5DBA-69B28CA1FACB}"/>
              </a:ext>
            </a:extLst>
          </p:cNvPr>
          <p:cNvSpPr>
            <a:spLocks noGrp="1"/>
          </p:cNvSpPr>
          <p:nvPr>
            <p:ph type="title"/>
          </p:nvPr>
        </p:nvSpPr>
        <p:spPr>
          <a:xfrm>
            <a:off x="868068" y="1517716"/>
            <a:ext cx="10217854" cy="612742"/>
          </a:xfrm>
        </p:spPr>
        <p:txBody>
          <a:bodyPr>
            <a:noAutofit/>
          </a:bodyPr>
          <a:lstStyle/>
          <a:p>
            <a:pPr algn="ctr"/>
            <a:r>
              <a:rPr lang="en-US" b="1">
                <a:latin typeface="Arial"/>
                <a:ea typeface="Tahoma"/>
                <a:cs typeface="Tahoma"/>
              </a:rPr>
              <a:t>GRANTEE RESOURCES</a:t>
            </a:r>
            <a:endParaRPr lang="en-US"/>
          </a:p>
        </p:txBody>
      </p:sp>
      <p:sp>
        <p:nvSpPr>
          <p:cNvPr id="4" name="Text Placeholder 3">
            <a:extLst>
              <a:ext uri="{FF2B5EF4-FFF2-40B4-BE49-F238E27FC236}">
                <a16:creationId xmlns:a16="http://schemas.microsoft.com/office/drawing/2014/main" id="{F947F446-A6AF-2EB1-C920-F54A589BDD69}"/>
              </a:ext>
            </a:extLst>
          </p:cNvPr>
          <p:cNvSpPr>
            <a:spLocks noGrp="1"/>
          </p:cNvSpPr>
          <p:nvPr>
            <p:ph type="body" sz="half" idx="2"/>
          </p:nvPr>
        </p:nvSpPr>
        <p:spPr>
          <a:xfrm>
            <a:off x="414779" y="2130458"/>
            <a:ext cx="11463161" cy="4487157"/>
          </a:xfrm>
          <a:noFill/>
        </p:spPr>
        <p:txBody>
          <a:bodyPr vert="horz" lIns="91440" tIns="45720" rIns="91440" bIns="45720" rtlCol="0" anchor="t">
            <a:noAutofit/>
          </a:bodyPr>
          <a:lstStyle/>
          <a:p>
            <a:pPr>
              <a:lnSpc>
                <a:spcPct val="100000"/>
              </a:lnSpc>
              <a:spcBef>
                <a:spcPts val="600"/>
              </a:spcBef>
            </a:pPr>
            <a:r>
              <a:rPr lang="en-US" sz="2400" b="1" dirty="0">
                <a:latin typeface="Arial"/>
                <a:ea typeface="Tahoma"/>
                <a:cs typeface="Tahoma"/>
              </a:rPr>
              <a:t>Human Support</a:t>
            </a:r>
          </a:p>
          <a:p>
            <a:pPr>
              <a:lnSpc>
                <a:spcPct val="100000"/>
              </a:lnSpc>
              <a:spcBef>
                <a:spcPts val="600"/>
              </a:spcBef>
            </a:pPr>
            <a:endParaRPr lang="en-US" sz="2400" dirty="0">
              <a:latin typeface="Arial"/>
              <a:ea typeface="Tahoma" panose="020B0604030504040204" pitchFamily="34" charset="0"/>
              <a:cs typeface="Tahoma" panose="020B0604030504040204" pitchFamily="34" charset="0"/>
            </a:endParaRPr>
          </a:p>
          <a:p>
            <a:pPr marL="285750" indent="-285750">
              <a:lnSpc>
                <a:spcPct val="100000"/>
              </a:lnSpc>
              <a:spcBef>
                <a:spcPts val="0"/>
              </a:spcBef>
              <a:buChar char="•"/>
            </a:pPr>
            <a:r>
              <a:rPr lang="en-US" sz="2400" dirty="0">
                <a:latin typeface="Arial"/>
                <a:ea typeface="Calibri"/>
                <a:cs typeface="Calibri"/>
              </a:rPr>
              <a:t>NBRC Staff – Please use the Collab Tab of the GMS application record for NBRC staff support</a:t>
            </a:r>
          </a:p>
          <a:p>
            <a:pPr marL="285750" indent="-285750">
              <a:lnSpc>
                <a:spcPct val="100000"/>
              </a:lnSpc>
              <a:spcBef>
                <a:spcPts val="0"/>
              </a:spcBef>
              <a:buChar char="•"/>
            </a:pPr>
            <a:endParaRPr lang="en-US" sz="2400" dirty="0">
              <a:latin typeface="Arial"/>
              <a:ea typeface="Calibri"/>
              <a:cs typeface="Calibri"/>
            </a:endParaRPr>
          </a:p>
          <a:p>
            <a:pPr marL="285750" indent="-285750">
              <a:lnSpc>
                <a:spcPct val="100000"/>
              </a:lnSpc>
              <a:spcBef>
                <a:spcPts val="0"/>
              </a:spcBef>
              <a:buChar char="•"/>
            </a:pPr>
            <a:r>
              <a:rPr lang="en-US" sz="2400" dirty="0">
                <a:latin typeface="Arial"/>
                <a:ea typeface="Calibri"/>
                <a:cs typeface="Calibri"/>
              </a:rPr>
              <a:t>Your </a:t>
            </a:r>
            <a:r>
              <a:rPr lang="en-US" sz="2400" dirty="0">
                <a:latin typeface="Arial"/>
                <a:ea typeface="Calibri"/>
                <a:cs typeface="Calibri"/>
                <a:hlinkClick r:id="rId3"/>
              </a:rPr>
              <a:t>Local Development District</a:t>
            </a:r>
            <a:endParaRPr lang="en-US" sz="2400" dirty="0">
              <a:latin typeface="Arial"/>
              <a:ea typeface="Calibri"/>
              <a:cs typeface="Calibri"/>
            </a:endParaRPr>
          </a:p>
          <a:p>
            <a:pPr marL="285750" indent="-285750">
              <a:lnSpc>
                <a:spcPct val="100000"/>
              </a:lnSpc>
              <a:spcBef>
                <a:spcPts val="0"/>
              </a:spcBef>
              <a:buChar char="•"/>
            </a:pPr>
            <a:endParaRPr lang="en-US" sz="2400" dirty="0">
              <a:latin typeface="Arial"/>
              <a:ea typeface="Calibri"/>
              <a:cs typeface="Calibri"/>
            </a:endParaRPr>
          </a:p>
          <a:p>
            <a:pPr marL="285750" indent="-285750">
              <a:lnSpc>
                <a:spcPct val="100000"/>
              </a:lnSpc>
              <a:spcBef>
                <a:spcPts val="0"/>
              </a:spcBef>
              <a:buChar char="•"/>
            </a:pPr>
            <a:r>
              <a:rPr lang="en-US" sz="2400" dirty="0">
                <a:latin typeface="Arial"/>
                <a:ea typeface="Calibri"/>
                <a:cs typeface="Calibri"/>
              </a:rPr>
              <a:t>Please always include your project name and grant award number in the subject line</a:t>
            </a:r>
            <a:endParaRPr lang="en-US" sz="2400" dirty="0">
              <a:latin typeface="Arial"/>
              <a:ea typeface="Tahoma"/>
              <a:cs typeface="Tahoma"/>
            </a:endParaRPr>
          </a:p>
        </p:txBody>
      </p:sp>
    </p:spTree>
    <p:extLst>
      <p:ext uri="{BB962C8B-B14F-4D97-AF65-F5344CB8AC3E}">
        <p14:creationId xmlns:p14="http://schemas.microsoft.com/office/powerpoint/2010/main" val="121319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237736" y="1589602"/>
            <a:ext cx="11702882" cy="602716"/>
          </a:xfrm>
        </p:spPr>
        <p:txBody>
          <a:bodyPr>
            <a:noAutofit/>
          </a:bodyPr>
          <a:lstStyle/>
          <a:p>
            <a:pPr algn="ctr"/>
            <a:r>
              <a:rPr lang="en-US" b="1" dirty="0">
                <a:latin typeface="Arial"/>
                <a:ea typeface="Tahoma"/>
                <a:cs typeface="Tahoma"/>
              </a:rPr>
              <a:t>AWARD NOTIFICATIONS</a:t>
            </a:r>
            <a:endParaRPr lang="en-US" dirty="0"/>
          </a:p>
        </p:txBody>
      </p:sp>
      <p:sp>
        <p:nvSpPr>
          <p:cNvPr id="4" name="Text Placeholder 3">
            <a:extLst>
              <a:ext uri="{FF2B5EF4-FFF2-40B4-BE49-F238E27FC236}">
                <a16:creationId xmlns:a16="http://schemas.microsoft.com/office/drawing/2014/main" id="{A9D610C7-5549-2D97-548C-E02B8F3720C2}"/>
              </a:ext>
            </a:extLst>
          </p:cNvPr>
          <p:cNvSpPr>
            <a:spLocks noGrp="1"/>
          </p:cNvSpPr>
          <p:nvPr>
            <p:ph type="body" sz="half" idx="2"/>
          </p:nvPr>
        </p:nvSpPr>
        <p:spPr>
          <a:xfrm>
            <a:off x="242254" y="2184485"/>
            <a:ext cx="11693757" cy="4418753"/>
          </a:xfrm>
          <a:noFill/>
        </p:spPr>
        <p:txBody>
          <a:bodyPr vert="horz" lIns="91440" tIns="45720" rIns="91440" bIns="45720" rtlCol="0" anchor="t">
            <a:noAutofit/>
          </a:bodyPr>
          <a:lstStyle/>
          <a:p>
            <a:r>
              <a:rPr lang="en-US" sz="2400" b="1" dirty="0">
                <a:latin typeface="Arial"/>
                <a:ea typeface="Tahoma"/>
                <a:cs typeface="Tahoma"/>
              </a:rPr>
              <a:t>NBRC notifies all successful entities with an award notification AND an award letter.   </a:t>
            </a:r>
            <a:endParaRPr lang="en-US" sz="2400" b="1" dirty="0">
              <a:latin typeface="Calibri" panose="020F0502020204030204"/>
              <a:ea typeface="Calibri" panose="020F0502020204030204"/>
              <a:cs typeface="Calibri" panose="020F0502020204030204"/>
            </a:endParaRPr>
          </a:p>
          <a:p>
            <a:pPr marL="342900" indent="-342900">
              <a:buFont typeface="Wingdings" panose="020B0604020202020204" pitchFamily="34" charset="0"/>
              <a:buChar char="Ø"/>
            </a:pPr>
            <a:r>
              <a:rPr lang="en-US" sz="2400" b="1" i="1" dirty="0">
                <a:latin typeface="Arial"/>
                <a:ea typeface="Tahoma"/>
                <a:cs typeface="Tahoma"/>
              </a:rPr>
              <a:t>Award notification</a:t>
            </a:r>
            <a:r>
              <a:rPr lang="en-US" sz="2400" dirty="0">
                <a:latin typeface="Arial"/>
                <a:ea typeface="Tahoma"/>
                <a:cs typeface="Tahoma"/>
              </a:rPr>
              <a:t> generated by the GMS indicates successful application</a:t>
            </a:r>
          </a:p>
          <a:p>
            <a:pPr marL="342900" indent="-342900">
              <a:buFont typeface="Wingdings" panose="020B0604020202020204" pitchFamily="34" charset="0"/>
              <a:buChar char="Ø"/>
            </a:pPr>
            <a:r>
              <a:rPr lang="en-US" sz="2400" b="1" i="1" dirty="0">
                <a:latin typeface="Arial"/>
                <a:ea typeface="Tahoma"/>
                <a:cs typeface="Tahoma"/>
              </a:rPr>
              <a:t>Award letter</a:t>
            </a:r>
            <a:r>
              <a:rPr lang="en-US" sz="2400" dirty="0">
                <a:latin typeface="Arial"/>
                <a:ea typeface="Tahoma"/>
                <a:cs typeface="Tahoma"/>
              </a:rPr>
              <a:t> sent as email to Authorized Official, Project Contact and LDD if applicable. </a:t>
            </a:r>
            <a:r>
              <a:rPr lang="en-US" sz="2200" dirty="0">
                <a:latin typeface="Arial"/>
                <a:ea typeface="Tahoma"/>
                <a:cs typeface="Tahoma"/>
              </a:rPr>
              <a:t>To find your Award Letter:</a:t>
            </a:r>
            <a:endParaRPr lang="en-US" sz="2200" dirty="0">
              <a:ea typeface="Calibri" panose="020F0502020204030204"/>
              <a:cs typeface="Calibri" panose="020F0502020204030204"/>
            </a:endParaRPr>
          </a:p>
          <a:p>
            <a:pPr marL="800100" lvl="1" indent="-342900">
              <a:buFont typeface="Wingdings"/>
              <a:buChar char="ü"/>
            </a:pPr>
            <a:r>
              <a:rPr lang="en-US" sz="2400" dirty="0">
                <a:latin typeface="Arial"/>
                <a:ea typeface="Tahoma"/>
                <a:cs typeface="Tahoma"/>
              </a:rPr>
              <a:t>Navigate to Application Record (AP-NBRC-###) in the GMS to view "Collab" tab</a:t>
            </a:r>
          </a:p>
          <a:p>
            <a:pPr marL="800100" lvl="1" indent="-342900">
              <a:buFont typeface="Wingdings"/>
              <a:buChar char="ü"/>
            </a:pPr>
            <a:r>
              <a:rPr lang="en-US" sz="2400" dirty="0">
                <a:latin typeface="Arial"/>
                <a:ea typeface="Tahoma"/>
                <a:cs typeface="Tahoma"/>
              </a:rPr>
              <a:t>Emailed copy of the award letter should appear in the Messages section.</a:t>
            </a:r>
          </a:p>
          <a:p>
            <a:pPr marL="800100" lvl="1" indent="-342900">
              <a:buFont typeface="Wingdings"/>
              <a:buChar char="ü"/>
            </a:pPr>
            <a:r>
              <a:rPr lang="en-US" sz="2400" dirty="0">
                <a:latin typeface="Arial"/>
                <a:ea typeface="Tahoma"/>
                <a:cs typeface="Tahoma"/>
              </a:rPr>
              <a:t>Download your award letter for your files</a:t>
            </a:r>
          </a:p>
          <a:p>
            <a:pPr marL="342900" indent="-342900">
              <a:buFont typeface="Wingdings"/>
              <a:buChar char="Ø"/>
            </a:pPr>
            <a:r>
              <a:rPr lang="en-US" sz="2400" dirty="0">
                <a:solidFill>
                  <a:srgbClr val="FF0000"/>
                </a:solidFill>
                <a:latin typeface="Arial"/>
                <a:ea typeface="Tahoma"/>
                <a:cs typeface="Tahoma"/>
              </a:rPr>
              <a:t>Award letter is NOT a Notice to Proceed.</a:t>
            </a:r>
            <a:r>
              <a:rPr lang="en-US" sz="2400" dirty="0">
                <a:latin typeface="Arial"/>
                <a:ea typeface="Tahoma"/>
                <a:cs typeface="Tahoma"/>
              </a:rPr>
              <a:t> NTP or Partial NTP is required before spending or committing award funds AND match and cost share funds.</a:t>
            </a:r>
            <a:endParaRPr lang="en-US" sz="2400" dirty="0">
              <a:latin typeface="Arial"/>
              <a:ea typeface="Tahoma" panose="020B0604030504040204" pitchFamily="34" charset="0"/>
              <a:cs typeface="Tahoma" panose="020B0604030504040204" pitchFamily="34" charset="0"/>
            </a:endParaRPr>
          </a:p>
          <a:p>
            <a:pPr marL="285750" indent="-285750">
              <a:buFont typeface="Symbol"/>
              <a:buChar char="•"/>
            </a:pPr>
            <a:endParaRPr lang="en-US" sz="2400" dirty="0">
              <a:latin typeface="Arial"/>
              <a:ea typeface="Tahoma" panose="020B0604030504040204" pitchFamily="34" charset="0"/>
              <a:cs typeface="Tahoma" panose="020B0604030504040204" pitchFamily="34" charset="0"/>
            </a:endParaRPr>
          </a:p>
          <a:p>
            <a:pPr>
              <a:lnSpc>
                <a:spcPct val="100000"/>
              </a:lnSpc>
            </a:pPr>
            <a:endParaRPr lang="en-US" sz="2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08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77DA12-2B18-C039-2E08-1A172C987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3045E-398B-429A-6997-5AD40D99FA42}"/>
              </a:ext>
            </a:extLst>
          </p:cNvPr>
          <p:cNvSpPr>
            <a:spLocks noGrp="1"/>
          </p:cNvSpPr>
          <p:nvPr>
            <p:ph type="title"/>
          </p:nvPr>
        </p:nvSpPr>
        <p:spPr>
          <a:xfrm>
            <a:off x="0" y="1417074"/>
            <a:ext cx="11934942" cy="602716"/>
          </a:xfrm>
        </p:spPr>
        <p:txBody>
          <a:bodyPr>
            <a:noAutofit/>
          </a:bodyPr>
          <a:lstStyle/>
          <a:p>
            <a:pPr algn="ctr"/>
            <a:r>
              <a:rPr lang="en-US" b="1" dirty="0">
                <a:latin typeface="Arial"/>
                <a:ea typeface="Tahoma"/>
                <a:cs typeface="Tahoma"/>
              </a:rPr>
              <a:t>AWARD LETTER</a:t>
            </a:r>
            <a:endParaRPr lang="en-US" dirty="0"/>
          </a:p>
        </p:txBody>
      </p:sp>
      <p:sp>
        <p:nvSpPr>
          <p:cNvPr id="4" name="Text Placeholder 3">
            <a:extLst>
              <a:ext uri="{FF2B5EF4-FFF2-40B4-BE49-F238E27FC236}">
                <a16:creationId xmlns:a16="http://schemas.microsoft.com/office/drawing/2014/main" id="{96D40E11-E7C6-00D4-1303-0BCABAB04914}"/>
              </a:ext>
            </a:extLst>
          </p:cNvPr>
          <p:cNvSpPr>
            <a:spLocks noGrp="1"/>
          </p:cNvSpPr>
          <p:nvPr>
            <p:ph type="body" sz="half" idx="2"/>
          </p:nvPr>
        </p:nvSpPr>
        <p:spPr>
          <a:xfrm>
            <a:off x="1698171" y="2027536"/>
            <a:ext cx="10408905" cy="4575702"/>
          </a:xfrm>
          <a:noFill/>
        </p:spPr>
        <p:txBody>
          <a:bodyPr vert="horz" lIns="91440" tIns="45720" rIns="91440" bIns="45720" rtlCol="0" anchor="t">
            <a:noAutofit/>
          </a:bodyPr>
          <a:lstStyle/>
          <a:p>
            <a:r>
              <a:rPr lang="en-US" sz="2400" dirty="0">
                <a:latin typeface="Arial"/>
                <a:ea typeface="Tahoma"/>
                <a:cs typeface="Tahoma"/>
              </a:rPr>
              <a:t>Important Information in Your Award Letter:</a:t>
            </a:r>
          </a:p>
          <a:p>
            <a:pPr marL="342900" indent="-342900">
              <a:buFont typeface="Wingdings"/>
              <a:buChar char="q"/>
            </a:pPr>
            <a:r>
              <a:rPr lang="en-US" sz="2400" dirty="0">
                <a:latin typeface="Arial"/>
                <a:ea typeface="Tahoma"/>
                <a:cs typeface="Tahoma"/>
              </a:rPr>
              <a:t>Award amount</a:t>
            </a:r>
          </a:p>
          <a:p>
            <a:pPr marL="342900" indent="-342900">
              <a:buFont typeface="Wingdings"/>
              <a:buChar char="q"/>
            </a:pPr>
            <a:r>
              <a:rPr lang="en-US" sz="2400" dirty="0">
                <a:latin typeface="Arial"/>
                <a:ea typeface="Tahoma"/>
                <a:cs typeface="Tahoma"/>
              </a:rPr>
              <a:t>Required actions</a:t>
            </a:r>
            <a:endParaRPr lang="en-US" sz="2400" dirty="0">
              <a:latin typeface="Arial"/>
              <a:ea typeface="Tahoma" panose="020B0604030504040204" pitchFamily="34" charset="0"/>
              <a:cs typeface="Tahoma" panose="020B0604030504040204" pitchFamily="34" charset="0"/>
            </a:endParaRPr>
          </a:p>
          <a:p>
            <a:pPr marL="800100" lvl="1" indent="-342900">
              <a:buFont typeface="Wingdings"/>
              <a:buChar char="ü"/>
            </a:pPr>
            <a:r>
              <a:rPr lang="en-US" sz="2400" dirty="0">
                <a:latin typeface="Arial"/>
                <a:ea typeface="Tahoma"/>
                <a:cs typeface="Arial"/>
              </a:rPr>
              <a:t>Confirm UEI # and SAM.gov expiration date in organization profile</a:t>
            </a:r>
            <a:endParaRPr lang="en-US" sz="2400" dirty="0">
              <a:latin typeface="Arial"/>
              <a:ea typeface="Tahoma" panose="020B0604030504040204" pitchFamily="34" charset="0"/>
              <a:cs typeface="Tahoma" panose="020B0604030504040204" pitchFamily="34" charset="0"/>
            </a:endParaRPr>
          </a:p>
          <a:p>
            <a:pPr marL="800100" lvl="1" indent="-342900">
              <a:buFont typeface="Wingdings"/>
              <a:buChar char="ü"/>
            </a:pPr>
            <a:r>
              <a:rPr lang="en-US" sz="2400" dirty="0">
                <a:latin typeface="Arial"/>
                <a:ea typeface="Tahoma"/>
                <a:cs typeface="Tahoma"/>
              </a:rPr>
              <a:t>Download New Grantee Toolkit </a:t>
            </a:r>
            <a:endParaRPr lang="en-US" sz="2400" dirty="0">
              <a:latin typeface="Arial"/>
              <a:ea typeface="Tahoma" panose="020B0604030504040204" pitchFamily="34" charset="0"/>
              <a:cs typeface="Tahoma" panose="020B0604030504040204" pitchFamily="34" charset="0"/>
            </a:endParaRPr>
          </a:p>
          <a:p>
            <a:pPr marL="800100" lvl="1" indent="-342900">
              <a:buFont typeface="Wingdings"/>
              <a:buChar char="ü"/>
            </a:pPr>
            <a:r>
              <a:rPr lang="en-US" sz="2400" dirty="0">
                <a:latin typeface="Arial"/>
                <a:ea typeface="Tahoma"/>
                <a:cs typeface="Tahoma"/>
              </a:rPr>
              <a:t>If applicable, complete revisions </a:t>
            </a:r>
            <a:endParaRPr lang="en-US" sz="2400" dirty="0">
              <a:solidFill>
                <a:srgbClr val="000000"/>
              </a:solidFill>
              <a:latin typeface="Arial"/>
              <a:ea typeface="Tahoma" panose="020B0604030504040204" pitchFamily="34" charset="0"/>
              <a:cs typeface="Tahoma" panose="020B0604030504040204" pitchFamily="34" charset="0"/>
            </a:endParaRPr>
          </a:p>
          <a:p>
            <a:pPr marL="342900" indent="-342900">
              <a:buFont typeface="Wingdings"/>
              <a:buChar char="q"/>
            </a:pPr>
            <a:r>
              <a:rPr lang="en-US" sz="2400" dirty="0">
                <a:solidFill>
                  <a:srgbClr val="000000"/>
                </a:solidFill>
                <a:latin typeface="Arial"/>
                <a:ea typeface="Tahoma"/>
                <a:cs typeface="Arial"/>
              </a:rPr>
              <a:t>Award acknowledgement statement</a:t>
            </a:r>
            <a:endParaRPr lang="en-US" sz="2400" dirty="0">
              <a:solidFill>
                <a:srgbClr val="000000"/>
              </a:solidFill>
              <a:latin typeface="Arial"/>
              <a:ea typeface="Tahoma"/>
              <a:cs typeface="Tahoma"/>
            </a:endParaRPr>
          </a:p>
          <a:p>
            <a:pPr marL="457200" indent="-457200">
              <a:buFont typeface="Wingdings"/>
              <a:buChar char="Ø"/>
            </a:pPr>
            <a:r>
              <a:rPr lang="en-US" sz="2800" dirty="0">
                <a:solidFill>
                  <a:srgbClr val="FF0000"/>
                </a:solidFill>
                <a:latin typeface="Arial"/>
                <a:ea typeface="Tahoma"/>
                <a:cs typeface="Tahoma"/>
              </a:rPr>
              <a:t>Deadlines for Required Actions</a:t>
            </a:r>
          </a:p>
          <a:p>
            <a:pPr marL="457200" indent="-457200">
              <a:buFont typeface="Wingdings"/>
              <a:buChar char="Ø"/>
            </a:pPr>
            <a:r>
              <a:rPr lang="en-US" sz="2800" dirty="0">
                <a:solidFill>
                  <a:srgbClr val="FF0000"/>
                </a:solidFill>
                <a:latin typeface="Arial"/>
                <a:ea typeface="Tahoma"/>
                <a:cs typeface="Tahoma"/>
              </a:rPr>
              <a:t>Negotiation Office Hours</a:t>
            </a:r>
            <a:endParaRPr lang="en-US" sz="2600" dirty="0">
              <a:solidFill>
                <a:srgbClr val="000000"/>
              </a:solidFill>
              <a:latin typeface="Arial"/>
              <a:ea typeface="Tahoma" panose="020B0604030504040204" pitchFamily="34" charset="0"/>
              <a:cs typeface="Tahoma" panose="020B0604030504040204" pitchFamily="34" charset="0"/>
            </a:endParaRPr>
          </a:p>
          <a:p>
            <a:pPr marL="457200" indent="-457200">
              <a:buFont typeface="Wingdings" panose="020B0604020202020204" pitchFamily="34" charset="0"/>
              <a:buChar char="Ø"/>
            </a:pPr>
            <a:r>
              <a:rPr lang="en-US" sz="2600" dirty="0">
                <a:solidFill>
                  <a:srgbClr val="FF0000"/>
                </a:solidFill>
                <a:latin typeface="Arial"/>
                <a:ea typeface="Tahoma"/>
                <a:cs typeface="Tahoma"/>
              </a:rPr>
              <a:t>Dates for New Grantee Training Sessions</a:t>
            </a:r>
          </a:p>
          <a:p>
            <a:pPr>
              <a:lnSpc>
                <a:spcPct val="100000"/>
              </a:lnSpc>
            </a:pPr>
            <a:endParaRPr lang="en-US" sz="2400" dirty="0">
              <a:latin typeface="Calibri" panose="020F0502020204030204"/>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044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199332" y="1719944"/>
            <a:ext cx="11731826" cy="562610"/>
          </a:xfrm>
        </p:spPr>
        <p:txBody>
          <a:bodyPr>
            <a:noAutofit/>
          </a:bodyPr>
          <a:lstStyle/>
          <a:p>
            <a:pPr algn="ctr"/>
            <a:r>
              <a:rPr lang="en-US" sz="2800" b="1" dirty="0">
                <a:latin typeface="Arial"/>
                <a:ea typeface="Tahoma"/>
                <a:cs typeface="Tahoma"/>
              </a:rPr>
              <a:t>ACTION - Register for New Grantee Training Once Scheduled</a:t>
            </a:r>
            <a:endParaRPr lang="en-US" sz="2800" dirty="0">
              <a:ea typeface="Calibri Light"/>
              <a:cs typeface="Calibri Light"/>
            </a:endParaRPr>
          </a:p>
        </p:txBody>
      </p:sp>
      <p:sp>
        <p:nvSpPr>
          <p:cNvPr id="4" name="Text Placeholder 3">
            <a:extLst>
              <a:ext uri="{FF2B5EF4-FFF2-40B4-BE49-F238E27FC236}">
                <a16:creationId xmlns:a16="http://schemas.microsoft.com/office/drawing/2014/main" id="{A9D610C7-5549-2D97-548C-E02B8F3720C2}"/>
              </a:ext>
            </a:extLst>
          </p:cNvPr>
          <p:cNvSpPr>
            <a:spLocks noGrp="1"/>
          </p:cNvSpPr>
          <p:nvPr>
            <p:ph type="body" sz="half" idx="2"/>
          </p:nvPr>
        </p:nvSpPr>
        <p:spPr>
          <a:xfrm>
            <a:off x="197795" y="2406846"/>
            <a:ext cx="11756191" cy="4330139"/>
          </a:xfrm>
          <a:noFill/>
        </p:spPr>
        <p:txBody>
          <a:bodyPr vert="horz" lIns="91440" tIns="45720" rIns="91440" bIns="45720" rtlCol="0" anchor="t">
            <a:noAutofit/>
          </a:bodyPr>
          <a:lstStyle/>
          <a:p>
            <a:r>
              <a:rPr lang="en-US" sz="2400" dirty="0">
                <a:latin typeface="Arial"/>
                <a:ea typeface="Tahoma"/>
                <a:cs typeface="Tahoma"/>
              </a:rPr>
              <a:t>See </a:t>
            </a:r>
            <a:r>
              <a:rPr lang="en-US" sz="2400" b="1" dirty="0">
                <a:latin typeface="Arial"/>
                <a:ea typeface="Tahoma"/>
                <a:cs typeface="Tahoma"/>
                <a:hlinkClick r:id="rId3"/>
              </a:rPr>
              <a:t>NBRC's Events webpage</a:t>
            </a:r>
            <a:r>
              <a:rPr lang="en-US" sz="2400" dirty="0">
                <a:latin typeface="Arial"/>
                <a:ea typeface="Tahoma"/>
                <a:cs typeface="Tahoma"/>
              </a:rPr>
              <a:t> for date and registration link</a:t>
            </a:r>
            <a:endParaRPr lang="en-US" sz="2400" dirty="0">
              <a:solidFill>
                <a:srgbClr val="000000"/>
              </a:solidFill>
              <a:latin typeface="Arial"/>
              <a:ea typeface="Tahoma"/>
              <a:cs typeface="Tahoma"/>
            </a:endParaRPr>
          </a:p>
          <a:p>
            <a:r>
              <a:rPr lang="en-US" sz="2400" b="1" dirty="0">
                <a:latin typeface="Arial"/>
                <a:ea typeface="Tahoma"/>
                <a:cs typeface="Tahoma"/>
              </a:rPr>
              <a:t>Session 1 – Welcome &amp; Next Steps </a:t>
            </a:r>
          </a:p>
          <a:p>
            <a:pPr marL="342900" indent="-342900">
              <a:buChar char="•"/>
            </a:pPr>
            <a:r>
              <a:rPr lang="en-US" sz="2400" dirty="0">
                <a:latin typeface="Arial"/>
                <a:ea typeface="Tahoma"/>
                <a:cs typeface="Tahoma"/>
              </a:rPr>
              <a:t>This is a </a:t>
            </a:r>
            <a:r>
              <a:rPr lang="en-US" sz="2400" b="1" dirty="0">
                <a:solidFill>
                  <a:srgbClr val="FF0000"/>
                </a:solidFill>
                <a:latin typeface="Arial"/>
                <a:ea typeface="Tahoma"/>
                <a:cs typeface="Tahoma"/>
              </a:rPr>
              <a:t>mandatory </a:t>
            </a:r>
            <a:r>
              <a:rPr lang="en-US" sz="2400" dirty="0">
                <a:latin typeface="Arial"/>
                <a:ea typeface="Tahoma"/>
                <a:cs typeface="Tahoma"/>
              </a:rPr>
              <a:t>live session</a:t>
            </a:r>
          </a:p>
          <a:p>
            <a:r>
              <a:rPr lang="en-US" sz="2400" b="1" dirty="0">
                <a:latin typeface="Arial"/>
                <a:ea typeface="Tahoma"/>
                <a:cs typeface="Tahoma"/>
              </a:rPr>
              <a:t>Recommended Action: View on-demand training sessions and materials</a:t>
            </a:r>
            <a:endParaRPr lang="en-US" sz="2400" b="1" dirty="0">
              <a:latin typeface="Arial"/>
              <a:ea typeface="Calibri"/>
              <a:cs typeface="Calibri"/>
            </a:endParaRPr>
          </a:p>
          <a:p>
            <a:pPr marL="285750" indent="-285750">
              <a:buFont typeface="Symbol"/>
              <a:buChar char="•"/>
            </a:pPr>
            <a:r>
              <a:rPr lang="en-US" sz="2400" dirty="0">
                <a:latin typeface="Arial"/>
                <a:ea typeface="Tahoma"/>
                <a:cs typeface="Tahoma"/>
              </a:rPr>
              <a:t>Session 2 – </a:t>
            </a:r>
            <a:r>
              <a:rPr lang="en-US" sz="2400" dirty="0">
                <a:latin typeface="Arial"/>
                <a:ea typeface="Tahoma"/>
                <a:cs typeface="Tahoma"/>
                <a:hlinkClick r:id="rId4"/>
              </a:rPr>
              <a:t>Grant Agreements, LDD Contracts, NEPA Process &amp; Partial NTPs</a:t>
            </a:r>
          </a:p>
          <a:p>
            <a:pPr marL="285750" indent="-285750">
              <a:buFont typeface="Symbol"/>
              <a:buChar char="•"/>
            </a:pPr>
            <a:r>
              <a:rPr lang="en-US" sz="2400" dirty="0">
                <a:latin typeface="Arial"/>
                <a:ea typeface="Tahoma"/>
                <a:cs typeface="Tahoma"/>
              </a:rPr>
              <a:t>Session 3 – </a:t>
            </a:r>
            <a:r>
              <a:rPr lang="en-US" sz="2400" dirty="0">
                <a:latin typeface="Arial"/>
                <a:ea typeface="Tahoma"/>
                <a:cs typeface="Tahoma"/>
                <a:hlinkClick r:id="rId5"/>
              </a:rPr>
              <a:t>NEPA</a:t>
            </a:r>
          </a:p>
          <a:p>
            <a:pPr marL="285750" indent="-285750">
              <a:buFont typeface="Symbol"/>
              <a:buChar char="•"/>
            </a:pPr>
            <a:r>
              <a:rPr lang="en-US" sz="2400" dirty="0">
                <a:latin typeface="Arial"/>
                <a:ea typeface="Tahoma"/>
                <a:cs typeface="Tahoma"/>
              </a:rPr>
              <a:t>Session 4 – </a:t>
            </a:r>
            <a:r>
              <a:rPr lang="en-US" sz="2400" dirty="0">
                <a:latin typeface="Arial"/>
                <a:ea typeface="Tahoma"/>
                <a:cs typeface="Tahoma"/>
                <a:hlinkClick r:id="rId6"/>
              </a:rPr>
              <a:t>BABAA</a:t>
            </a:r>
          </a:p>
          <a:p>
            <a:pPr marL="285750" indent="-285750">
              <a:buFont typeface="Symbol"/>
              <a:buChar char="•"/>
            </a:pPr>
            <a:r>
              <a:rPr lang="en-US" sz="2400" dirty="0">
                <a:latin typeface="Arial"/>
                <a:ea typeface="Tahoma"/>
                <a:cs typeface="Tahoma"/>
              </a:rPr>
              <a:t>Session 5 – </a:t>
            </a:r>
            <a:r>
              <a:rPr lang="en-US" sz="2400" dirty="0">
                <a:latin typeface="Arial"/>
                <a:ea typeface="Tahoma"/>
                <a:cs typeface="Tahoma"/>
                <a:hlinkClick r:id="rId7"/>
              </a:rPr>
              <a:t>Reimbursements</a:t>
            </a:r>
            <a:r>
              <a:rPr lang="en-US" sz="2400" dirty="0">
                <a:latin typeface="Arial"/>
                <a:ea typeface="Tahoma"/>
                <a:cs typeface="Tahoma"/>
              </a:rPr>
              <a:t> &amp; </a:t>
            </a:r>
            <a:r>
              <a:rPr lang="en-US" sz="2400" dirty="0">
                <a:latin typeface="Arial"/>
                <a:ea typeface="Tahoma"/>
                <a:cs typeface="Tahoma"/>
                <a:hlinkClick r:id="rId8"/>
              </a:rPr>
              <a:t>Reporting</a:t>
            </a:r>
          </a:p>
          <a:p>
            <a:pPr marL="285750" indent="-285750">
              <a:buFont typeface="Symbol"/>
              <a:buChar char="•"/>
            </a:pPr>
            <a:r>
              <a:rPr lang="en-US" sz="2400" dirty="0">
                <a:latin typeface="Arial"/>
                <a:ea typeface="Tahoma"/>
                <a:cs typeface="Tahoma"/>
              </a:rPr>
              <a:t>Session 6 – </a:t>
            </a:r>
            <a:r>
              <a:rPr lang="en-US" sz="2400" dirty="0">
                <a:latin typeface="Arial"/>
                <a:ea typeface="Tahoma"/>
                <a:cs typeface="Tahoma"/>
                <a:hlinkClick r:id="rId9"/>
              </a:rPr>
              <a:t>Amendments &amp; Closeout</a:t>
            </a:r>
            <a:endParaRPr lang="en-US" sz="2400" dirty="0">
              <a:latin typeface="Arial"/>
              <a:ea typeface="Tahoma"/>
              <a:cs typeface="Tahoma"/>
            </a:endParaRPr>
          </a:p>
        </p:txBody>
      </p:sp>
    </p:spTree>
    <p:extLst>
      <p:ext uri="{BB962C8B-B14F-4D97-AF65-F5344CB8AC3E}">
        <p14:creationId xmlns:p14="http://schemas.microsoft.com/office/powerpoint/2010/main" val="368048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C0F1B-0232-9F01-1AF6-37967B9D2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AE422-8DEB-4EAD-1FB0-38FA66EDBD3D}"/>
              </a:ext>
            </a:extLst>
          </p:cNvPr>
          <p:cNvSpPr>
            <a:spLocks noGrp="1"/>
          </p:cNvSpPr>
          <p:nvPr>
            <p:ph type="title"/>
          </p:nvPr>
        </p:nvSpPr>
        <p:spPr>
          <a:xfrm>
            <a:off x="199332" y="1233713"/>
            <a:ext cx="11688694" cy="1225235"/>
          </a:xfrm>
        </p:spPr>
        <p:txBody>
          <a:bodyPr>
            <a:noAutofit/>
          </a:bodyPr>
          <a:lstStyle/>
          <a:p>
            <a:pPr algn="ctr"/>
            <a:br>
              <a:rPr lang="en-US" sz="2300" b="1" dirty="0">
                <a:latin typeface="Arial"/>
                <a:ea typeface="Tahoma"/>
                <a:cs typeface="Arial"/>
              </a:rPr>
            </a:br>
            <a:br>
              <a:rPr lang="en-US" sz="2300" b="1" dirty="0">
                <a:latin typeface="Arial"/>
                <a:ea typeface="Tahoma"/>
                <a:cs typeface="Arial"/>
              </a:rPr>
            </a:br>
            <a:br>
              <a:rPr lang="en-US" sz="2300" b="1" dirty="0">
                <a:latin typeface="Arial"/>
                <a:ea typeface="Tahoma"/>
                <a:cs typeface="Arial"/>
              </a:rPr>
            </a:br>
            <a:br>
              <a:rPr lang="en-US" sz="2300" b="1" dirty="0">
                <a:latin typeface="Arial"/>
                <a:ea typeface="Tahoma"/>
                <a:cs typeface="Arial"/>
              </a:rPr>
            </a:br>
            <a:br>
              <a:rPr lang="en-US" sz="2300" b="1" dirty="0">
                <a:latin typeface="Arial"/>
                <a:ea typeface="Tahoma"/>
                <a:cs typeface="Arial"/>
              </a:rPr>
            </a:br>
            <a:r>
              <a:rPr lang="en-US" sz="2300" b="1" dirty="0">
                <a:latin typeface="Arial"/>
                <a:ea typeface="Tahoma"/>
                <a:cs typeface="Arial"/>
              </a:rPr>
              <a:t>ACTION – Confirm UEI and SAM.gov</a:t>
            </a:r>
            <a:endParaRPr lang="en-US" sz="2300" dirty="0">
              <a:latin typeface="Arial"/>
              <a:ea typeface="Tahoma"/>
              <a:cs typeface="Arial"/>
            </a:endParaRPr>
          </a:p>
          <a:p>
            <a:pPr algn="ctr"/>
            <a:endParaRPr lang="en-US" b="1" dirty="0">
              <a:latin typeface="Arial"/>
              <a:ea typeface="Tahoma"/>
              <a:cs typeface="Tahoma"/>
            </a:endParaRPr>
          </a:p>
        </p:txBody>
      </p:sp>
      <p:sp>
        <p:nvSpPr>
          <p:cNvPr id="4" name="Text Placeholder 3">
            <a:extLst>
              <a:ext uri="{FF2B5EF4-FFF2-40B4-BE49-F238E27FC236}">
                <a16:creationId xmlns:a16="http://schemas.microsoft.com/office/drawing/2014/main" id="{FBB97026-C032-510B-C05E-72CD13F7B29E}"/>
              </a:ext>
            </a:extLst>
          </p:cNvPr>
          <p:cNvSpPr>
            <a:spLocks noGrp="1"/>
          </p:cNvSpPr>
          <p:nvPr>
            <p:ph type="body" sz="half" idx="2"/>
          </p:nvPr>
        </p:nvSpPr>
        <p:spPr>
          <a:xfrm>
            <a:off x="197795" y="2277827"/>
            <a:ext cx="6208612" cy="4401650"/>
          </a:xfrm>
          <a:noFill/>
        </p:spPr>
        <p:txBody>
          <a:bodyPr vert="horz" lIns="91440" tIns="45720" rIns="91440" bIns="45720" rtlCol="0" anchor="t">
            <a:noAutofit/>
          </a:bodyPr>
          <a:lstStyle/>
          <a:p>
            <a:r>
              <a:rPr lang="en-US" sz="2400" b="1" dirty="0">
                <a:latin typeface="Arial"/>
                <a:ea typeface="Tahoma"/>
                <a:cs typeface="Tahoma"/>
              </a:rPr>
              <a:t>Locate Organization Profile in GMS</a:t>
            </a:r>
            <a:endParaRPr lang="en-US" sz="2400" b="1" dirty="0">
              <a:latin typeface="Arial"/>
              <a:ea typeface="Tahoma" panose="020B0604030504040204" pitchFamily="34" charset="0"/>
              <a:cs typeface="Tahoma" panose="020B0604030504040204" pitchFamily="34" charset="0"/>
            </a:endParaRPr>
          </a:p>
          <a:p>
            <a:pPr marL="342900" indent="-342900">
              <a:buFont typeface="Wingdings"/>
              <a:buChar char="ü"/>
            </a:pPr>
            <a:r>
              <a:rPr lang="en-US" sz="2400" dirty="0">
                <a:latin typeface="Arial"/>
                <a:ea typeface="Tahoma"/>
                <a:cs typeface="Arial"/>
              </a:rPr>
              <a:t>Download and use the </a:t>
            </a:r>
            <a:r>
              <a:rPr lang="en-US" sz="2400" b="1" dirty="0">
                <a:latin typeface="Arial"/>
                <a:ea typeface="Tahoma"/>
                <a:cs typeface="Arial"/>
                <a:hlinkClick r:id="rId3"/>
              </a:rPr>
              <a:t>Managing Organization Account and Contacts</a:t>
            </a:r>
            <a:r>
              <a:rPr lang="en-US" sz="2400" dirty="0">
                <a:latin typeface="Arial"/>
                <a:ea typeface="Tahoma"/>
                <a:cs typeface="Arial"/>
              </a:rPr>
              <a:t> resource to complete this action</a:t>
            </a:r>
          </a:p>
          <a:p>
            <a:pPr marL="342900" indent="-342900">
              <a:buFont typeface="Wingdings"/>
              <a:buChar char="ü"/>
            </a:pPr>
            <a:r>
              <a:rPr lang="en-US" sz="2400" dirty="0">
                <a:latin typeface="Arial"/>
                <a:ea typeface="Tahoma"/>
                <a:cs typeface="Tahoma"/>
              </a:rPr>
              <a:t>Review and confirm UEI #</a:t>
            </a:r>
          </a:p>
          <a:p>
            <a:pPr marL="342900" indent="-342900">
              <a:buFont typeface="Wingdings"/>
              <a:buChar char="ü"/>
            </a:pPr>
            <a:r>
              <a:rPr lang="en-US" sz="2400" dirty="0">
                <a:latin typeface="Arial"/>
                <a:ea typeface="Tahoma"/>
                <a:cs typeface="Tahoma"/>
              </a:rPr>
              <a:t>Review SAM.gov expiration date</a:t>
            </a:r>
          </a:p>
          <a:p>
            <a:pPr marL="742950" lvl="1" indent="-285750">
              <a:buFont typeface="Symbol"/>
              <a:buChar char="•"/>
            </a:pPr>
            <a:r>
              <a:rPr lang="en-US" sz="2400" dirty="0">
                <a:latin typeface="Arial"/>
                <a:ea typeface="Tahoma"/>
                <a:cs typeface="Tahoma"/>
              </a:rPr>
              <a:t>If expired, use "Verify" function</a:t>
            </a:r>
          </a:p>
          <a:p>
            <a:pPr marL="742950" lvl="1" indent="-285750">
              <a:buFont typeface="Symbol"/>
              <a:buChar char="•"/>
            </a:pPr>
            <a:r>
              <a:rPr lang="en-US" sz="2400" dirty="0">
                <a:latin typeface="Arial"/>
                <a:ea typeface="Tahoma"/>
                <a:cs typeface="Tahoma"/>
              </a:rPr>
              <a:t>If current, no action needed</a:t>
            </a:r>
          </a:p>
          <a:p>
            <a:endParaRPr lang="en-US" sz="2400" dirty="0">
              <a:latin typeface="Arial"/>
              <a:ea typeface="Tahoma"/>
              <a:cs typeface="Tahoma"/>
            </a:endParaRPr>
          </a:p>
          <a:p>
            <a:r>
              <a:rPr lang="en-US" sz="2400" b="1" dirty="0">
                <a:highlight>
                  <a:srgbClr val="FFFF00"/>
                </a:highlight>
                <a:latin typeface="Arial"/>
                <a:ea typeface="Tahoma"/>
                <a:cs typeface="Tahoma"/>
              </a:rPr>
              <a:t>UEI and SAM.gov must be correct for obligation of funds.</a:t>
            </a:r>
            <a:endParaRPr lang="en-US" b="1" dirty="0">
              <a:highlight>
                <a:srgbClr val="FFFF00"/>
              </a:highlight>
            </a:endParaRPr>
          </a:p>
        </p:txBody>
      </p:sp>
      <p:pic>
        <p:nvPicPr>
          <p:cNvPr id="3" name="Picture 2">
            <a:extLst>
              <a:ext uri="{FF2B5EF4-FFF2-40B4-BE49-F238E27FC236}">
                <a16:creationId xmlns:a16="http://schemas.microsoft.com/office/drawing/2014/main" id="{D497DE73-7B02-A8A2-C569-2E2CAF032C4C}"/>
              </a:ext>
            </a:extLst>
          </p:cNvPr>
          <p:cNvPicPr>
            <a:picLocks noChangeAspect="1"/>
          </p:cNvPicPr>
          <p:nvPr/>
        </p:nvPicPr>
        <p:blipFill>
          <a:blip r:embed="rId4"/>
          <a:stretch>
            <a:fillRect/>
          </a:stretch>
        </p:blipFill>
        <p:spPr>
          <a:xfrm>
            <a:off x="6403046" y="2280514"/>
            <a:ext cx="5783833" cy="2311343"/>
          </a:xfrm>
          <a:prstGeom prst="rect">
            <a:avLst/>
          </a:prstGeom>
        </p:spPr>
      </p:pic>
      <p:pic>
        <p:nvPicPr>
          <p:cNvPr id="5" name="Picture 4">
            <a:extLst>
              <a:ext uri="{FF2B5EF4-FFF2-40B4-BE49-F238E27FC236}">
                <a16:creationId xmlns:a16="http://schemas.microsoft.com/office/drawing/2014/main" id="{2FE5C6A8-E10C-860E-F3A2-54DB4AD15CBA}"/>
              </a:ext>
            </a:extLst>
          </p:cNvPr>
          <p:cNvPicPr>
            <a:picLocks noChangeAspect="1"/>
          </p:cNvPicPr>
          <p:nvPr/>
        </p:nvPicPr>
        <p:blipFill>
          <a:blip r:embed="rId5"/>
          <a:stretch>
            <a:fillRect/>
          </a:stretch>
        </p:blipFill>
        <p:spPr>
          <a:xfrm>
            <a:off x="6407987" y="4546569"/>
            <a:ext cx="5788326" cy="2308107"/>
          </a:xfrm>
          <a:prstGeom prst="rect">
            <a:avLst/>
          </a:prstGeom>
        </p:spPr>
      </p:pic>
    </p:spTree>
    <p:extLst>
      <p:ext uri="{BB962C8B-B14F-4D97-AF65-F5344CB8AC3E}">
        <p14:creationId xmlns:p14="http://schemas.microsoft.com/office/powerpoint/2010/main" val="44364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DC84DF-3CBA-2DA6-34FF-873793E96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909B2-3815-4421-2350-A32EC5AB6FF4}"/>
              </a:ext>
            </a:extLst>
          </p:cNvPr>
          <p:cNvSpPr>
            <a:spLocks noGrp="1"/>
          </p:cNvSpPr>
          <p:nvPr>
            <p:ph type="title"/>
          </p:nvPr>
        </p:nvSpPr>
        <p:spPr>
          <a:xfrm>
            <a:off x="199332" y="1547416"/>
            <a:ext cx="11731826" cy="562610"/>
          </a:xfrm>
        </p:spPr>
        <p:txBody>
          <a:bodyPr>
            <a:noAutofit/>
          </a:bodyPr>
          <a:lstStyle/>
          <a:p>
            <a:pPr algn="ctr"/>
            <a:r>
              <a:rPr lang="en-US" b="1" dirty="0">
                <a:latin typeface="Arial"/>
                <a:ea typeface="Tahoma"/>
                <a:cs typeface="Tahoma"/>
              </a:rPr>
              <a:t>ACTION – Find and Complete Revisions</a:t>
            </a:r>
            <a:endParaRPr lang="en-US" dirty="0"/>
          </a:p>
        </p:txBody>
      </p:sp>
      <p:sp>
        <p:nvSpPr>
          <p:cNvPr id="4" name="Text Placeholder 3">
            <a:extLst>
              <a:ext uri="{FF2B5EF4-FFF2-40B4-BE49-F238E27FC236}">
                <a16:creationId xmlns:a16="http://schemas.microsoft.com/office/drawing/2014/main" id="{7E860EC9-2E5D-C757-F63F-A02609313413}"/>
              </a:ext>
            </a:extLst>
          </p:cNvPr>
          <p:cNvSpPr>
            <a:spLocks noGrp="1"/>
          </p:cNvSpPr>
          <p:nvPr>
            <p:ph type="body" sz="half" idx="2"/>
          </p:nvPr>
        </p:nvSpPr>
        <p:spPr>
          <a:xfrm>
            <a:off x="197795" y="2249073"/>
            <a:ext cx="11729516" cy="4344139"/>
          </a:xfrm>
          <a:noFill/>
        </p:spPr>
        <p:txBody>
          <a:bodyPr vert="horz" lIns="91440" tIns="45720" rIns="91440" bIns="45720" rtlCol="0" anchor="t">
            <a:noAutofit/>
          </a:bodyPr>
          <a:lstStyle/>
          <a:p>
            <a:r>
              <a:rPr lang="en-US" sz="2400" b="1" dirty="0">
                <a:latin typeface="Arial"/>
                <a:ea typeface="Tahoma"/>
                <a:cs typeface="Tahoma"/>
              </a:rPr>
              <a:t>Locate and Review Revisions</a:t>
            </a:r>
            <a:endParaRPr lang="en-US" sz="2400" b="1" dirty="0">
              <a:latin typeface="Arial"/>
              <a:ea typeface="Tahoma" panose="020B0604030504040204" pitchFamily="34" charset="0"/>
              <a:cs typeface="Tahoma" panose="020B0604030504040204" pitchFamily="34" charset="0"/>
            </a:endParaRPr>
          </a:p>
          <a:p>
            <a:pPr marL="342900" indent="-342900">
              <a:buFont typeface="Wingdings"/>
              <a:buChar char="ü"/>
            </a:pPr>
            <a:r>
              <a:rPr lang="en-US" sz="2400" dirty="0">
                <a:latin typeface="Arial"/>
                <a:ea typeface="Tahoma"/>
                <a:cs typeface="Tahoma"/>
              </a:rPr>
              <a:t>If applicable, requested revisions to the application materials will be outlined in a separate email notification, sent to AO </a:t>
            </a:r>
          </a:p>
          <a:p>
            <a:pPr marL="342900" indent="-342900">
              <a:buFont typeface="Wingdings"/>
              <a:buChar char="ü"/>
            </a:pPr>
            <a:r>
              <a:rPr lang="en-US" sz="2400" dirty="0">
                <a:latin typeface="Arial"/>
                <a:ea typeface="Tahoma"/>
                <a:cs typeface="Tahoma"/>
              </a:rPr>
              <a:t>Navigate to Collab tab and view message titled "</a:t>
            </a:r>
            <a:r>
              <a:rPr lang="en-US" sz="2400" b="1" dirty="0">
                <a:latin typeface="Arial"/>
                <a:ea typeface="Tahoma"/>
                <a:cs typeface="Tahoma"/>
              </a:rPr>
              <a:t>NBRC Required Revisions</a:t>
            </a:r>
            <a:r>
              <a:rPr lang="en-US" sz="2400" dirty="0">
                <a:latin typeface="Arial"/>
                <a:ea typeface="Tahoma"/>
                <a:cs typeface="Tahoma"/>
              </a:rPr>
              <a:t>" </a:t>
            </a:r>
            <a:endParaRPr lang="en-US" dirty="0">
              <a:ea typeface="Calibri" panose="020F0502020204030204"/>
              <a:cs typeface="Calibri" panose="020F0502020204030204"/>
            </a:endParaRPr>
          </a:p>
          <a:p>
            <a:pPr marL="342900" indent="-342900">
              <a:buFont typeface="Wingdings"/>
              <a:buChar char="ü"/>
            </a:pPr>
            <a:r>
              <a:rPr lang="en-US" sz="2400" dirty="0">
                <a:latin typeface="Arial"/>
                <a:ea typeface="Tahoma"/>
                <a:cs typeface="Tahoma"/>
              </a:rPr>
              <a:t>Download and use the </a:t>
            </a:r>
            <a:r>
              <a:rPr lang="en-US" sz="2400" b="1" dirty="0">
                <a:latin typeface="Arial"/>
                <a:ea typeface="Tahoma"/>
                <a:cs typeface="Tahoma"/>
                <a:hlinkClick r:id="rId3"/>
              </a:rPr>
              <a:t>GMS Grantee Toolkit</a:t>
            </a:r>
            <a:r>
              <a:rPr lang="en-US" sz="2400" dirty="0">
                <a:latin typeface="Arial"/>
                <a:ea typeface="Tahoma"/>
                <a:cs typeface="Tahoma"/>
              </a:rPr>
              <a:t> to complete revisions.</a:t>
            </a:r>
          </a:p>
          <a:p>
            <a:pPr marL="342900" indent="-342900">
              <a:buFont typeface="Wingdings"/>
              <a:buChar char="ü"/>
            </a:pPr>
            <a:r>
              <a:rPr lang="en-US" sz="2400" dirty="0">
                <a:latin typeface="Arial"/>
                <a:ea typeface="Tahoma"/>
                <a:cs typeface="Tahoma"/>
              </a:rPr>
              <a:t>Attend </a:t>
            </a:r>
            <a:r>
              <a:rPr lang="en-US" sz="2400" dirty="0">
                <a:latin typeface="Arial"/>
                <a:ea typeface="Tahoma"/>
                <a:cs typeface="Tahoma"/>
                <a:hlinkClick r:id="rId4"/>
              </a:rPr>
              <a:t>Negotiation Office Hours</a:t>
            </a:r>
            <a:endParaRPr lang="en-US" sz="2400" dirty="0">
              <a:latin typeface="Arial"/>
              <a:ea typeface="Tahoma"/>
              <a:cs typeface="Tahoma"/>
            </a:endParaRPr>
          </a:p>
          <a:p>
            <a:pPr marL="342900" indent="-342900">
              <a:buFont typeface="Wingdings"/>
              <a:buChar char="ü"/>
            </a:pPr>
            <a:r>
              <a:rPr lang="en-US" sz="2400" dirty="0">
                <a:latin typeface="Arial"/>
                <a:ea typeface="Tahoma"/>
                <a:cs typeface="Tahoma"/>
              </a:rPr>
              <a:t>Attend </a:t>
            </a:r>
            <a:r>
              <a:rPr lang="en-US" sz="2400" b="1" dirty="0">
                <a:latin typeface="Arial"/>
                <a:ea typeface="Tahoma"/>
                <a:cs typeface="Tahoma"/>
                <a:hlinkClick r:id="rId4"/>
              </a:rPr>
              <a:t>New Grantee Training Sessions</a:t>
            </a:r>
            <a:endParaRPr lang="en-US" sz="2400" dirty="0">
              <a:ea typeface="Calibri" panose="020F0502020204030204"/>
              <a:cs typeface="Calibri" panose="020F0502020204030204"/>
            </a:endParaRPr>
          </a:p>
          <a:p>
            <a:endParaRPr lang="en-US" sz="2400" dirty="0">
              <a:latin typeface="Arial"/>
              <a:ea typeface="Tahoma"/>
              <a:cs typeface="Tahoma"/>
            </a:endParaRPr>
          </a:p>
          <a:p>
            <a:r>
              <a:rPr lang="en-US" sz="2400" b="1" dirty="0">
                <a:highlight>
                  <a:srgbClr val="FFFF00"/>
                </a:highlight>
                <a:latin typeface="Arial"/>
                <a:ea typeface="Tahoma"/>
                <a:cs typeface="Tahoma"/>
              </a:rPr>
              <a:t>Submit revisions or negotiations by the date indicated in the award notification.</a:t>
            </a:r>
          </a:p>
        </p:txBody>
      </p:sp>
    </p:spTree>
    <p:extLst>
      <p:ext uri="{BB962C8B-B14F-4D97-AF65-F5344CB8AC3E}">
        <p14:creationId xmlns:p14="http://schemas.microsoft.com/office/powerpoint/2010/main" val="245981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199332" y="1507311"/>
            <a:ext cx="11691722" cy="612742"/>
          </a:xfrm>
        </p:spPr>
        <p:txBody>
          <a:bodyPr>
            <a:noAutofit/>
          </a:bodyPr>
          <a:lstStyle/>
          <a:p>
            <a:pPr algn="ctr"/>
            <a:r>
              <a:rPr lang="en-US" b="1" dirty="0">
                <a:latin typeface="Arial"/>
                <a:ea typeface="Tahoma"/>
                <a:cs typeface="Tahoma"/>
              </a:rPr>
              <a:t>REMINDERS</a:t>
            </a:r>
            <a:endParaRPr lang="en-US" dirty="0"/>
          </a:p>
        </p:txBody>
      </p:sp>
      <p:sp>
        <p:nvSpPr>
          <p:cNvPr id="4" name="Text Placeholder 3">
            <a:extLst>
              <a:ext uri="{FF2B5EF4-FFF2-40B4-BE49-F238E27FC236}">
                <a16:creationId xmlns:a16="http://schemas.microsoft.com/office/drawing/2014/main" id="{A9D610C7-5549-2D97-548C-E02B8F3720C2}"/>
              </a:ext>
            </a:extLst>
          </p:cNvPr>
          <p:cNvSpPr>
            <a:spLocks noGrp="1"/>
          </p:cNvSpPr>
          <p:nvPr>
            <p:ph type="body" sz="half" idx="2"/>
          </p:nvPr>
        </p:nvSpPr>
        <p:spPr>
          <a:xfrm>
            <a:off x="197795" y="2118731"/>
            <a:ext cx="11688468" cy="4474481"/>
          </a:xfrm>
          <a:noFill/>
        </p:spPr>
        <p:txBody>
          <a:bodyPr vert="horz" lIns="91440" tIns="45720" rIns="91440" bIns="45720" rtlCol="0" anchor="t">
            <a:noAutofit/>
          </a:bodyPr>
          <a:lstStyle/>
          <a:p>
            <a:pPr marL="342900" indent="-342900">
              <a:buFont typeface="Wingdings" panose="020B0604020202020204" pitchFamily="34" charset="0"/>
              <a:buChar char="Ø"/>
            </a:pPr>
            <a:r>
              <a:rPr lang="en-US" sz="2400" dirty="0">
                <a:latin typeface="Arial"/>
                <a:ea typeface="Tahoma"/>
                <a:cs typeface="Arial"/>
              </a:rPr>
              <a:t>Wait for your Notice to Proceed to spend or commit project funds. At this stage in the award process, project funds including award funds, match and cost share funds are not available to spend or commit.  </a:t>
            </a:r>
            <a:r>
              <a:rPr lang="en-US" sz="2400" dirty="0">
                <a:solidFill>
                  <a:srgbClr val="FF0000"/>
                </a:solidFill>
                <a:latin typeface="Arial"/>
                <a:ea typeface="Tahoma"/>
                <a:cs typeface="Arial"/>
              </a:rPr>
              <a:t>Project costs committed or expended without authorization from NBRC will be deemed ineligible.</a:t>
            </a:r>
            <a:endParaRPr lang="en-US" sz="2400" dirty="0">
              <a:latin typeface="Calibri" panose="020F0502020204030204"/>
              <a:ea typeface="Calibri" panose="020F0502020204030204"/>
              <a:cs typeface="Calibri" panose="020F0502020204030204"/>
            </a:endParaRPr>
          </a:p>
          <a:p>
            <a:endParaRPr lang="en-US" sz="2400" dirty="0">
              <a:latin typeface="Arial"/>
              <a:ea typeface="Tahoma"/>
              <a:cs typeface="Tahoma"/>
            </a:endParaRPr>
          </a:p>
          <a:p>
            <a:pPr marL="342900" indent="-342900">
              <a:buFont typeface="Wingdings" panose="020B0604020202020204" pitchFamily="34" charset="0"/>
              <a:buChar char="Ø"/>
            </a:pPr>
            <a:r>
              <a:rPr lang="en-US" sz="2400" dirty="0">
                <a:latin typeface="Arial"/>
                <a:ea typeface="Tahoma"/>
                <a:cs typeface="Tahoma"/>
              </a:rPr>
              <a:t>If you can't meet the requested timelines for required actions and information, please communicate to NBRC. </a:t>
            </a:r>
            <a:r>
              <a:rPr lang="en-US" sz="2400" dirty="0">
                <a:solidFill>
                  <a:srgbClr val="FF0000"/>
                </a:solidFill>
                <a:latin typeface="Arial"/>
                <a:ea typeface="+mn-lt"/>
                <a:cs typeface="+mn-lt"/>
              </a:rPr>
              <a:t>Failure to respond by this date or notify NBRC of the need for additional time to complete this step may result in the award being rescinded.</a:t>
            </a:r>
            <a:endParaRPr lang="en-US" sz="2400" dirty="0">
              <a:ea typeface="Calibri" panose="020F0502020204030204"/>
              <a:cs typeface="Calibri" panose="020F0502020204030204"/>
            </a:endParaRPr>
          </a:p>
          <a:p>
            <a:endParaRPr lang="en-US" sz="2400" dirty="0">
              <a:solidFill>
                <a:srgbClr val="000000"/>
              </a:solidFill>
              <a:latin typeface="Arial"/>
              <a:ea typeface="Calibri"/>
              <a:cs typeface="Arial"/>
            </a:endParaRPr>
          </a:p>
          <a:p>
            <a:pPr marL="342900" indent="-342900">
              <a:buFont typeface="Wingdings" panose="020B0604020202020204" pitchFamily="34" charset="0"/>
              <a:buChar char="Ø"/>
            </a:pPr>
            <a:r>
              <a:rPr lang="en-US" sz="2400" dirty="0">
                <a:solidFill>
                  <a:srgbClr val="000000"/>
                </a:solidFill>
                <a:latin typeface="Arial"/>
                <a:ea typeface="Calibri"/>
                <a:cs typeface="Arial"/>
              </a:rPr>
              <a:t>Contact NBRC through the Collab tab email function in the Application file. Please always </a:t>
            </a:r>
            <a:r>
              <a:rPr lang="en-US" sz="2400" dirty="0">
                <a:latin typeface="Arial"/>
                <a:ea typeface="Calibri"/>
                <a:cs typeface="Calibri"/>
              </a:rPr>
              <a:t>include your project name and grant award number in the subject line</a:t>
            </a:r>
          </a:p>
          <a:p>
            <a:pPr marL="342900" indent="-342900">
              <a:buFont typeface="Wingdings" panose="020B0604020202020204" pitchFamily="34" charset="0"/>
              <a:buChar char="Ø"/>
            </a:pPr>
            <a:endParaRPr lang="en-US" sz="2400" dirty="0">
              <a:ea typeface="Calibri" panose="020F0502020204030204"/>
              <a:cs typeface="Calibri" panose="020F0502020204030204"/>
            </a:endParaRPr>
          </a:p>
        </p:txBody>
      </p:sp>
    </p:spTree>
    <p:extLst>
      <p:ext uri="{BB962C8B-B14F-4D97-AF65-F5344CB8AC3E}">
        <p14:creationId xmlns:p14="http://schemas.microsoft.com/office/powerpoint/2010/main" val="266657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8661FF-D46B-3F1C-977E-10F69CEDE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84D17-2AAF-94EF-0C7C-1B2CA3C654A7}"/>
              </a:ext>
            </a:extLst>
          </p:cNvPr>
          <p:cNvSpPr>
            <a:spLocks noGrp="1"/>
          </p:cNvSpPr>
          <p:nvPr>
            <p:ph type="title"/>
          </p:nvPr>
        </p:nvSpPr>
        <p:spPr>
          <a:xfrm>
            <a:off x="179279" y="1487258"/>
            <a:ext cx="11832090" cy="612742"/>
          </a:xfrm>
        </p:spPr>
        <p:txBody>
          <a:bodyPr>
            <a:noAutofit/>
          </a:bodyPr>
          <a:lstStyle/>
          <a:p>
            <a:pPr algn="ctr"/>
            <a:r>
              <a:rPr lang="en-US" b="1" dirty="0">
                <a:latin typeface="Arial"/>
                <a:ea typeface="Tahoma"/>
                <a:cs typeface="Tahoma"/>
              </a:rPr>
              <a:t>USING THE COLLAB TAB</a:t>
            </a:r>
            <a:endParaRPr lang="en-US" dirty="0"/>
          </a:p>
        </p:txBody>
      </p:sp>
      <p:sp>
        <p:nvSpPr>
          <p:cNvPr id="4" name="Text Placeholder 3">
            <a:extLst>
              <a:ext uri="{FF2B5EF4-FFF2-40B4-BE49-F238E27FC236}">
                <a16:creationId xmlns:a16="http://schemas.microsoft.com/office/drawing/2014/main" id="{3CA0177C-3A7B-D42D-1675-DC76192880ED}"/>
              </a:ext>
            </a:extLst>
          </p:cNvPr>
          <p:cNvSpPr>
            <a:spLocks noGrp="1"/>
          </p:cNvSpPr>
          <p:nvPr>
            <p:ph type="body" sz="half" idx="2"/>
          </p:nvPr>
        </p:nvSpPr>
        <p:spPr>
          <a:xfrm>
            <a:off x="177742" y="2209800"/>
            <a:ext cx="11506258" cy="4463621"/>
          </a:xfrm>
          <a:noFill/>
        </p:spPr>
        <p:txBody>
          <a:bodyPr vert="horz" lIns="91440" tIns="45720" rIns="91440" bIns="45720" rtlCol="0" anchor="t">
            <a:noAutofit/>
          </a:bodyPr>
          <a:lstStyle/>
          <a:p>
            <a:pPr marL="342900" indent="-342900">
              <a:lnSpc>
                <a:spcPct val="100000"/>
              </a:lnSpc>
              <a:spcBef>
                <a:spcPts val="100"/>
              </a:spcBef>
              <a:spcAft>
                <a:spcPts val="600"/>
              </a:spcAft>
              <a:buFont typeface="Arial" panose="020B0604020202020204" pitchFamily="34" charset="0"/>
              <a:buChar char="•"/>
            </a:pPr>
            <a:r>
              <a:rPr lang="en-US" sz="2400" dirty="0">
                <a:latin typeface="Arial"/>
                <a:ea typeface="Tahoma" panose="020B0604030504040204" pitchFamily="34" charset="0"/>
                <a:cs typeface="Tahoma" panose="020B0604030504040204" pitchFamily="34" charset="0"/>
              </a:rPr>
              <a:t>Please DO NOT use the “My Feed” feature. NBRC is not notified.</a:t>
            </a:r>
          </a:p>
          <a:p>
            <a:pPr marL="342900" indent="-342900">
              <a:lnSpc>
                <a:spcPct val="100000"/>
              </a:lnSpc>
              <a:spcBef>
                <a:spcPts val="100"/>
              </a:spcBef>
              <a:spcAft>
                <a:spcPts val="600"/>
              </a:spcAft>
              <a:buFont typeface="Arial" panose="020B0604020202020204" pitchFamily="34" charset="0"/>
              <a:buChar char="•"/>
            </a:pPr>
            <a:r>
              <a:rPr lang="en-US" sz="2400" dirty="0">
                <a:latin typeface="Arial"/>
                <a:ea typeface="Tahoma" panose="020B0604030504040204" pitchFamily="34" charset="0"/>
                <a:cs typeface="Tahoma" panose="020B0604030504040204" pitchFamily="34" charset="0"/>
              </a:rPr>
              <a:t>Send messages by navigating to the Collab Tab </a:t>
            </a:r>
            <a:r>
              <a:rPr lang="en-US" sz="2400" dirty="0">
                <a:latin typeface="Arial"/>
                <a:ea typeface="Tahoma" panose="020B0604030504040204" pitchFamily="34" charset="0"/>
                <a:cs typeface="Tahoma" panose="020B0604030504040204" pitchFamily="34" charset="0"/>
                <a:sym typeface="Wingdings" panose="05000000000000000000" pitchFamily="2" charset="2"/>
              </a:rPr>
              <a:t> Messages  “Send Email” to </a:t>
            </a:r>
            <a:r>
              <a:rPr lang="en-US" sz="2400" dirty="0">
                <a:latin typeface="Arial"/>
                <a:ea typeface="Tahoma" panose="020B0604030504040204" pitchFamily="34" charset="0"/>
                <a:cs typeface="Tahoma" panose="020B0604030504040204" pitchFamily="34" charset="0"/>
                <a:sym typeface="Wingdings" panose="05000000000000000000" pitchFamily="2" charset="2"/>
                <a:hlinkClick r:id="rId2"/>
              </a:rPr>
              <a:t>admin@nbrc.gov</a:t>
            </a:r>
            <a:endParaRPr lang="en-US" sz="2400" dirty="0">
              <a:latin typeface="Arial"/>
              <a:ea typeface="Tahoma" panose="020B0604030504040204" pitchFamily="34" charset="0"/>
              <a:cs typeface="Tahoma" panose="020B0604030504040204" pitchFamily="34" charset="0"/>
              <a:sym typeface="Wingdings" panose="05000000000000000000" pitchFamily="2" charset="2"/>
            </a:endParaRPr>
          </a:p>
          <a:p>
            <a:pPr marL="342900" indent="-342900">
              <a:lnSpc>
                <a:spcPct val="100000"/>
              </a:lnSpc>
              <a:spcBef>
                <a:spcPts val="100"/>
              </a:spcBef>
              <a:spcAft>
                <a:spcPts val="600"/>
              </a:spcAft>
              <a:buFont typeface="Arial" panose="020B0604020202020204" pitchFamily="34" charset="0"/>
              <a:buChar char="•"/>
            </a:pPr>
            <a:r>
              <a:rPr lang="en-US" sz="2400" dirty="0">
                <a:latin typeface="Arial"/>
                <a:ea typeface="Tahoma"/>
                <a:cs typeface="Tahoma"/>
              </a:rPr>
              <a:t>Include grantee organization and Application ID (AP-NBRC-###) in subject line</a:t>
            </a:r>
            <a:endParaRPr lang="en-US" sz="2400" dirty="0">
              <a:latin typeface="Arial"/>
              <a:ea typeface="Tahoma"/>
              <a:cs typeface="Tahoma"/>
              <a:sym typeface="Wingdings" panose="05000000000000000000" pitchFamily="2" charset="2"/>
            </a:endParaRPr>
          </a:p>
          <a:p>
            <a:pPr marL="342900" indent="-342900">
              <a:lnSpc>
                <a:spcPct val="100000"/>
              </a:lnSpc>
              <a:spcBef>
                <a:spcPts val="100"/>
              </a:spcBef>
              <a:spcAft>
                <a:spcPts val="600"/>
              </a:spcAft>
              <a:buFont typeface="Arial" panose="020B0604020202020204" pitchFamily="34" charset="0"/>
              <a:buChar char="•"/>
            </a:pPr>
            <a:r>
              <a:rPr lang="en-US" sz="2400" dirty="0">
                <a:latin typeface="Arial"/>
                <a:ea typeface="Tahoma" panose="020B0604030504040204" pitchFamily="34" charset="0"/>
                <a:cs typeface="Tahoma" panose="020B0604030504040204" pitchFamily="34" charset="0"/>
                <a:sym typeface="Wingdings" panose="05000000000000000000" pitchFamily="2" charset="2"/>
              </a:rPr>
              <a:t>See the GMS Grantee Toolkit section 1.5 “Using the Collab Tab”</a:t>
            </a:r>
            <a:endParaRPr lang="en-US" sz="2400" dirty="0">
              <a:latin typeface="Arial"/>
              <a:ea typeface="Tahoma" panose="020B0604030504040204" pitchFamily="34" charset="0"/>
              <a:cs typeface="Tahoma" panose="020B0604030504040204" pitchFamily="34" charset="0"/>
            </a:endParaRPr>
          </a:p>
          <a:p>
            <a:pPr>
              <a:lnSpc>
                <a:spcPct val="100000"/>
              </a:lnSpc>
              <a:spcBef>
                <a:spcPts val="100"/>
              </a:spcBef>
            </a:pPr>
            <a:endParaRPr lang="en-US" sz="2000" dirty="0">
              <a:latin typeface="Arial"/>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7FC92C5-C074-5AB1-FFA9-87B0D37456C4}"/>
              </a:ext>
            </a:extLst>
          </p:cNvPr>
          <p:cNvPicPr>
            <a:picLocks noChangeAspect="1"/>
          </p:cNvPicPr>
          <p:nvPr/>
        </p:nvPicPr>
        <p:blipFill>
          <a:blip r:embed="rId3"/>
          <a:stretch>
            <a:fillRect/>
          </a:stretch>
        </p:blipFill>
        <p:spPr>
          <a:xfrm>
            <a:off x="317973" y="4432979"/>
            <a:ext cx="11693396" cy="2364356"/>
          </a:xfrm>
          <a:prstGeom prst="rect">
            <a:avLst/>
          </a:prstGeom>
        </p:spPr>
      </p:pic>
    </p:spTree>
    <p:extLst>
      <p:ext uri="{BB962C8B-B14F-4D97-AF65-F5344CB8AC3E}">
        <p14:creationId xmlns:p14="http://schemas.microsoft.com/office/powerpoint/2010/main" val="360903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868068" y="1517716"/>
            <a:ext cx="10217854" cy="612742"/>
          </a:xfrm>
        </p:spPr>
        <p:txBody>
          <a:bodyPr>
            <a:noAutofit/>
          </a:bodyPr>
          <a:lstStyle/>
          <a:p>
            <a:pPr algn="ctr"/>
            <a:r>
              <a:rPr lang="en-US" b="1">
                <a:latin typeface="Arial"/>
                <a:ea typeface="Tahoma"/>
                <a:cs typeface="Tahoma"/>
              </a:rPr>
              <a:t>GRANTEE RESOURCES</a:t>
            </a:r>
            <a:endParaRPr lang="en-US"/>
          </a:p>
        </p:txBody>
      </p:sp>
      <p:sp>
        <p:nvSpPr>
          <p:cNvPr id="4" name="Text Placeholder 3">
            <a:extLst>
              <a:ext uri="{FF2B5EF4-FFF2-40B4-BE49-F238E27FC236}">
                <a16:creationId xmlns:a16="http://schemas.microsoft.com/office/drawing/2014/main" id="{A9D610C7-5549-2D97-548C-E02B8F3720C2}"/>
              </a:ext>
            </a:extLst>
          </p:cNvPr>
          <p:cNvSpPr>
            <a:spLocks noGrp="1"/>
          </p:cNvSpPr>
          <p:nvPr>
            <p:ph type="body" sz="half" idx="2"/>
          </p:nvPr>
        </p:nvSpPr>
        <p:spPr>
          <a:xfrm>
            <a:off x="414779" y="2130458"/>
            <a:ext cx="11463161" cy="4487157"/>
          </a:xfrm>
          <a:noFill/>
        </p:spPr>
        <p:txBody>
          <a:bodyPr vert="horz" lIns="91440" tIns="45720" rIns="91440" bIns="45720" rtlCol="0" anchor="t">
            <a:noAutofit/>
          </a:bodyPr>
          <a:lstStyle/>
          <a:p>
            <a:pPr>
              <a:lnSpc>
                <a:spcPct val="100000"/>
              </a:lnSpc>
              <a:spcBef>
                <a:spcPts val="600"/>
              </a:spcBef>
            </a:pPr>
            <a:r>
              <a:rPr lang="en-US" sz="2400" b="1" dirty="0">
                <a:latin typeface="Arial"/>
                <a:ea typeface="Tahoma"/>
                <a:cs typeface="Arial"/>
              </a:rPr>
              <a:t>GMS Grantee Toolkit</a:t>
            </a:r>
            <a:endParaRPr lang="en-US" sz="2400" dirty="0">
              <a:latin typeface="Arial"/>
              <a:ea typeface="Tahoma"/>
              <a:cs typeface="Arial"/>
            </a:endParaRPr>
          </a:p>
          <a:p>
            <a:pPr marL="342900" indent="-342900">
              <a:lnSpc>
                <a:spcPct val="100000"/>
              </a:lnSpc>
              <a:spcBef>
                <a:spcPts val="600"/>
              </a:spcBef>
              <a:buFont typeface="Arial,Sans-Serif"/>
              <a:buChar char="•"/>
            </a:pPr>
            <a:r>
              <a:rPr lang="en-US" sz="2400" dirty="0">
                <a:latin typeface="Arial"/>
                <a:ea typeface="Tahoma"/>
                <a:cs typeface="Arial"/>
              </a:rPr>
              <a:t>Locating records</a:t>
            </a:r>
          </a:p>
          <a:p>
            <a:pPr marL="342900" indent="-342900">
              <a:lnSpc>
                <a:spcPct val="100000"/>
              </a:lnSpc>
              <a:spcBef>
                <a:spcPts val="600"/>
              </a:spcBef>
              <a:buFont typeface="Arial,Sans-Serif"/>
              <a:buChar char="•"/>
            </a:pPr>
            <a:r>
              <a:rPr lang="en-US" sz="2400" dirty="0">
                <a:latin typeface="Arial"/>
                <a:ea typeface="Tahoma"/>
                <a:cs typeface="Arial"/>
              </a:rPr>
              <a:t>Uploading files and Completing revisions</a:t>
            </a:r>
          </a:p>
          <a:p>
            <a:pPr marL="342900" indent="-342900">
              <a:lnSpc>
                <a:spcPct val="100000"/>
              </a:lnSpc>
              <a:spcBef>
                <a:spcPts val="600"/>
              </a:spcBef>
              <a:buFont typeface="Arial,Sans-Serif"/>
              <a:buChar char="•"/>
            </a:pPr>
            <a:r>
              <a:rPr lang="en-US" sz="2400" dirty="0">
                <a:latin typeface="Arial"/>
                <a:ea typeface="Tahoma"/>
                <a:cs typeface="Arial"/>
              </a:rPr>
              <a:t>Using the Collab tab for communication with NBRC</a:t>
            </a:r>
          </a:p>
          <a:p>
            <a:pPr marL="342900" indent="-342900">
              <a:lnSpc>
                <a:spcPct val="100000"/>
              </a:lnSpc>
              <a:spcBef>
                <a:spcPts val="600"/>
              </a:spcBef>
              <a:buFont typeface="Arial,Sans-Serif"/>
              <a:buChar char="•"/>
            </a:pPr>
            <a:r>
              <a:rPr lang="en-US" sz="2400" dirty="0">
                <a:latin typeface="Arial"/>
                <a:ea typeface="Tahoma"/>
                <a:cs typeface="Arial"/>
              </a:rPr>
              <a:t>Support on next award phases including grant agreements</a:t>
            </a:r>
            <a:endParaRPr lang="en-US" dirty="0">
              <a:latin typeface="Arial"/>
              <a:ea typeface="Tahoma"/>
              <a:cs typeface="Arial"/>
            </a:endParaRPr>
          </a:p>
          <a:p>
            <a:pPr>
              <a:lnSpc>
                <a:spcPct val="100000"/>
              </a:lnSpc>
              <a:spcBef>
                <a:spcPts val="600"/>
              </a:spcBef>
            </a:pPr>
            <a:r>
              <a:rPr lang="en-US" sz="2400" b="1" dirty="0">
                <a:latin typeface="Arial"/>
                <a:ea typeface="Tahoma"/>
                <a:cs typeface="Tahoma"/>
              </a:rPr>
              <a:t>Grant Administration Compliance Manual</a:t>
            </a:r>
            <a:endParaRPr lang="en-US" sz="2400" dirty="0">
              <a:latin typeface="Arial"/>
              <a:ea typeface="Tahoma" panose="020B0604030504040204" pitchFamily="34" charset="0"/>
              <a:cs typeface="Tahoma" panose="020B0604030504040204" pitchFamily="34" charset="0"/>
            </a:endParaRPr>
          </a:p>
          <a:p>
            <a:pPr marL="342900" indent="-342900">
              <a:lnSpc>
                <a:spcPct val="100000"/>
              </a:lnSpc>
              <a:spcBef>
                <a:spcPts val="600"/>
              </a:spcBef>
              <a:buChar char="•"/>
            </a:pPr>
            <a:r>
              <a:rPr lang="en-US" sz="2400" dirty="0">
                <a:latin typeface="Arial"/>
                <a:ea typeface="Tahoma"/>
                <a:cs typeface="Tahoma"/>
              </a:rPr>
              <a:t>Details on award process and project initiation activities</a:t>
            </a:r>
            <a:endParaRPr lang="en-US" sz="2400" dirty="0">
              <a:latin typeface="Arial"/>
              <a:ea typeface="Tahoma" panose="020B0604030504040204" pitchFamily="34" charset="0"/>
              <a:cs typeface="Tahoma" panose="020B0604030504040204" pitchFamily="34" charset="0"/>
            </a:endParaRPr>
          </a:p>
          <a:p>
            <a:pPr marL="342900" indent="-342900">
              <a:lnSpc>
                <a:spcPct val="100000"/>
              </a:lnSpc>
              <a:spcBef>
                <a:spcPts val="600"/>
              </a:spcBef>
              <a:buChar char="•"/>
            </a:pPr>
            <a:r>
              <a:rPr lang="en-US" sz="2400" dirty="0">
                <a:latin typeface="Arial"/>
                <a:ea typeface="Tahoma"/>
                <a:cs typeface="Tahoma"/>
              </a:rPr>
              <a:t>Next award phases including grant agreements and notice to proceeds</a:t>
            </a:r>
            <a:endParaRPr lang="en-US" sz="2400" dirty="0">
              <a:latin typeface="Arial"/>
              <a:ea typeface="Calibri" panose="020F0502020204030204"/>
              <a:cs typeface="Calibri" panose="020F0502020204030204"/>
            </a:endParaRPr>
          </a:p>
          <a:p>
            <a:pPr marL="342900" indent="-342900">
              <a:lnSpc>
                <a:spcPct val="100000"/>
              </a:lnSpc>
              <a:spcBef>
                <a:spcPts val="600"/>
              </a:spcBef>
              <a:buChar char="•"/>
            </a:pPr>
            <a:r>
              <a:rPr lang="en-US" sz="2400" dirty="0">
                <a:latin typeface="Arial"/>
                <a:ea typeface="Tahoma"/>
                <a:cs typeface="Tahoma"/>
              </a:rPr>
              <a:t>Guidance on procurement, reporting, reimbursements, and more...</a:t>
            </a:r>
            <a:endParaRPr lang="en-US" dirty="0">
              <a:ea typeface="Calibri" panose="020F0502020204030204"/>
              <a:cs typeface="Calibri" panose="020F0502020204030204"/>
            </a:endParaRPr>
          </a:p>
          <a:p>
            <a:pPr algn="ctr">
              <a:lnSpc>
                <a:spcPct val="100000"/>
              </a:lnSpc>
              <a:spcBef>
                <a:spcPts val="600"/>
              </a:spcBef>
            </a:pPr>
            <a:r>
              <a:rPr lang="en-US" sz="2400" b="1" dirty="0">
                <a:latin typeface="Arial"/>
                <a:ea typeface="Calibri"/>
                <a:cs typeface="Calibri"/>
                <a:hlinkClick r:id="rId2"/>
              </a:rPr>
              <a:t>www.nbrc.gov/content/administration</a:t>
            </a:r>
            <a:r>
              <a:rPr lang="en-US" sz="2400" b="1" dirty="0">
                <a:ea typeface="Calibri"/>
                <a:cs typeface="Calibri"/>
              </a:rPr>
              <a:t> </a:t>
            </a:r>
          </a:p>
          <a:p>
            <a:endParaRPr lang="en-US" sz="2400" dirty="0">
              <a:latin typeface="Arial"/>
              <a:ea typeface="Tahoma"/>
              <a:cs typeface="Tahoma"/>
            </a:endParaRPr>
          </a:p>
        </p:txBody>
      </p:sp>
      <p:sp>
        <p:nvSpPr>
          <p:cNvPr id="5" name="Star: 10 Points 4">
            <a:extLst>
              <a:ext uri="{FF2B5EF4-FFF2-40B4-BE49-F238E27FC236}">
                <a16:creationId xmlns:a16="http://schemas.microsoft.com/office/drawing/2014/main" id="{BAE7D4EA-42A4-C00E-358A-3E715EB9B55F}"/>
              </a:ext>
            </a:extLst>
          </p:cNvPr>
          <p:cNvSpPr/>
          <p:nvPr/>
        </p:nvSpPr>
        <p:spPr>
          <a:xfrm>
            <a:off x="9479896" y="6994"/>
            <a:ext cx="2429873" cy="1979912"/>
          </a:xfrm>
          <a:prstGeom prst="star1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Support for New Grantees</a:t>
            </a:r>
            <a:endParaRPr kumimoji="0" lang="en-US" sz="18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455857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ABC5F3268BC14ABB3624524683B807" ma:contentTypeVersion="16" ma:contentTypeDescription="Create a new document." ma:contentTypeScope="" ma:versionID="4b1171bcfdcb024a027e62c8c51bdf85">
  <xsd:schema xmlns:xsd="http://www.w3.org/2001/XMLSchema" xmlns:xs="http://www.w3.org/2001/XMLSchema" xmlns:p="http://schemas.microsoft.com/office/2006/metadata/properties" xmlns:ns1="http://schemas.microsoft.com/sharepoint/v3" xmlns:ns2="2a190225-dc26-4cf5-bc9e-ef0c80857bb4" xmlns:ns3="01e93a5b-e801-4e2d-95f0-fb778f641b20" targetNamespace="http://schemas.microsoft.com/office/2006/metadata/properties" ma:root="true" ma:fieldsID="3f631b26d4df30c5e1f076f37ac1ce11" ns1:_="" ns2:_="" ns3:_="">
    <xsd:import namespace="http://schemas.microsoft.com/sharepoint/v3"/>
    <xsd:import namespace="2a190225-dc26-4cf5-bc9e-ef0c80857bb4"/>
    <xsd:import namespace="01e93a5b-e801-4e2d-95f0-fb778f641b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190225-dc26-4cf5-bc9e-ef0c80857b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a67718b-15ab-4a4a-8d3b-00b6a77e91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93a5b-e801-4e2d-95f0-fb778f641b2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507699a-01aa-4e6e-a33a-aea09ad8a9e6}" ma:internalName="TaxCatchAll" ma:showField="CatchAllData" ma:web="01e93a5b-e801-4e2d-95f0-fb778f641b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190225-dc26-4cf5-bc9e-ef0c80857bb4">
      <Terms xmlns="http://schemas.microsoft.com/office/infopath/2007/PartnerControls"/>
    </lcf76f155ced4ddcb4097134ff3c332f>
    <TaxCatchAll xmlns="01e93a5b-e801-4e2d-95f0-fb778f641b20"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768AF73-3F53-4D66-8D09-7E84CE9E2524}">
  <ds:schemaRefs>
    <ds:schemaRef ds:uri="http://schemas.microsoft.com/sharepoint/v3/contenttype/forms"/>
  </ds:schemaRefs>
</ds:datastoreItem>
</file>

<file path=customXml/itemProps2.xml><?xml version="1.0" encoding="utf-8"?>
<ds:datastoreItem xmlns:ds="http://schemas.openxmlformats.org/officeDocument/2006/customXml" ds:itemID="{BD42FB5F-8CC3-4AE4-A20F-387F0E891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190225-dc26-4cf5-bc9e-ef0c80857bb4"/>
    <ds:schemaRef ds:uri="01e93a5b-e801-4e2d-95f0-fb778f641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895395-914E-4F52-9E46-F8136DB0A69E}">
  <ds:schemaRefs>
    <ds:schemaRef ds:uri="01e93a5b-e801-4e2d-95f0-fb778f641b20"/>
    <ds:schemaRef ds:uri="2a190225-dc26-4cf5-bc9e-ef0c80857bb4"/>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ff1b2213-efe3-4763-a721-9ff15ccd313f}" enabled="0" method="" siteId="{ff1b2213-efe3-4763-a721-9ff15ccd313f}" removed="1"/>
</clbl:labelList>
</file>

<file path=docProps/app.xml><?xml version="1.0" encoding="utf-8"?>
<Properties xmlns="http://schemas.openxmlformats.org/officeDocument/2006/extended-properties" xmlns:vt="http://schemas.openxmlformats.org/officeDocument/2006/docPropsVTypes">
  <Template/>
  <TotalTime>224</TotalTime>
  <Words>768</Words>
  <Application>Microsoft Office PowerPoint</Application>
  <PresentationFormat>Widescreen</PresentationFormat>
  <Paragraphs>102</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Arial,Sans-Serif</vt:lpstr>
      <vt:lpstr>Calibri</vt:lpstr>
      <vt:lpstr>Calibri Light</vt:lpstr>
      <vt:lpstr>Symbol</vt:lpstr>
      <vt:lpstr>Tahoma</vt:lpstr>
      <vt:lpstr>Verdana</vt:lpstr>
      <vt:lpstr>Wingdings</vt:lpstr>
      <vt:lpstr>Office Theme</vt:lpstr>
      <vt:lpstr>www.nbrc.gov</vt:lpstr>
      <vt:lpstr>AWARD NOTIFICATIONS</vt:lpstr>
      <vt:lpstr>AWARD LETTER</vt:lpstr>
      <vt:lpstr>ACTION - Register for New Grantee Training Once Scheduled</vt:lpstr>
      <vt:lpstr>     ACTION – Confirm UEI and SAM.gov </vt:lpstr>
      <vt:lpstr>ACTION – Find and Complete Revisions</vt:lpstr>
      <vt:lpstr>REMINDERS</vt:lpstr>
      <vt:lpstr>USING THE COLLAB TAB</vt:lpstr>
      <vt:lpstr>GRANTEE RESOURCES</vt:lpstr>
      <vt:lpstr>   GRANTEE RESOURCES</vt:lpstr>
      <vt:lpstr>GRANTEE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SEID PROGRAM</dc:title>
  <dc:creator>Andrea Smith</dc:creator>
  <cp:lastModifiedBy>Andrea Smith</cp:lastModifiedBy>
  <cp:revision>676</cp:revision>
  <cp:lastPrinted>2022-09-12T14:10:47Z</cp:lastPrinted>
  <dcterms:created xsi:type="dcterms:W3CDTF">2021-03-01T17:08:37Z</dcterms:created>
  <dcterms:modified xsi:type="dcterms:W3CDTF">2026-06-05T17:31:52Z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0x010100A0ABC5F3268BC14ABB3624524683B807</vt:lpwstr>
  </property>
  <property fmtid="{D5CDD505-2E9C-101B-9397-08002B2CF9AE}" pid="3" name="MediaServiceImageTags">
    <vt:lpwstr/>
  </property>
</Properties>
</file>