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sldIdLst>
    <p:sldId id="257" r:id="rId5"/>
    <p:sldId id="566" r:id="rId6"/>
    <p:sldId id="656" r:id="rId7"/>
    <p:sldId id="692" r:id="rId8"/>
    <p:sldId id="693" r:id="rId9"/>
    <p:sldId id="657" r:id="rId10"/>
    <p:sldId id="655" r:id="rId11"/>
    <p:sldId id="658" r:id="rId12"/>
    <p:sldId id="660" r:id="rId13"/>
    <p:sldId id="661" r:id="rId14"/>
    <p:sldId id="664" r:id="rId15"/>
    <p:sldId id="663" r:id="rId16"/>
    <p:sldId id="666" r:id="rId17"/>
    <p:sldId id="667" r:id="rId18"/>
    <p:sldId id="668" r:id="rId19"/>
    <p:sldId id="669" r:id="rId20"/>
    <p:sldId id="670" r:id="rId21"/>
    <p:sldId id="672" r:id="rId22"/>
    <p:sldId id="673" r:id="rId23"/>
    <p:sldId id="674" r:id="rId24"/>
    <p:sldId id="675" r:id="rId25"/>
    <p:sldId id="676" r:id="rId26"/>
    <p:sldId id="679" r:id="rId27"/>
    <p:sldId id="680" r:id="rId28"/>
    <p:sldId id="678" r:id="rId29"/>
    <p:sldId id="677" r:id="rId30"/>
    <p:sldId id="681" r:id="rId31"/>
    <p:sldId id="683" r:id="rId32"/>
    <p:sldId id="682" r:id="rId33"/>
    <p:sldId id="685" r:id="rId34"/>
    <p:sldId id="684" r:id="rId35"/>
    <p:sldId id="686" r:id="rId36"/>
    <p:sldId id="687" r:id="rId37"/>
    <p:sldId id="688" r:id="rId38"/>
    <p:sldId id="689" r:id="rId39"/>
    <p:sldId id="690" r:id="rId40"/>
    <p:sldId id="691"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993300"/>
    <a:srgbClr val="CC99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9721F-3EE8-4A53-8375-481C36A687B0}" v="6" dt="2026-10-20T20:10:59.3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Smith" userId="6a804604-1f22-423f-bb2e-5819b7e25e05" providerId="ADAL" clId="{D2B1C403-BA40-45FB-9CC9-08A4E308A5CD}"/>
    <pc:docChg chg="custSel addSld delSld modSld delMainMaster">
      <pc:chgData name="Andrea Smith" userId="6a804604-1f22-423f-bb2e-5819b7e25e05" providerId="ADAL" clId="{D2B1C403-BA40-45FB-9CC9-08A4E308A5CD}" dt="2026-10-20T20:11:45.722" v="152" actId="2696"/>
      <pc:docMkLst>
        <pc:docMk/>
      </pc:docMkLst>
      <pc:sldChg chg="modSp mod">
        <pc:chgData name="Andrea Smith" userId="6a804604-1f22-423f-bb2e-5819b7e25e05" providerId="ADAL" clId="{D2B1C403-BA40-45FB-9CC9-08A4E308A5CD}" dt="2026-10-20T20:06:06.500" v="43" actId="404"/>
        <pc:sldMkLst>
          <pc:docMk/>
          <pc:sldMk cId="2048356487" sldId="257"/>
        </pc:sldMkLst>
        <pc:spChg chg="mod">
          <ac:chgData name="Andrea Smith" userId="6a804604-1f22-423f-bb2e-5819b7e25e05" providerId="ADAL" clId="{D2B1C403-BA40-45FB-9CC9-08A4E308A5CD}" dt="2026-10-20T20:06:06.500" v="43" actId="404"/>
          <ac:spMkLst>
            <pc:docMk/>
            <pc:sldMk cId="2048356487" sldId="257"/>
            <ac:spMk id="14" creationId="{C25AC10C-D659-15B4-57DC-50CE1613BF87}"/>
          </ac:spMkLst>
        </pc:spChg>
      </pc:sldChg>
      <pc:sldChg chg="add del">
        <pc:chgData name="Andrea Smith" userId="6a804604-1f22-423f-bb2e-5819b7e25e05" providerId="ADAL" clId="{D2B1C403-BA40-45FB-9CC9-08A4E308A5CD}" dt="2026-10-20T20:10:30.340" v="114" actId="2696"/>
        <pc:sldMkLst>
          <pc:docMk/>
          <pc:sldMk cId="836569566" sldId="369"/>
        </pc:sldMkLst>
      </pc:sldChg>
      <pc:sldChg chg="add del">
        <pc:chgData name="Andrea Smith" userId="6a804604-1f22-423f-bb2e-5819b7e25e05" providerId="ADAL" clId="{D2B1C403-BA40-45FB-9CC9-08A4E308A5CD}" dt="2026-10-20T20:11:45.722" v="152" actId="2696"/>
        <pc:sldMkLst>
          <pc:docMk/>
          <pc:sldMk cId="901713985" sldId="370"/>
        </pc:sldMkLst>
      </pc:sldChg>
      <pc:sldChg chg="modSp add mod">
        <pc:chgData name="Andrea Smith" userId="6a804604-1f22-423f-bb2e-5819b7e25e05" providerId="ADAL" clId="{D2B1C403-BA40-45FB-9CC9-08A4E308A5CD}" dt="2026-10-20T20:10:22.683" v="113" actId="27636"/>
        <pc:sldMkLst>
          <pc:docMk/>
          <pc:sldMk cId="2121137568" sldId="692"/>
        </pc:sldMkLst>
        <pc:spChg chg="mod">
          <ac:chgData name="Andrea Smith" userId="6a804604-1f22-423f-bb2e-5819b7e25e05" providerId="ADAL" clId="{D2B1C403-BA40-45FB-9CC9-08A4E308A5CD}" dt="2026-10-20T20:10:19.973" v="111" actId="14100"/>
          <ac:spMkLst>
            <pc:docMk/>
            <pc:sldMk cId="2121137568" sldId="692"/>
            <ac:spMk id="2" creationId="{B9CAC53C-874E-83FB-D8A2-31FD06FCB779}"/>
          </ac:spMkLst>
        </pc:spChg>
        <pc:spChg chg="mod">
          <ac:chgData name="Andrea Smith" userId="6a804604-1f22-423f-bb2e-5819b7e25e05" providerId="ADAL" clId="{D2B1C403-BA40-45FB-9CC9-08A4E308A5CD}" dt="2026-10-20T20:10:22.683" v="113" actId="27636"/>
          <ac:spMkLst>
            <pc:docMk/>
            <pc:sldMk cId="2121137568" sldId="692"/>
            <ac:spMk id="4" creationId="{586BF485-709B-3FC2-A4B0-34BEB3B39C8C}"/>
          </ac:spMkLst>
        </pc:spChg>
      </pc:sldChg>
      <pc:sldChg chg="modSp add mod">
        <pc:chgData name="Andrea Smith" userId="6a804604-1f22-423f-bb2e-5819b7e25e05" providerId="ADAL" clId="{D2B1C403-BA40-45FB-9CC9-08A4E308A5CD}" dt="2026-10-20T20:11:41.628" v="151"/>
        <pc:sldMkLst>
          <pc:docMk/>
          <pc:sldMk cId="2040043080" sldId="693"/>
        </pc:sldMkLst>
        <pc:spChg chg="mod">
          <ac:chgData name="Andrea Smith" userId="6a804604-1f22-423f-bb2e-5819b7e25e05" providerId="ADAL" clId="{D2B1C403-BA40-45FB-9CC9-08A4E308A5CD}" dt="2026-10-20T20:11:14.861" v="147" actId="20577"/>
          <ac:spMkLst>
            <pc:docMk/>
            <pc:sldMk cId="2040043080" sldId="693"/>
            <ac:spMk id="2" creationId="{78F5CF12-7EBC-B27F-08A2-4C9D1F0F55C4}"/>
          </ac:spMkLst>
        </pc:spChg>
        <pc:spChg chg="mod">
          <ac:chgData name="Andrea Smith" userId="6a804604-1f22-423f-bb2e-5819b7e25e05" providerId="ADAL" clId="{D2B1C403-BA40-45FB-9CC9-08A4E308A5CD}" dt="2026-10-20T20:11:41.628" v="151"/>
          <ac:spMkLst>
            <pc:docMk/>
            <pc:sldMk cId="2040043080" sldId="693"/>
            <ac:spMk id="4" creationId="{B227D81E-074C-1A6E-24A2-C46BA1BB5D91}"/>
          </ac:spMkLst>
        </pc:spChg>
      </pc:sldChg>
      <pc:sldMasterChg chg="del delSldLayout">
        <pc:chgData name="Andrea Smith" userId="6a804604-1f22-423f-bb2e-5819b7e25e05" providerId="ADAL" clId="{D2B1C403-BA40-45FB-9CC9-08A4E308A5CD}" dt="2026-10-20T20:11:45.722" v="152" actId="2696"/>
        <pc:sldMasterMkLst>
          <pc:docMk/>
          <pc:sldMasterMk cId="3065342880" sldId="2147483672"/>
        </pc:sldMasterMkLst>
        <pc:sldLayoutChg chg="del">
          <pc:chgData name="Andrea Smith" userId="6a804604-1f22-423f-bb2e-5819b7e25e05" providerId="ADAL" clId="{D2B1C403-BA40-45FB-9CC9-08A4E308A5CD}" dt="2026-10-20T20:11:45.722" v="152" actId="2696"/>
          <pc:sldLayoutMkLst>
            <pc:docMk/>
            <pc:sldMasterMk cId="3065342880" sldId="2147483672"/>
            <pc:sldLayoutMk cId="584868652" sldId="2147483673"/>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868061976" sldId="2147483674"/>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627227912" sldId="2147483675"/>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1073273745" sldId="2147483676"/>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7025516" sldId="2147483677"/>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790708722" sldId="2147483678"/>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522159139" sldId="2147483679"/>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1594829557" sldId="2147483680"/>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368972244" sldId="2147483681"/>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3164363936" sldId="2147483682"/>
          </pc:sldLayoutMkLst>
        </pc:sldLayoutChg>
        <pc:sldLayoutChg chg="del">
          <pc:chgData name="Andrea Smith" userId="6a804604-1f22-423f-bb2e-5819b7e25e05" providerId="ADAL" clId="{D2B1C403-BA40-45FB-9CC9-08A4E308A5CD}" dt="2026-10-20T20:11:45.722" v="152" actId="2696"/>
          <pc:sldLayoutMkLst>
            <pc:docMk/>
            <pc:sldMasterMk cId="3065342880" sldId="2147483672"/>
            <pc:sldLayoutMk cId="2451642169" sldId="2147483683"/>
          </pc:sldLayoutMkLst>
        </pc:sldLayoutChg>
      </pc:sldMasterChg>
      <pc:sldMasterChg chg="del delSldLayout">
        <pc:chgData name="Andrea Smith" userId="6a804604-1f22-423f-bb2e-5819b7e25e05" providerId="ADAL" clId="{D2B1C403-BA40-45FB-9CC9-08A4E308A5CD}" dt="2026-10-20T20:10:30.340" v="114" actId="2696"/>
        <pc:sldMasterMkLst>
          <pc:docMk/>
          <pc:sldMasterMk cId="3662632069" sldId="2147483672"/>
        </pc:sldMasterMkLst>
        <pc:sldLayoutChg chg="del">
          <pc:chgData name="Andrea Smith" userId="6a804604-1f22-423f-bb2e-5819b7e25e05" providerId="ADAL" clId="{D2B1C403-BA40-45FB-9CC9-08A4E308A5CD}" dt="2026-10-20T20:10:30.340" v="114" actId="2696"/>
          <pc:sldLayoutMkLst>
            <pc:docMk/>
            <pc:sldMasterMk cId="3662632069" sldId="2147483672"/>
            <pc:sldLayoutMk cId="2580185743" sldId="2147483673"/>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4022520778" sldId="2147483674"/>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1845902510" sldId="2147483675"/>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1170700069" sldId="2147483676"/>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3539871969" sldId="2147483677"/>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2648219396" sldId="2147483678"/>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2804441246" sldId="2147483679"/>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2053795835" sldId="2147483680"/>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3983193570" sldId="2147483681"/>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2773993490" sldId="2147483682"/>
          </pc:sldLayoutMkLst>
        </pc:sldLayoutChg>
        <pc:sldLayoutChg chg="del">
          <pc:chgData name="Andrea Smith" userId="6a804604-1f22-423f-bb2e-5819b7e25e05" providerId="ADAL" clId="{D2B1C403-BA40-45FB-9CC9-08A4E308A5CD}" dt="2026-10-20T20:10:30.340" v="114" actId="2696"/>
          <pc:sldLayoutMkLst>
            <pc:docMk/>
            <pc:sldMasterMk cId="3662632069" sldId="2147483672"/>
            <pc:sldLayoutMk cId="974049334" sldId="214748368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7C1EE-5698-45D2-AA1C-B570DCA620B8}" type="datetimeFigureOut">
              <a:rPr lang="en-US" smtClean="0"/>
              <a:t>10/20/2026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04648-ABEA-49EF-ADCB-0EABF6FF609C}" type="slidenum">
              <a:rPr lang="en-US" smtClean="0"/>
              <a:t>‹#›</a:t>
            </a:fld>
            <a:endParaRPr lang="en-US" dirty="0"/>
          </a:p>
        </p:txBody>
      </p:sp>
    </p:spTree>
    <p:extLst>
      <p:ext uri="{BB962C8B-B14F-4D97-AF65-F5344CB8AC3E}">
        <p14:creationId xmlns:p14="http://schemas.microsoft.com/office/powerpoint/2010/main" val="3623684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9164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D5E46-3680-B07A-6486-E9D5864D6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83CB2-9944-356A-0366-84730971E5C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0775B6B-0B88-F831-3C56-66061DB8BF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592B38-8300-E86D-0EE9-8FD42E37D9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71918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996CB-4854-7A8F-09E3-7F290CE74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17F0D-96E3-8201-D37C-8926AD2AAAE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DE28783-C9DC-3C89-0175-8686C0A1C0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58DC3C-7E64-3404-2615-0E901E3340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1346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FBA29-523B-DED0-CD64-D19F789D7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AFD56-3FDF-2B37-8FBA-7144363A86C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DEA87F2-5F8F-FB89-7B5E-7B5EF3D91F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A64E20-4992-DAB7-B55B-8D8F228982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950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251E7-30D2-0201-2C5D-C6E128947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C945E-7D72-7038-883A-424899EB34B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EBD077F-C70A-0D3E-D5C7-B243420D4C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0585728-6049-AFEC-B4FC-13E3CD27FD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7861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518D9-2A6F-F481-B3A2-6442753A1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37E919-2017-3B28-70B2-2C66B1A47A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9199965-CEE5-2235-6088-D33835B28D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E2A1F7-9C75-6FBB-656B-970CA26262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118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2AE0A-9580-E5A0-9239-FD623EE4C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CD724-FDBF-5417-F7AF-0242D326532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2CD95AF-1A8C-D594-2207-8B673DB11A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D04585-6E42-7DF4-1DE2-7B013BC7DE5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09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BF710-4F53-F7A7-F74E-F50B775D30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706F8-22F9-6222-E0D0-E483A016F6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2DC6C03-C789-50C1-A387-FEC5C48509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D3ED71-F398-6A5D-A0E0-46571FF710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353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7F42F-92BA-9BBA-13E7-BA4D71C52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D2908-C05E-4328-8642-415E7F0E1F6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A48E3E8-A503-AAF7-D13B-695E439892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4976D7-7D86-EC7C-FE1B-61F6BA6D70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953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86D1-1216-1A8A-B67C-E093C2319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695C95-00B8-A2FD-5AC9-A5222EC3C2D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EE93B48-DC83-9D5A-B788-E68A3F5FC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3F0AFA-2C56-3E8B-518E-BF794B6DF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852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51DFB-AF73-BCFD-E168-D414E6DC4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B64B3-E9A3-D7EF-67F0-AA35A03387A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66FD79C-DE64-F256-0773-4105D63F2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28F25F-CD6C-8250-B653-407E5E127B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009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5AB4F-4836-5AE9-95BA-AC24500EEE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088082-AE95-A94E-6C55-3695029C5CB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64B04B0-764E-08E2-D063-504BA4ABCF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A193AC-8989-41DE-B24A-FA10C539DC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014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FD4D7-5021-88AB-3B32-B5BB93F2C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AD1AF-5774-0696-03E3-19C88DE746F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3D183B3-C7EB-27C5-A17B-4DCD754566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F96077-EA9C-476F-915B-278A7C8101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4028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E3F9-0E5E-6DF6-BE65-45CEAB7389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5CA035-8EF2-9654-0AD7-C39818B129D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A58556D-D045-AC2F-11F2-505E6AF755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94CF14-F801-332B-A9F0-5565BF08703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6618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9FD42-0666-5566-4976-A3C66E795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D308C-B27F-8E26-2343-9FBBDA27934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034E83D-4FAD-470E-C36D-45E623593D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F52C35-3E9B-25FB-3735-AF329267BE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1778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C4319-95B8-122D-890A-93A79958C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6828E9-5F30-D203-0E44-7A6217041E5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D485974-0463-1561-D1F2-1256C8C782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D67D61-3360-47C5-3D97-6947B0AD49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038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17BF5-29D3-BD9D-E7EA-3CD9D9491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38C824-E900-EEDB-9818-E0555A6F2B1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177166F-7F9D-2D7F-E8D9-0ABDBEB460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22E9CE9-0261-0403-6937-5CC078E420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1168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20EA9-25FE-94D7-8ADB-A365B58D7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C9CF7-3C94-2C43-DE06-4E22F161F85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80AE1B0-2E61-6732-8248-B70BBA8AFB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88B270-239F-1409-42DA-221CB35CE5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9354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44422-3CD0-FC16-C253-A81782208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21453-5E0F-C9B1-43B6-848F4FB1BE7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14C639D-015F-B389-9B00-25ABFBC511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6E4749-D148-0220-667D-1ACB0405C8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2769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54EDD-BE5E-42D1-B0C0-9157B3256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87A7CF-1AA5-68FC-7323-58B550D9B67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D459D89-04B0-988A-22FA-F563E26C5F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EFA6DF-6E92-833C-858D-2E8AF2245F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3556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338DF-EECC-DC53-38D7-166744764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61994-4341-5C51-B822-9D88E7DDCB9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278EC34-AD96-A141-D8F7-30E1666FE4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8E149A-9BC1-2C5C-C71A-1CE3CC32D8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0634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D34BD-5446-7B5B-2747-2432F8FC1F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80B5A-3237-38F2-8EDF-EFA78878EDF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88351C1-69C1-2FCD-C85E-70953B9EAA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DE5E6E-2DF1-22EF-0E62-71754FB8C92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96884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1D67B-9A2A-2098-6497-DC67C6A66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807681-692A-DEF6-2B57-4A4114D381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A684604-1E1C-A683-F153-A4D881AA1D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3C7B08-EEA5-9A79-E1C2-84D289F744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73594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396D7-9AD7-AA56-F3FE-1EFC957FF6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732E8-8FAE-8251-41FD-8917D1B43A6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F636D2A-A6B9-A4ED-6DFF-334DA02DA5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6CA21D-5EA1-294E-5940-58B83343D07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337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F2464-60D7-0851-97DB-8BCF2DADC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7E263-F079-98AD-4DFA-46D0CCEED06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C760DA1-4882-60B5-32EB-8EA2E65340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9B6CB0-4B9E-CFB7-A04E-1B326F1C0A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0706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F238B-9EA2-721C-1649-4ABB30CB6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1C613-2A08-E234-4C3D-784F1A1EF44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381E087-B0C7-5A6F-83B0-287A0D5CD5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461358-A4C0-6A96-56E6-DF9F244F03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0743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006CE-0BAF-1326-715F-1490E4A62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EE60-312E-5560-B27F-199073FD28D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7DF31CD-9242-9B80-D9BA-4FA7C292F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2A103A-BCC8-781F-7FFC-6E1ADEEFF3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7323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F47A0-1E4A-97A6-683A-0141909A2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1B337-7D21-8EAB-FD46-16ECC78A35A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C3A2466-782F-44EF-70DC-C9F9D1BD9B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6F1588-304F-78BE-642E-AB055B1523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39667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F1437-DE50-5956-C501-F36143518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8EED7-359D-6EA1-6C5B-D06FC93D95A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FB44730-F76D-173E-3105-29BB837D8E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4847EB-E016-FC6D-0F91-117B74EAC4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57770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0DF02-700E-2ACC-371B-B39B03D86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8EE1BF-B695-B2F1-0ADC-302737677EA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E81DBA1-3472-CB82-BCA1-8B7CBF8BA5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7914E2-B2BE-91B4-8AA4-3B962152E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7812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A3561-639C-E8DA-69B3-7D6A300EC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E7A8B-5D1A-E982-E1D8-1BF68C3D3A2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93B559E-F0D7-67D2-6CAC-848D7FB88D6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E1BAC9-95DA-F57C-5B1E-B4E422B19F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92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980B9-87C1-9E0E-DB3E-50D5640C9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8AA20-0C7C-27D9-9294-91145709D8B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56FCE5C-6B7E-5BB8-A14B-08062E01D2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3A2C8E-DEA4-835A-1884-78ACE37AAE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4273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B57F7-BCD9-084E-3122-74035EBA5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16AFC-118E-2570-C83C-4634314EECF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731850C-5E43-C5E4-AC8B-1A2462E3A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C67DE9-CC95-34A3-59AA-8E2F29BE56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9641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C1FC8-9525-5E94-EA3F-6E55F7B28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4D5F77-B82B-A9A6-DFCC-EB9ABD18760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7BEBF71-39E4-855D-C0A8-2B1B6C24FE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4552C2-8D4D-BFD5-3ABF-4AED93706B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8098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28BC-C372-3D4D-AC96-78DBD4B0E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FFC418-F16F-E344-7BC6-BAD4D9A2981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9F1C209-2633-27C1-3D67-0F534F070C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E3397A-307B-29CE-A74F-EF9A498057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544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26B04-0438-DAD6-283F-018BF7442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17CAE2-3120-1397-3768-34D8B071507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C29617C-C3A5-164B-7DB4-FD9575CB9E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98FC1C-70F6-D05C-7DC2-AA5560A417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C32A17-E9D6-4846-BA79-15EC6EB628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1104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B6D1-C441-FA7D-43BE-2EAA46C372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C06C10-F110-AAF0-3184-0B66F42801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4FD26D-8227-F84B-E4CF-391FC6D504FD}"/>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37D95A00-C545-B318-98A8-C611DBB20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42EF0F-B7A3-E9E0-21B9-F6A756E4A138}"/>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4147352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5FB18-B5A1-06F2-6191-4D7421C3FC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45A5F6-FF4F-E476-8BA4-EB54EE95BE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15566A-55D1-8460-60DC-73EA525AAD04}"/>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8A82AB33-CCF4-311F-D0AE-0F20DCC61E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81F6FB-9508-E58F-5739-A8B4794DC04B}"/>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371289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840E4-28C9-532A-C0F1-7DCEF76646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D25BFB-89BD-EB2C-2CFA-716CC0BCF0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E24246-4B61-0113-4A19-4D0BBD5D8397}"/>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2C4C8109-DC7E-DC87-1C5C-6EFFD95C7D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6E3A7A-9E58-EB78-EA7E-D9789FE47484}"/>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380065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48985-2253-0684-D735-D50C308980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07FC98-E853-2A9E-3458-2991EB2CB6C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2F4A96-13CF-8406-ED3E-0091E0888F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A45760-607A-5189-733C-76C57C52087D}"/>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6" name="Footer Placeholder 5">
            <a:extLst>
              <a:ext uri="{FF2B5EF4-FFF2-40B4-BE49-F238E27FC236}">
                <a16:creationId xmlns:a16="http://schemas.microsoft.com/office/drawing/2014/main" id="{EB042221-20D1-6E6D-7591-C1A21E0D8A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A7F1F89-FF30-EED3-5BD8-518E942C9D38}"/>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1364267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29510-8052-4EF9-8694-C9B7542EEB3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D9FACE-EC78-8128-482A-1EEDAADE66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FED1D6-3C10-2AD3-5FB6-21694BD27C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D4B4096-19CE-F9FA-CF20-3DB37F814C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A7A9C2-0002-E501-3567-08DB86A400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A0C37A-6A7D-4000-BB29-E0350CDC9446}"/>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8" name="Footer Placeholder 7">
            <a:extLst>
              <a:ext uri="{FF2B5EF4-FFF2-40B4-BE49-F238E27FC236}">
                <a16:creationId xmlns:a16="http://schemas.microsoft.com/office/drawing/2014/main" id="{341846E7-83F3-648F-1364-ABDCB873D1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00E2A9A-86AE-C239-A682-9E86E00D290B}"/>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7705985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E048-6A58-7F7B-7AB0-4454B167E75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16CE1D5-7624-FAAD-F29C-C5278B45EAC7}"/>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4" name="Footer Placeholder 3">
            <a:extLst>
              <a:ext uri="{FF2B5EF4-FFF2-40B4-BE49-F238E27FC236}">
                <a16:creationId xmlns:a16="http://schemas.microsoft.com/office/drawing/2014/main" id="{FB88CFDA-28AC-2819-F78B-FEAE060A8EF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7EADC47-8C42-BA83-CDDB-D0ACC3A32900}"/>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201133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EFD541-3868-95D6-B606-103F259E44BC}"/>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3" name="Footer Placeholder 2">
            <a:extLst>
              <a:ext uri="{FF2B5EF4-FFF2-40B4-BE49-F238E27FC236}">
                <a16:creationId xmlns:a16="http://schemas.microsoft.com/office/drawing/2014/main" id="{A98FFD74-6BBD-9292-65A9-15883DFF2B5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840A8B4-6FC4-552F-6B1B-685DA92FAF59}"/>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149596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E8FC-78D6-6593-FB12-1B381C56C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984A8-DCBD-C109-EB95-2E019BBEED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D0D88-2C06-7F83-83E3-99B1DAC719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BE29F9-30FF-4911-30CE-E7E082E521A4}"/>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6" name="Footer Placeholder 5">
            <a:extLst>
              <a:ext uri="{FF2B5EF4-FFF2-40B4-BE49-F238E27FC236}">
                <a16:creationId xmlns:a16="http://schemas.microsoft.com/office/drawing/2014/main" id="{265867FF-D9FA-B9E6-6ABA-02355E50D2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0F79C75-CFFF-00C6-0FEA-A61F0C8E934B}"/>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1898140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7BDA-E450-AD9C-8B2B-A710360A8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3B9582E-AB17-376A-384F-4FE8F9B9A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C2EDE6E-A43A-75CE-34CC-EC8C5D0BF3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A2DE55-DEE9-DFEC-CD1B-D12DB3FD32E6}"/>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6" name="Footer Placeholder 5">
            <a:extLst>
              <a:ext uri="{FF2B5EF4-FFF2-40B4-BE49-F238E27FC236}">
                <a16:creationId xmlns:a16="http://schemas.microsoft.com/office/drawing/2014/main" id="{AFF87D26-8416-DE74-B5FE-86BCFFED68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0AC7CB9-D85C-EAB8-48E3-76C8AA99DC3D}"/>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143554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D26D7-18D8-6E70-BE03-64C6DD597F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7B425A-AD20-3F0A-98CF-31056DCA2B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E4F42E-61C8-6295-4069-8356C97DAD5C}"/>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BA795EB7-A209-ADBA-C1D0-BE91AE5483E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307A5E-484C-8C3F-8075-D4BF9642E290}"/>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1347989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460E41-BE65-0FDE-AFE7-23E0D61E2F3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5EAF21-B398-6ADE-18BC-DE6D4F5DB1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1D5DDA-3F1A-9ADA-5AE4-1C455E9986E5}"/>
              </a:ext>
            </a:extLst>
          </p:cNvPr>
          <p:cNvSpPr>
            <a:spLocks noGrp="1"/>
          </p:cNvSpPr>
          <p:nvPr>
            <p:ph type="dt" sz="half" idx="10"/>
          </p:nvPr>
        </p:nvSpPr>
        <p:spPr/>
        <p:txBody>
          <a:body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851E9DE3-C18B-114D-EB73-A7694D27C2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238912-748C-4CA4-F2DE-58F7C5E607B2}"/>
              </a:ext>
            </a:extLst>
          </p:cNvPr>
          <p:cNvSpPr>
            <a:spLocks noGrp="1"/>
          </p:cNvSpPr>
          <p:nvPr>
            <p:ph type="sldNum" sz="quarter" idx="12"/>
          </p:nvPr>
        </p:nvSpPr>
        <p:spPr/>
        <p:txBody>
          <a:bodyPr/>
          <a:lstStyle/>
          <a:p>
            <a:fld id="{3B05D58C-C166-4FA6-BF12-9FD143244241}" type="slidenum">
              <a:rPr lang="en-US" smtClean="0"/>
              <a:t>‹#›</a:t>
            </a:fld>
            <a:endParaRPr lang="en-US" dirty="0"/>
          </a:p>
        </p:txBody>
      </p:sp>
    </p:spTree>
    <p:extLst>
      <p:ext uri="{BB962C8B-B14F-4D97-AF65-F5344CB8AC3E}">
        <p14:creationId xmlns:p14="http://schemas.microsoft.com/office/powerpoint/2010/main" val="2671802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FFACEE-DF9A-4A0F-6537-DBB77BB17BD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3A83CA0-7940-647B-ABF5-A688E48B48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FD769B-D29E-4C4A-A2F7-57B31002D8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81DFF3-855A-41EA-8144-540C4B2D58B1}" type="datetimeFigureOut">
              <a:rPr lang="en-US" smtClean="0"/>
              <a:t>10/20/2026</a:t>
            </a:fld>
            <a:endParaRPr lang="en-US" dirty="0"/>
          </a:p>
        </p:txBody>
      </p:sp>
      <p:sp>
        <p:nvSpPr>
          <p:cNvPr id="5" name="Footer Placeholder 4">
            <a:extLst>
              <a:ext uri="{FF2B5EF4-FFF2-40B4-BE49-F238E27FC236}">
                <a16:creationId xmlns:a16="http://schemas.microsoft.com/office/drawing/2014/main" id="{6452301F-58E6-B98F-0E5E-D15143EAD4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73FA9EA-C335-E844-62B4-5C0ACBC9A2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5D58C-C166-4FA6-BF12-9FD143244241}" type="slidenum">
              <a:rPr lang="en-US" smtClean="0"/>
              <a:t>‹#›</a:t>
            </a:fld>
            <a:endParaRPr lang="en-US" dirty="0"/>
          </a:p>
        </p:txBody>
      </p:sp>
      <p:pic>
        <p:nvPicPr>
          <p:cNvPr id="7" name="Picture 6" descr="A picture containing text">
            <a:extLst>
              <a:ext uri="{FF2B5EF4-FFF2-40B4-BE49-F238E27FC236}">
                <a16:creationId xmlns:a16="http://schemas.microsoft.com/office/drawing/2014/main" id="{781F1DB7-603C-41CE-E888-493E8D2991A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11512" y="-313277"/>
            <a:ext cx="12303512" cy="1959515"/>
          </a:xfrm>
          <a:prstGeom prst="rect">
            <a:avLst/>
          </a:prstGeom>
        </p:spPr>
      </p:pic>
    </p:spTree>
    <p:extLst>
      <p:ext uri="{BB962C8B-B14F-4D97-AF65-F5344CB8AC3E}">
        <p14:creationId xmlns:p14="http://schemas.microsoft.com/office/powerpoint/2010/main" val="29606949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www.nbrc.gov/NEP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nbrc.gov/content/NEP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www.law.cornell.edu/definitions/index.php?height=800&amp;def_id=d9f173663901814d642efdded7ec450d" TargetMode="External"/><Relationship Id="rId4" Type="http://schemas.openxmlformats.org/officeDocument/2006/relationships/hyperlink" Target="https://www.nps.gov/orgs/1739/secretary-standards-treatment-historic-properties.htm"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geodata.vermont.gov/datasets/VCGI::vt-data-vermont-protected-lands-database/explore?location=43.865542%2C-72.483316%2C7" TargetMode="External"/><Relationship Id="rId3" Type="http://schemas.openxmlformats.org/officeDocument/2006/relationships/image" Target="../media/image3.jpeg"/><Relationship Id="rId7" Type="http://schemas.openxmlformats.org/officeDocument/2006/relationships/hyperlink" Target="https://gisservices.dec.ny.gov/gis/erm/?_gl=1*1p1xdmh*_gcl_au*MTg5MTI4MTM5Ni4xNzY2ODQ0Mzk5*_ga*OTIyMTA1MDM4LjE3NjY4NDQzOTk.*_ga_QEDRGF4PYB*czE3NjY4Njk1NzMkbzIkZzEkdDE3NjY4Njk2OTEkajIkbDAkaDA."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nhdfl.maps.arcgis.com/apps/webappviewer/index.html?id=afd5a0b7181e45a18403c521481fd6c1" TargetMode="External"/><Relationship Id="rId5" Type="http://schemas.openxmlformats.org/officeDocument/2006/relationships/hyperlink" Target="https://experience.arcgis.com/experience/0df612a654354a5b9dbcbff29e57f2a9/page/Page" TargetMode="External"/><Relationship Id="rId4" Type="http://schemas.openxmlformats.org/officeDocument/2006/relationships/hyperlink" Target="https://maps.usgs.gov/padusdataexplore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hyperlink" Target="http://anrmaps.vermont.gov/websites/anra5/?_gl=1*w9dd*_ga*MzUxMjIxNTAxLjE3NjY5MjAwMjg.*_ga_V9WQH77KLW*czE3ODQ2NDg0NjkkbzMkZzEkdDE3ODQ2NDkzMTQkajYwJGwwJGgw" TargetMode="External"/><Relationship Id="rId3" Type="http://schemas.openxmlformats.org/officeDocument/2006/relationships/image" Target="../media/image3.jpeg"/><Relationship Id="rId7" Type="http://schemas.openxmlformats.org/officeDocument/2006/relationships/hyperlink" Target="https://gisservices.dec.ny.gov/gis/erm/?_gl=1*1p1xdmh*_gcl_au*MTg5MTI4MTM5Ni4xNzY2ODQ0Mzk5*_ga*OTIyMTA1MDM4LjE3NjY4NDQzOTk.*_ga_QEDRGF4PYB*czE3NjY4Njk1NzMkbzIkZzEkdDE3NjY4Njk2OTEkajIkbDAkaDA."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s://granitview.unh.edu/html5viewer/index.html?viewer=granit_view" TargetMode="External"/><Relationship Id="rId5" Type="http://schemas.openxmlformats.org/officeDocument/2006/relationships/hyperlink" Target="https://webapps2.cgis-solutions.com/beginningwithhabitat/mapviewer/" TargetMode="External"/><Relationship Id="rId10" Type="http://schemas.openxmlformats.org/officeDocument/2006/relationships/hyperlink" Target="https://www.fisheries.noaa.gov/national/endangered-species-conservation/critical-habitat#critical-habitat-designations-maps-and-gis-data" TargetMode="External"/><Relationship Id="rId4" Type="http://schemas.openxmlformats.org/officeDocument/2006/relationships/hyperlink" Target="https://ipac.ecosphere.fws.gov/?state=766UhbAJDtfuXumDJuc66gRRosss9F" TargetMode="External"/><Relationship Id="rId9" Type="http://schemas.openxmlformats.org/officeDocument/2006/relationships/hyperlink" Target="https://noaa.maps.arcgis.com/apps/webappviewer/index.html?id=68d8df16b39c48fe9f60640692d0e318"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s://www.ecfr.gov/current/title-40/chapter-I/subchapter-J/part-312/subpart-C/section-312.2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hyperlink" Target="https://www.nbrc.gov/content/NEPA"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Image">
            <a:extLst>
              <a:ext uri="{FF2B5EF4-FFF2-40B4-BE49-F238E27FC236}">
                <a16:creationId xmlns:a16="http://schemas.microsoft.com/office/drawing/2014/main" id="{7171389E-7E24-4C14-8ACE-9C5065F2A04D}"/>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0" y="0"/>
            <a:ext cx="12192000" cy="6858000"/>
          </a:xfrm>
          <a:prstGeom prst="rect">
            <a:avLst/>
          </a:prstGeom>
          <a:blipFill dpi="0" rotWithShape="1">
            <a:blip r:embed="rId3"/>
            <a:srcRect/>
            <a:stretch>
              <a:fillRect/>
            </a:stretch>
          </a:blipFill>
        </p:spPr>
      </p:pic>
      <p:sp>
        <p:nvSpPr>
          <p:cNvPr id="14" name="Rectangle 13">
            <a:extLst>
              <a:ext uri="{FF2B5EF4-FFF2-40B4-BE49-F238E27FC236}">
                <a16:creationId xmlns:a16="http://schemas.microsoft.com/office/drawing/2014/main" id="{C25AC10C-D659-15B4-57DC-50CE1613BF87}"/>
              </a:ext>
              <a:ext uri="{C183D7F6-B498-43B3-948B-1728B52AA6E4}">
                <adec:decorative xmlns:adec="http://schemas.microsoft.com/office/drawing/2017/decorative" val="1"/>
              </a:ext>
            </a:extLst>
          </p:cNvPr>
          <p:cNvSpPr/>
          <p:nvPr/>
        </p:nvSpPr>
        <p:spPr>
          <a:xfrm>
            <a:off x="-3" y="-320135"/>
            <a:ext cx="12192000" cy="7178135"/>
          </a:xfrm>
          <a:prstGeom prst="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600" b="1" dirty="0">
              <a:solidFill>
                <a:prstClr val="black"/>
              </a:solidFill>
              <a:latin typeface="Calibri" panose="020F0502020204030204"/>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cs typeface="Arial" panose="020B0604020202020204" pitchFamily="34" charset="0"/>
              </a:rPr>
              <a:t>NEPA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cs typeface="Arial" panose="020B0604020202020204" pitchFamily="34" charset="0"/>
              </a:rPr>
              <a:t>&amp;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cs typeface="Arial" panose="020B0604020202020204" pitchFamily="34" charset="0"/>
              </a:rPr>
              <a:t>INTAKE and RECORD OF ENVIRONMENTAL CONSIDERATION FORM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a:solidFill>
                  <a:prstClr val="black"/>
                </a:solidFill>
                <a:latin typeface="Calibri" panose="020F0502020204030204"/>
                <a:cs typeface="Arial" panose="020B0604020202020204" pitchFamily="34" charset="0"/>
              </a:rPr>
              <a:t>OVERVIEW</a:t>
            </a:r>
            <a:endParaRPr kumimoji="0" lang="en-US" sz="32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dirty="0">
                <a:solidFill>
                  <a:prstClr val="black"/>
                </a:solidFill>
                <a:latin typeface="Calibri" panose="020F0502020204030204"/>
                <a:ea typeface="Calibri" panose="020F0502020204030204" pitchFamily="34" charset="0"/>
                <a:cs typeface="Arial" panose="020B0604020202020204" pitchFamily="34" charset="0"/>
              </a:rPr>
              <a:t>October 2026</a:t>
            </a:r>
            <a:endPar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2A95C40-4BEC-4FF4-9F5A-A6A786967D8B}"/>
              </a:ext>
            </a:extLst>
          </p:cNvPr>
          <p:cNvSpPr>
            <a:spLocks noGrp="1"/>
          </p:cNvSpPr>
          <p:nvPr>
            <p:ph type="ctrTitle"/>
          </p:nvPr>
        </p:nvSpPr>
        <p:spPr>
          <a:xfrm>
            <a:off x="-6" y="5791200"/>
            <a:ext cx="12192001" cy="471002"/>
          </a:xfrm>
        </p:spPr>
        <p:txBody>
          <a:bodyPr>
            <a:noAutofit/>
          </a:bodyPr>
          <a:lstStyle/>
          <a:p>
            <a:r>
              <a:rPr lang="en-US" sz="2400" b="1" dirty="0">
                <a:latin typeface="+mn-lt"/>
                <a:ea typeface="Tahoma" panose="020B0604030504040204" pitchFamily="34" charset="0"/>
                <a:cs typeface="Arial" panose="020B0604020202020204" pitchFamily="34" charset="0"/>
                <a:hlinkClick r:id="rId4"/>
              </a:rPr>
              <a:t>https://www.nbrc.gov/NEPA</a:t>
            </a:r>
            <a:endParaRPr lang="en-US" sz="2400" b="1" dirty="0">
              <a:latin typeface="+mn-lt"/>
              <a:ea typeface="Tahoma" panose="020B0604030504040204" pitchFamily="34" charset="0"/>
              <a:cs typeface="Arial" panose="020B0604020202020204" pitchFamily="34" charset="0"/>
            </a:endParaRPr>
          </a:p>
        </p:txBody>
      </p:sp>
      <p:pic>
        <p:nvPicPr>
          <p:cNvPr id="16" name="Picture 15" descr="A picture of nature with mountains, a stream and wildflowers. ">
            <a:extLst>
              <a:ext uri="{FF2B5EF4-FFF2-40B4-BE49-F238E27FC236}">
                <a16:creationId xmlns:a16="http://schemas.microsoft.com/office/drawing/2014/main" id="{73FED135-755D-B472-00B1-C4C2938571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211" y="-148281"/>
            <a:ext cx="12303209" cy="1941802"/>
          </a:xfrm>
          <a:prstGeom prst="rect">
            <a:avLst/>
          </a:prstGeom>
        </p:spPr>
      </p:pic>
    </p:spTree>
    <p:extLst>
      <p:ext uri="{BB962C8B-B14F-4D97-AF65-F5344CB8AC3E}">
        <p14:creationId xmlns:p14="http://schemas.microsoft.com/office/powerpoint/2010/main" val="2048356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CB958-29F4-76AD-6B15-91D88DB891D7}"/>
              </a:ext>
            </a:extLst>
          </p:cNvPr>
          <p:cNvSpPr>
            <a:spLocks noGrp="1"/>
          </p:cNvSpPr>
          <p:nvPr>
            <p:ph type="title"/>
          </p:nvPr>
        </p:nvSpPr>
        <p:spPr>
          <a:xfrm>
            <a:off x="762000" y="1354939"/>
            <a:ext cx="10515600" cy="1325563"/>
          </a:xfrm>
        </p:spPr>
        <p:txBody>
          <a:bodyPr>
            <a:normAutofit/>
          </a:bodyPr>
          <a:lstStyle/>
          <a:p>
            <a:pPr lvl="0" algn="ctr"/>
            <a:r>
              <a:rPr lang="en-US" sz="3200" b="1" dirty="0">
                <a:latin typeface="+mn-lt"/>
              </a:rPr>
              <a:t>NATIONAL ENVIRONMENTAL POLICY ACT (NEPA)</a:t>
            </a:r>
            <a:endParaRPr lang="en-US" sz="1200" dirty="0">
              <a:latin typeface="+mn-lt"/>
            </a:endParaRPr>
          </a:p>
        </p:txBody>
      </p:sp>
      <p:sp>
        <p:nvSpPr>
          <p:cNvPr id="4" name="Content Placeholder 3">
            <a:extLst>
              <a:ext uri="{FF2B5EF4-FFF2-40B4-BE49-F238E27FC236}">
                <a16:creationId xmlns:a16="http://schemas.microsoft.com/office/drawing/2014/main" id="{ECACCCD0-BA90-EC6E-3F65-F8A857357380}"/>
              </a:ext>
            </a:extLst>
          </p:cNvPr>
          <p:cNvSpPr>
            <a:spLocks noGrp="1"/>
          </p:cNvSpPr>
          <p:nvPr>
            <p:ph sz="half" idx="2"/>
          </p:nvPr>
        </p:nvSpPr>
        <p:spPr>
          <a:xfrm>
            <a:off x="762001" y="2395728"/>
            <a:ext cx="10591800" cy="4014216"/>
          </a:xfrm>
          <a:ln w="41275">
            <a:solidFill>
              <a:schemeClr val="accent1"/>
            </a:solidFill>
          </a:ln>
        </p:spPr>
        <p:txBody>
          <a:bodyPr>
            <a:normAutofit fontScale="25000" lnSpcReduction="20000"/>
          </a:bodyPr>
          <a:lstStyle/>
          <a:p>
            <a:pPr marL="0" indent="0">
              <a:buNone/>
            </a:pPr>
            <a:endParaRPr lang="en-US" sz="300" b="1" dirty="0"/>
          </a:p>
          <a:p>
            <a:pPr marL="0" indent="0">
              <a:buNone/>
            </a:pPr>
            <a:r>
              <a:rPr lang="en-US" sz="6400" b="1" dirty="0"/>
              <a:t>SESSION OBJECTIVES:</a:t>
            </a:r>
          </a:p>
          <a:p>
            <a:r>
              <a:rPr lang="en-US" sz="6400" b="1" dirty="0"/>
              <a:t>What is NEPA?</a:t>
            </a:r>
          </a:p>
          <a:p>
            <a:pPr marL="457200"/>
            <a:r>
              <a:rPr lang="en-US" sz="6400" dirty="0">
                <a:solidFill>
                  <a:srgbClr val="0000FF"/>
                </a:solidFill>
              </a:rPr>
              <a:t>NEPA applies to NBRC funded projects</a:t>
            </a:r>
          </a:p>
          <a:p>
            <a:pPr indent="0">
              <a:buNone/>
            </a:pPr>
            <a:endParaRPr lang="en-US" sz="2000" dirty="0">
              <a:solidFill>
                <a:srgbClr val="0000FF"/>
              </a:solidFill>
            </a:endParaRPr>
          </a:p>
          <a:p>
            <a:r>
              <a:rPr lang="en-US" sz="6400" b="1" dirty="0"/>
              <a:t>What is National Historic Preservation Act Section 106?</a:t>
            </a:r>
          </a:p>
          <a:p>
            <a:pPr marL="457200"/>
            <a:r>
              <a:rPr lang="en-US" sz="6400" dirty="0">
                <a:solidFill>
                  <a:srgbClr val="0000FF"/>
                </a:solidFill>
              </a:rPr>
              <a:t>Section 106 (federal review) also applies to NBRC funded projects</a:t>
            </a:r>
          </a:p>
          <a:p>
            <a:pPr marL="0" indent="0">
              <a:buNone/>
            </a:pPr>
            <a:endParaRPr lang="en-US" sz="2000" b="1" dirty="0"/>
          </a:p>
          <a:p>
            <a:r>
              <a:rPr lang="en-US" sz="6400" b="1" dirty="0"/>
              <a:t>Review of NEPA Intake Form</a:t>
            </a:r>
          </a:p>
          <a:p>
            <a:pPr lvl="1"/>
            <a:r>
              <a:rPr lang="en-US" sz="6400" dirty="0">
                <a:solidFill>
                  <a:srgbClr val="0000FF"/>
                </a:solidFill>
              </a:rPr>
              <a:t>Comprehensive Document to assist NBRC in making a NEPA determination should the project be funded</a:t>
            </a:r>
          </a:p>
          <a:p>
            <a:pPr lvl="1"/>
            <a:r>
              <a:rPr lang="en-US" sz="6400" dirty="0">
                <a:solidFill>
                  <a:srgbClr val="0000FF"/>
                </a:solidFill>
              </a:rPr>
              <a:t>Requires Application Support Documentation</a:t>
            </a:r>
          </a:p>
          <a:p>
            <a:pPr lvl="1"/>
            <a:r>
              <a:rPr lang="en-US" sz="6400" dirty="0">
                <a:solidFill>
                  <a:srgbClr val="0000FF"/>
                </a:solidFill>
              </a:rPr>
              <a:t>Not to be confused with the regulatory permitting process – existing permits or the permit application process is </a:t>
            </a:r>
            <a:r>
              <a:rPr lang="en-US" sz="6400" i="1" u="sng" dirty="0">
                <a:solidFill>
                  <a:srgbClr val="0000FF"/>
                </a:solidFill>
              </a:rPr>
              <a:t>not </a:t>
            </a:r>
            <a:r>
              <a:rPr lang="en-US" sz="6400" dirty="0">
                <a:solidFill>
                  <a:srgbClr val="0000FF"/>
                </a:solidFill>
              </a:rPr>
              <a:t>NEPA review! </a:t>
            </a:r>
          </a:p>
          <a:p>
            <a:pPr lvl="1"/>
            <a:r>
              <a:rPr lang="en-US" sz="6400" dirty="0">
                <a:solidFill>
                  <a:srgbClr val="0000FF"/>
                </a:solidFill>
              </a:rPr>
              <a:t>Is intended to </a:t>
            </a:r>
            <a:r>
              <a:rPr lang="en-US" sz="6400" i="1" u="sng" dirty="0">
                <a:solidFill>
                  <a:srgbClr val="0000FF"/>
                </a:solidFill>
              </a:rPr>
              <a:t>gather information</a:t>
            </a:r>
            <a:r>
              <a:rPr lang="en-US" sz="6400" i="1" dirty="0">
                <a:solidFill>
                  <a:srgbClr val="0000FF"/>
                </a:solidFill>
              </a:rPr>
              <a:t> </a:t>
            </a:r>
            <a:r>
              <a:rPr lang="en-US" sz="6400" dirty="0">
                <a:solidFill>
                  <a:srgbClr val="0000FF"/>
                </a:solidFill>
              </a:rPr>
              <a:t>about a project – it is </a:t>
            </a:r>
            <a:r>
              <a:rPr lang="en-US" sz="6400" i="1" u="sng" dirty="0">
                <a:solidFill>
                  <a:srgbClr val="0000FF"/>
                </a:solidFill>
              </a:rPr>
              <a:t>not intended </a:t>
            </a:r>
            <a:r>
              <a:rPr lang="en-US" sz="6400" dirty="0">
                <a:solidFill>
                  <a:srgbClr val="0000FF"/>
                </a:solidFill>
              </a:rPr>
              <a:t>to make you a NEPA or Section 106 analyst or expert! </a:t>
            </a:r>
          </a:p>
          <a:p>
            <a:pPr lvl="1"/>
            <a:endParaRPr lang="en-US" sz="2000" dirty="0"/>
          </a:p>
          <a:p>
            <a:r>
              <a:rPr lang="en-US" sz="6400" b="1" dirty="0"/>
              <a:t>NEPA Resources</a:t>
            </a:r>
          </a:p>
          <a:p>
            <a:endParaRPr lang="en-US" sz="400" b="1" dirty="0"/>
          </a:p>
          <a:p>
            <a:pPr marL="0" indent="0" algn="ctr">
              <a:buNone/>
            </a:pPr>
            <a:r>
              <a:rPr lang="en-US" sz="6400" b="1" dirty="0"/>
              <a:t>Presenters: </a:t>
            </a:r>
            <a:r>
              <a:rPr lang="en-US" sz="6400" b="1" i="1" dirty="0"/>
              <a:t>Andrea Smith &amp; Shannon Kelly, NBRC</a:t>
            </a:r>
          </a:p>
        </p:txBody>
      </p:sp>
    </p:spTree>
    <p:extLst>
      <p:ext uri="{BB962C8B-B14F-4D97-AF65-F5344CB8AC3E}">
        <p14:creationId xmlns:p14="http://schemas.microsoft.com/office/powerpoint/2010/main" val="3063739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209A45FC-1063-CDFB-6D42-060B5B666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29A59-579D-54B1-16D0-292414323920}"/>
              </a:ext>
            </a:extLst>
          </p:cNvPr>
          <p:cNvSpPr>
            <a:spLocks noGrp="1"/>
          </p:cNvSpPr>
          <p:nvPr>
            <p:ph type="title"/>
          </p:nvPr>
        </p:nvSpPr>
        <p:spPr>
          <a:xfrm>
            <a:off x="0" y="1354939"/>
            <a:ext cx="12192000" cy="1325563"/>
          </a:xfrm>
        </p:spPr>
        <p:txBody>
          <a:bodyPr>
            <a:normAutofit/>
          </a:bodyPr>
          <a:lstStyle/>
          <a:p>
            <a:pPr algn="ctr"/>
            <a:r>
              <a:rPr lang="en-US" sz="3200" b="1" dirty="0">
                <a:latin typeface="Segoe UI"/>
                <a:ea typeface="Tahoma"/>
                <a:cs typeface="Segoe UI"/>
              </a:rPr>
              <a:t>What is NEPA?</a:t>
            </a:r>
          </a:p>
        </p:txBody>
      </p:sp>
      <p:sp>
        <p:nvSpPr>
          <p:cNvPr id="4" name="Content Placeholder 3">
            <a:extLst>
              <a:ext uri="{FF2B5EF4-FFF2-40B4-BE49-F238E27FC236}">
                <a16:creationId xmlns:a16="http://schemas.microsoft.com/office/drawing/2014/main" id="{D1A9A0F1-1B50-E3AB-F58F-E3C501E71DAD}"/>
              </a:ext>
            </a:extLst>
          </p:cNvPr>
          <p:cNvSpPr>
            <a:spLocks noGrp="1"/>
          </p:cNvSpPr>
          <p:nvPr>
            <p:ph sz="half" idx="2"/>
          </p:nvPr>
        </p:nvSpPr>
        <p:spPr>
          <a:xfrm>
            <a:off x="762001" y="2395728"/>
            <a:ext cx="10591800" cy="4014216"/>
          </a:xfrm>
          <a:ln w="41275">
            <a:solidFill>
              <a:schemeClr val="accent1"/>
            </a:solidFill>
          </a:ln>
        </p:spPr>
        <p:txBody>
          <a:bodyPr>
            <a:normAutofit fontScale="25000" lnSpcReduction="20000"/>
          </a:bodyPr>
          <a:lstStyle/>
          <a:p>
            <a:pPr marL="0" indent="0" algn="ctr">
              <a:buNone/>
            </a:pPr>
            <a:endParaRPr lang="en-US" sz="4000" b="1" dirty="0">
              <a:latin typeface="Segoe UI"/>
              <a:ea typeface="Tahoma"/>
              <a:cs typeface="Segoe UI"/>
            </a:endParaRPr>
          </a:p>
          <a:p>
            <a:r>
              <a:rPr lang="en-US" sz="8800" b="1" dirty="0">
                <a:latin typeface="Segoe UI"/>
                <a:ea typeface="Tahoma"/>
                <a:cs typeface="Segoe UI"/>
              </a:rPr>
              <a:t>National Environmental Policy Act (NEPA) – 1970</a:t>
            </a:r>
          </a:p>
          <a:p>
            <a:pPr marL="457223" indent="-152408">
              <a:buClr>
                <a:schemeClr val="tx1"/>
              </a:buClr>
              <a:buFont typeface="Arial"/>
              <a:buChar char="•"/>
            </a:pPr>
            <a:r>
              <a:rPr lang="en-US" sz="8000" dirty="0">
                <a:solidFill>
                  <a:srgbClr val="0000FF"/>
                </a:solidFill>
                <a:latin typeface="Segoe UI"/>
                <a:ea typeface="Tahoma"/>
                <a:cs typeface="Segoe UI"/>
              </a:rPr>
              <a:t>Promote the protection, preservation, and enhancement of the environment. </a:t>
            </a:r>
          </a:p>
          <a:p>
            <a:pPr marL="457223" indent="-152408">
              <a:buClr>
                <a:schemeClr val="tx1"/>
              </a:buClr>
              <a:buFont typeface="Arial"/>
              <a:buChar char="•"/>
            </a:pPr>
            <a:r>
              <a:rPr lang="en-US" sz="8000" dirty="0">
                <a:solidFill>
                  <a:srgbClr val="0000FF"/>
                </a:solidFill>
                <a:latin typeface="Segoe UI"/>
                <a:ea typeface="Tahoma"/>
                <a:cs typeface="Segoe UI"/>
              </a:rPr>
              <a:t>Growing concerns about the environmental impacts of large-scale development projects</a:t>
            </a:r>
          </a:p>
          <a:p>
            <a:pPr marL="152408" indent="-152408">
              <a:buFont typeface="Arial"/>
              <a:buChar char="•"/>
            </a:pPr>
            <a:endParaRPr lang="en-US" sz="4000" dirty="0">
              <a:latin typeface="Segoe UI"/>
              <a:ea typeface="Tahoma"/>
              <a:cs typeface="Segoe UI"/>
            </a:endParaRPr>
          </a:p>
          <a:p>
            <a:r>
              <a:rPr lang="en-US" sz="8800" b="1" dirty="0">
                <a:latin typeface="Segoe UI"/>
                <a:ea typeface="Tahoma"/>
                <a:cs typeface="Segoe UI"/>
              </a:rPr>
              <a:t>Purpose: </a:t>
            </a:r>
          </a:p>
          <a:p>
            <a:pPr marL="152408" indent="-152408">
              <a:buClr>
                <a:schemeClr val="tx1"/>
              </a:buClr>
              <a:buFont typeface="Arial"/>
              <a:buChar char="•"/>
            </a:pPr>
            <a:r>
              <a:rPr lang="en-US" sz="8000" dirty="0">
                <a:solidFill>
                  <a:srgbClr val="0000FF"/>
                </a:solidFill>
                <a:latin typeface="Segoe UI"/>
                <a:ea typeface="Tahoma"/>
                <a:cs typeface="Segoe UI"/>
              </a:rPr>
              <a:t>Federal agencies must</a:t>
            </a:r>
            <a:r>
              <a:rPr lang="en-US" sz="8000" i="1" dirty="0">
                <a:solidFill>
                  <a:srgbClr val="0000FF"/>
                </a:solidFill>
                <a:latin typeface="Segoe UI"/>
                <a:ea typeface="Tahoma"/>
                <a:cs typeface="Segoe UI"/>
              </a:rPr>
              <a:t> consider </a:t>
            </a:r>
            <a:r>
              <a:rPr lang="en-US" sz="8000" dirty="0">
                <a:solidFill>
                  <a:srgbClr val="0000FF"/>
                </a:solidFill>
                <a:latin typeface="Segoe UI"/>
                <a:ea typeface="Tahoma"/>
                <a:cs typeface="Segoe UI"/>
              </a:rPr>
              <a:t>the potential impacts of </a:t>
            </a:r>
            <a:r>
              <a:rPr lang="en-US" sz="8000" b="1" dirty="0">
                <a:solidFill>
                  <a:srgbClr val="0000FF"/>
                </a:solidFill>
                <a:latin typeface="Segoe UI"/>
                <a:ea typeface="Tahoma"/>
                <a:cs typeface="Segoe UI"/>
              </a:rPr>
              <a:t>major federal actions</a:t>
            </a:r>
            <a:r>
              <a:rPr lang="en-US" sz="8000" dirty="0">
                <a:solidFill>
                  <a:srgbClr val="0000FF"/>
                </a:solidFill>
                <a:latin typeface="Segoe UI"/>
                <a:ea typeface="Tahoma"/>
                <a:cs typeface="Segoe UI"/>
              </a:rPr>
              <a:t> and reasonable alternatives</a:t>
            </a:r>
            <a:r>
              <a:rPr lang="en-US" sz="8000" b="1" dirty="0">
                <a:solidFill>
                  <a:srgbClr val="0000FF"/>
                </a:solidFill>
                <a:latin typeface="Segoe UI"/>
                <a:ea typeface="Tahoma"/>
                <a:cs typeface="Segoe UI"/>
              </a:rPr>
              <a:t> </a:t>
            </a:r>
            <a:r>
              <a:rPr lang="en-US" sz="8000" dirty="0">
                <a:solidFill>
                  <a:srgbClr val="0000FF"/>
                </a:solidFill>
                <a:latin typeface="Segoe UI"/>
                <a:ea typeface="Tahoma"/>
                <a:cs typeface="Segoe UI"/>
              </a:rPr>
              <a:t>on the </a:t>
            </a:r>
            <a:r>
              <a:rPr lang="en-US" sz="8000" u="sng" dirty="0">
                <a:solidFill>
                  <a:srgbClr val="0000FF"/>
                </a:solidFill>
                <a:latin typeface="Segoe UI"/>
                <a:ea typeface="Tahoma"/>
                <a:cs typeface="Segoe UI"/>
              </a:rPr>
              <a:t>human environment</a:t>
            </a:r>
            <a:r>
              <a:rPr lang="en-US" sz="8000" dirty="0">
                <a:solidFill>
                  <a:srgbClr val="0000FF"/>
                </a:solidFill>
                <a:latin typeface="Segoe UI"/>
                <a:ea typeface="Tahoma"/>
                <a:cs typeface="Segoe UI"/>
              </a:rPr>
              <a:t>​​</a:t>
            </a:r>
          </a:p>
          <a:p>
            <a:pPr marL="0" indent="0">
              <a:buClr>
                <a:schemeClr val="tx1"/>
              </a:buClr>
              <a:buNone/>
            </a:pPr>
            <a:endParaRPr lang="en-US" sz="8000" b="1" dirty="0">
              <a:solidFill>
                <a:srgbClr val="0000FF"/>
              </a:solidFill>
              <a:latin typeface="Segoe UI"/>
              <a:ea typeface="Tahoma"/>
              <a:cs typeface="Segoe UI"/>
            </a:endParaRPr>
          </a:p>
          <a:p>
            <a:pPr>
              <a:buClr>
                <a:schemeClr val="tx1"/>
              </a:buClr>
            </a:pPr>
            <a:r>
              <a:rPr lang="en-US" sz="8800" b="1" dirty="0">
                <a:latin typeface="Segoe UI"/>
                <a:ea typeface="Tahoma"/>
                <a:cs typeface="Segoe UI"/>
              </a:rPr>
              <a:t>NEPA Trigger:</a:t>
            </a:r>
            <a:r>
              <a:rPr lang="en-US" sz="8800" dirty="0">
                <a:latin typeface="Segoe UI"/>
                <a:ea typeface="Tahoma"/>
                <a:cs typeface="Segoe UI"/>
              </a:rPr>
              <a:t>  </a:t>
            </a:r>
            <a:r>
              <a:rPr lang="en-US" sz="8000" b="1" dirty="0">
                <a:latin typeface="Segoe UI"/>
                <a:ea typeface="Tahoma"/>
                <a:cs typeface="Segoe UI"/>
              </a:rPr>
              <a:t>Major Federal Actions </a:t>
            </a:r>
            <a:r>
              <a:rPr lang="en-US" sz="8000" dirty="0">
                <a:solidFill>
                  <a:srgbClr val="0000FF"/>
                </a:solidFill>
                <a:latin typeface="Segoe UI"/>
                <a:ea typeface="Tahoma"/>
                <a:cs typeface="Segoe UI"/>
              </a:rPr>
              <a:t>– Activities that are undertaken, </a:t>
            </a:r>
            <a:r>
              <a:rPr lang="en-US" sz="8000" u="sng" dirty="0">
                <a:solidFill>
                  <a:srgbClr val="0000FF"/>
                </a:solidFill>
                <a:latin typeface="Segoe UI"/>
                <a:ea typeface="Tahoma"/>
                <a:cs typeface="Segoe UI"/>
              </a:rPr>
              <a:t>funded</a:t>
            </a:r>
            <a:r>
              <a:rPr lang="en-US" sz="8000" dirty="0">
                <a:solidFill>
                  <a:srgbClr val="0000FF"/>
                </a:solidFill>
                <a:latin typeface="Segoe UI"/>
                <a:ea typeface="Tahoma"/>
                <a:cs typeface="Segoe UI"/>
              </a:rPr>
              <a:t>, authorized, or approved by a federal agency. </a:t>
            </a:r>
          </a:p>
          <a:p>
            <a:endParaRPr lang="en-US" sz="4000" dirty="0">
              <a:latin typeface="Segoe UI"/>
              <a:ea typeface="Tahoma"/>
              <a:cs typeface="Segoe UI"/>
            </a:endParaRPr>
          </a:p>
          <a:p>
            <a:pPr marL="0" indent="0" algn="ctr">
              <a:buClr>
                <a:schemeClr val="tx1"/>
              </a:buClr>
              <a:buNone/>
            </a:pPr>
            <a:r>
              <a:rPr lang="en-US" sz="8000" b="1" i="1" dirty="0">
                <a:solidFill>
                  <a:srgbClr val="0000FF"/>
                </a:solidFill>
                <a:latin typeface="Segoe UI"/>
                <a:ea typeface="Tahoma"/>
                <a:cs typeface="Segoe UI"/>
              </a:rPr>
              <a:t>NEPA applies to NBRC-funded projects</a:t>
            </a:r>
          </a:p>
        </p:txBody>
      </p:sp>
    </p:spTree>
    <p:extLst>
      <p:ext uri="{BB962C8B-B14F-4D97-AF65-F5344CB8AC3E}">
        <p14:creationId xmlns:p14="http://schemas.microsoft.com/office/powerpoint/2010/main" val="3552516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03CBB156-6935-DC4F-2C68-37EF46870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CAC53C-874E-83FB-D8A2-31FD06FCB779}"/>
              </a:ext>
            </a:extLst>
          </p:cNvPr>
          <p:cNvSpPr>
            <a:spLocks noGrp="1"/>
          </p:cNvSpPr>
          <p:nvPr>
            <p:ph type="title"/>
          </p:nvPr>
        </p:nvSpPr>
        <p:spPr>
          <a:xfrm>
            <a:off x="0" y="1354939"/>
            <a:ext cx="12192000" cy="1026311"/>
          </a:xfrm>
        </p:spPr>
        <p:txBody>
          <a:bodyPr>
            <a:normAutofit fontScale="90000"/>
          </a:bodyPr>
          <a:lstStyle/>
          <a:p>
            <a:pPr algn="ctr"/>
            <a:br>
              <a:rPr lang="en-US" sz="3200" b="1" dirty="0">
                <a:solidFill>
                  <a:prstClr val="black"/>
                </a:solidFill>
                <a:latin typeface="Segoe UI"/>
                <a:ea typeface="Tahoma"/>
                <a:cs typeface="Segoe UI"/>
              </a:rPr>
            </a:br>
            <a:r>
              <a:rPr lang="en-US" sz="3200" b="1" dirty="0">
                <a:solidFill>
                  <a:prstClr val="black"/>
                </a:solidFill>
                <a:latin typeface="Segoe UI"/>
                <a:ea typeface="Tahoma"/>
                <a:cs typeface="Segoe UI"/>
              </a:rPr>
              <a:t>Understanding NEPA Implementation Across Federal Agencies</a:t>
            </a:r>
            <a:br>
              <a:rPr lang="en-US" sz="3200" b="1" dirty="0">
                <a:solidFill>
                  <a:prstClr val="black"/>
                </a:solidFill>
                <a:latin typeface="Segoe UI"/>
                <a:ea typeface="Calibri"/>
                <a:cs typeface="Segoe UI"/>
              </a:rPr>
            </a:br>
            <a:endParaRPr lang="en-US" sz="3200" b="1" dirty="0">
              <a:latin typeface="Segoe UI"/>
              <a:ea typeface="Tahoma"/>
              <a:cs typeface="Segoe UI"/>
            </a:endParaRPr>
          </a:p>
        </p:txBody>
      </p:sp>
      <p:sp>
        <p:nvSpPr>
          <p:cNvPr id="4" name="Content Placeholder 3">
            <a:extLst>
              <a:ext uri="{FF2B5EF4-FFF2-40B4-BE49-F238E27FC236}">
                <a16:creationId xmlns:a16="http://schemas.microsoft.com/office/drawing/2014/main" id="{586BF485-709B-3FC2-A4B0-34BEB3B39C8C}"/>
              </a:ext>
            </a:extLst>
          </p:cNvPr>
          <p:cNvSpPr>
            <a:spLocks noGrp="1"/>
          </p:cNvSpPr>
          <p:nvPr>
            <p:ph sz="half" idx="2"/>
          </p:nvPr>
        </p:nvSpPr>
        <p:spPr>
          <a:xfrm>
            <a:off x="762001" y="2076450"/>
            <a:ext cx="10591800" cy="4572000"/>
          </a:xfrm>
          <a:ln w="41275">
            <a:solidFill>
              <a:schemeClr val="accent1"/>
            </a:solidFill>
          </a:ln>
        </p:spPr>
        <p:txBody>
          <a:bodyPr>
            <a:normAutofit fontScale="62500" lnSpcReduction="20000"/>
          </a:bodyPr>
          <a:lstStyle/>
          <a:p>
            <a:pPr defTabSz="609630"/>
            <a:endParaRPr lang="en-US" sz="1600" b="1" dirty="0">
              <a:solidFill>
                <a:srgbClr val="000000"/>
              </a:solidFill>
              <a:latin typeface="Segoe UI"/>
              <a:ea typeface="Tahoma"/>
              <a:cs typeface="Segoe UI"/>
            </a:endParaRPr>
          </a:p>
          <a:p>
            <a:pPr marL="231575" indent="-231575" defTabSz="609630">
              <a:buFont typeface="+mj-lt"/>
              <a:buAutoNum type="arabicPeriod"/>
            </a:pPr>
            <a:r>
              <a:rPr lang="en-US" sz="2600" b="1" dirty="0">
                <a:solidFill>
                  <a:srgbClr val="000000"/>
                </a:solidFill>
                <a:latin typeface="Segoe UI"/>
                <a:ea typeface="Tahoma"/>
                <a:cs typeface="Segoe UI"/>
              </a:rPr>
              <a:t>Varied Implementation:</a:t>
            </a:r>
            <a:endParaRPr lang="en-US" sz="2600" b="1" dirty="0">
              <a:solidFill>
                <a:prstClr val="black"/>
              </a:solidFill>
              <a:latin typeface="Segoe UI"/>
              <a:ea typeface="Tahoma"/>
              <a:cs typeface="Segoe UI"/>
            </a:endParaRPr>
          </a:p>
          <a:p>
            <a:pPr lvl="1" defTabSz="609630"/>
            <a:r>
              <a:rPr lang="en-US" sz="2600" dirty="0">
                <a:solidFill>
                  <a:prstClr val="black"/>
                </a:solidFill>
                <a:latin typeface="Segoe UI"/>
                <a:ea typeface="Tahoma"/>
                <a:cs typeface="Segoe UI"/>
              </a:rPr>
              <a:t>Each federal agency implements NEPA differently based primarily on its mission</a:t>
            </a:r>
            <a:endParaRPr lang="en-US" sz="2600" dirty="0">
              <a:solidFill>
                <a:prstClr val="black"/>
              </a:solidFill>
              <a:ea typeface="Calibri"/>
              <a:cs typeface="Calibri"/>
            </a:endParaRPr>
          </a:p>
          <a:p>
            <a:pPr marL="231575" indent="-231575" defTabSz="609630">
              <a:buFont typeface="+mj-lt"/>
              <a:buAutoNum type="arabicPeriod"/>
            </a:pPr>
            <a:endParaRPr lang="en-US" sz="2600" dirty="0">
              <a:solidFill>
                <a:prstClr val="black"/>
              </a:solidFill>
              <a:latin typeface="Segoe UI"/>
              <a:ea typeface="Tahoma"/>
              <a:cs typeface="Segoe UI"/>
            </a:endParaRPr>
          </a:p>
          <a:p>
            <a:pPr marL="0" indent="0" defTabSz="609630">
              <a:buNone/>
            </a:pPr>
            <a:r>
              <a:rPr lang="en-US" sz="2600" b="1" dirty="0">
                <a:solidFill>
                  <a:prstClr val="black"/>
                </a:solidFill>
                <a:latin typeface="Segoe UI"/>
                <a:ea typeface="Tahoma"/>
                <a:cs typeface="Segoe UI"/>
              </a:rPr>
              <a:t>2. Agency-Specific Procedures:</a:t>
            </a:r>
          </a:p>
          <a:p>
            <a:pPr marL="457200" indent="228600" defTabSz="609630"/>
            <a:r>
              <a:rPr lang="en-US" sz="2600" dirty="0">
                <a:solidFill>
                  <a:prstClr val="black"/>
                </a:solidFill>
                <a:latin typeface="Segoe UI"/>
                <a:ea typeface="Tahoma"/>
                <a:cs typeface="Segoe UI"/>
              </a:rPr>
              <a:t>Agencies are required to adhere to their own NEPA procedures and guidelines</a:t>
            </a:r>
            <a:endParaRPr lang="en-US" sz="2600" dirty="0">
              <a:solidFill>
                <a:prstClr val="black"/>
              </a:solidFill>
              <a:ea typeface="Calibri"/>
              <a:cs typeface="Calibri"/>
            </a:endParaRPr>
          </a:p>
          <a:p>
            <a:pPr defTabSz="609630"/>
            <a:endParaRPr lang="en-US" sz="2600" dirty="0">
              <a:solidFill>
                <a:prstClr val="black"/>
              </a:solidFill>
              <a:latin typeface="Segoe UI"/>
              <a:ea typeface="Tahoma"/>
              <a:cs typeface="Segoe UI"/>
            </a:endParaRPr>
          </a:p>
          <a:p>
            <a:pPr marL="0" indent="0" defTabSz="609630">
              <a:buNone/>
            </a:pPr>
            <a:r>
              <a:rPr lang="en-US" sz="2600" b="1" dirty="0">
                <a:solidFill>
                  <a:prstClr val="black"/>
                </a:solidFill>
                <a:latin typeface="Segoe UI"/>
                <a:ea typeface="Tahoma"/>
                <a:cs typeface="Segoe UI"/>
              </a:rPr>
              <a:t>3. Example: USDA vs. NBRC:</a:t>
            </a:r>
          </a:p>
          <a:p>
            <a:pPr lvl="1" defTabSz="609630"/>
            <a:r>
              <a:rPr lang="en-US" sz="2600" b="1" dirty="0">
                <a:solidFill>
                  <a:prstClr val="black"/>
                </a:solidFill>
                <a:latin typeface="Segoe UI"/>
                <a:ea typeface="Tahoma"/>
                <a:cs typeface="Segoe UI"/>
              </a:rPr>
              <a:t>USDA Experience:</a:t>
            </a:r>
            <a:r>
              <a:rPr lang="en-US" sz="2600" dirty="0">
                <a:solidFill>
                  <a:prstClr val="black"/>
                </a:solidFill>
                <a:latin typeface="Segoe UI"/>
                <a:ea typeface="Tahoma"/>
                <a:cs typeface="Segoe UI"/>
              </a:rPr>
              <a:t> A project categorized as a CATEX under USDA regulations</a:t>
            </a:r>
          </a:p>
          <a:p>
            <a:pPr lvl="1" defTabSz="609630"/>
            <a:r>
              <a:rPr lang="en-US" sz="2600" b="1" dirty="0">
                <a:solidFill>
                  <a:prstClr val="black"/>
                </a:solidFill>
                <a:latin typeface="Segoe UI"/>
                <a:ea typeface="Tahoma"/>
                <a:cs typeface="Segoe UI"/>
              </a:rPr>
              <a:t>NBRC Regulations:</a:t>
            </a:r>
            <a:r>
              <a:rPr lang="en-US" sz="2600" dirty="0">
                <a:solidFill>
                  <a:prstClr val="black"/>
                </a:solidFill>
                <a:latin typeface="Segoe UI"/>
                <a:ea typeface="Tahoma"/>
                <a:cs typeface="Segoe UI"/>
              </a:rPr>
              <a:t> The same project may not be considered a CATEX under NBRC regulations</a:t>
            </a:r>
          </a:p>
          <a:p>
            <a:pPr defTabSz="609630"/>
            <a:endParaRPr lang="en-US" sz="2600" dirty="0">
              <a:solidFill>
                <a:prstClr val="black"/>
              </a:solidFill>
              <a:latin typeface="Segoe UI"/>
              <a:ea typeface="Tahoma"/>
              <a:cs typeface="Segoe UI"/>
            </a:endParaRPr>
          </a:p>
          <a:p>
            <a:pPr defTabSz="609630">
              <a:buNone/>
            </a:pPr>
            <a:r>
              <a:rPr lang="en-US" sz="2600" b="1" dirty="0">
                <a:solidFill>
                  <a:prstClr val="black"/>
                </a:solidFill>
                <a:latin typeface="Segoe UI"/>
                <a:ea typeface="Tahoma"/>
                <a:cs typeface="Segoe UI"/>
              </a:rPr>
              <a:t>4.</a:t>
            </a:r>
            <a:r>
              <a:rPr lang="en-US" sz="2600" dirty="0">
                <a:solidFill>
                  <a:prstClr val="black"/>
                </a:solidFill>
                <a:latin typeface="Segoe UI"/>
                <a:ea typeface="Tahoma"/>
                <a:cs typeface="Segoe UI"/>
              </a:rPr>
              <a:t> </a:t>
            </a:r>
            <a:r>
              <a:rPr lang="en-US" sz="2600" b="1" dirty="0">
                <a:solidFill>
                  <a:prstClr val="black"/>
                </a:solidFill>
                <a:latin typeface="Segoe UI"/>
                <a:ea typeface="Tahoma"/>
                <a:cs typeface="Segoe UI"/>
              </a:rPr>
              <a:t>Unless a formal agreement exists between a federal agency and a state, a state’s review process is </a:t>
            </a:r>
            <a:r>
              <a:rPr lang="en-US" sz="2600" b="1" i="1" dirty="0">
                <a:solidFill>
                  <a:prstClr val="black"/>
                </a:solidFill>
                <a:latin typeface="Segoe UI"/>
                <a:ea typeface="Tahoma"/>
                <a:cs typeface="Segoe UI"/>
              </a:rPr>
              <a:t>not</a:t>
            </a:r>
            <a:r>
              <a:rPr lang="en-US" sz="2600" b="1" dirty="0">
                <a:solidFill>
                  <a:prstClr val="black"/>
                </a:solidFill>
                <a:latin typeface="Segoe UI"/>
                <a:ea typeface="Tahoma"/>
                <a:cs typeface="Segoe UI"/>
              </a:rPr>
              <a:t> a substitute for federal NEPA review</a:t>
            </a:r>
          </a:p>
          <a:p>
            <a:pPr lvl="1" defTabSz="609630">
              <a:buClr>
                <a:prstClr val="black"/>
              </a:buClr>
            </a:pPr>
            <a:r>
              <a:rPr lang="en-US" sz="2600" i="1" dirty="0">
                <a:solidFill>
                  <a:prstClr val="black"/>
                </a:solidFill>
                <a:latin typeface="Segoe UI"/>
                <a:ea typeface="Tahoma"/>
                <a:cs typeface="Segoe UI"/>
              </a:rPr>
              <a:t>NBRC makes the final decision on adoption of another agency’s NEPA review – </a:t>
            </a:r>
            <a:r>
              <a:rPr lang="en-US" sz="2600" i="1" u="sng" dirty="0">
                <a:solidFill>
                  <a:prstClr val="black"/>
                </a:solidFill>
                <a:latin typeface="Segoe UI"/>
                <a:ea typeface="Tahoma"/>
                <a:cs typeface="Segoe UI"/>
              </a:rPr>
              <a:t>not the grantee</a:t>
            </a:r>
          </a:p>
          <a:p>
            <a:pPr marL="225225" defTabSz="609630">
              <a:buClr>
                <a:prstClr val="black"/>
              </a:buClr>
            </a:pPr>
            <a:endParaRPr lang="en-US" sz="2600" i="1" u="sng" dirty="0">
              <a:solidFill>
                <a:prstClr val="black"/>
              </a:solidFill>
              <a:latin typeface="Segoe UI"/>
              <a:ea typeface="Tahoma"/>
              <a:cs typeface="Segoe UI"/>
            </a:endParaRPr>
          </a:p>
          <a:p>
            <a:pPr marL="0" indent="0" defTabSz="609630">
              <a:buClr>
                <a:prstClr val="black"/>
              </a:buClr>
              <a:buNone/>
            </a:pPr>
            <a:r>
              <a:rPr lang="en-US" sz="2600" b="1" dirty="0">
                <a:solidFill>
                  <a:prstClr val="black"/>
                </a:solidFill>
                <a:latin typeface="Segoe UI"/>
                <a:ea typeface="Tahoma"/>
                <a:cs typeface="Segoe UI"/>
              </a:rPr>
              <a:t>5. Takeaway:</a:t>
            </a:r>
            <a:br>
              <a:rPr lang="en-US" sz="2600" dirty="0">
                <a:solidFill>
                  <a:prstClr val="black"/>
                </a:solidFill>
                <a:latin typeface="Segoe UI"/>
                <a:ea typeface="Tahoma"/>
                <a:cs typeface="Segoe UI"/>
              </a:rPr>
            </a:br>
            <a:r>
              <a:rPr lang="en-US" sz="2600" dirty="0">
                <a:solidFill>
                  <a:prstClr val="black"/>
                </a:solidFill>
                <a:latin typeface="Segoe UI"/>
                <a:ea typeface="Tahoma"/>
                <a:cs typeface="Segoe UI"/>
              </a:rPr>
              <a:t>    </a:t>
            </a:r>
            <a:r>
              <a:rPr lang="en-US" sz="2600" i="1" dirty="0">
                <a:solidFill>
                  <a:prstClr val="black"/>
                </a:solidFill>
                <a:latin typeface="Segoe UI"/>
                <a:ea typeface="Tahoma"/>
                <a:cs typeface="Segoe UI"/>
              </a:rPr>
              <a:t>Experience with NEPA procedures in one agency does not guarantee the same outcomes in another agency</a:t>
            </a:r>
          </a:p>
        </p:txBody>
      </p:sp>
    </p:spTree>
    <p:extLst>
      <p:ext uri="{BB962C8B-B14F-4D97-AF65-F5344CB8AC3E}">
        <p14:creationId xmlns:p14="http://schemas.microsoft.com/office/powerpoint/2010/main" val="2121137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ACE5F872-6151-7980-3F8E-1DCCB817E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F5CF12-7EBC-B27F-08A2-4C9D1F0F55C4}"/>
              </a:ext>
            </a:extLst>
          </p:cNvPr>
          <p:cNvSpPr>
            <a:spLocks noGrp="1"/>
          </p:cNvSpPr>
          <p:nvPr>
            <p:ph type="title"/>
          </p:nvPr>
        </p:nvSpPr>
        <p:spPr>
          <a:xfrm>
            <a:off x="0" y="1354939"/>
            <a:ext cx="12192000" cy="1026311"/>
          </a:xfrm>
        </p:spPr>
        <p:txBody>
          <a:bodyPr>
            <a:normAutofit/>
          </a:bodyPr>
          <a:lstStyle/>
          <a:p>
            <a:pPr algn="ctr"/>
            <a:r>
              <a:rPr lang="en-US" sz="3200" b="1" dirty="0">
                <a:solidFill>
                  <a:prstClr val="black"/>
                </a:solidFill>
                <a:latin typeface="Segoe UI"/>
                <a:ea typeface="Tahoma"/>
                <a:cs typeface="Segoe UI"/>
              </a:rPr>
              <a:t>LEVEL OF NEPA ANALYSIS</a:t>
            </a:r>
            <a:endParaRPr lang="en-US" sz="3200" b="1" dirty="0">
              <a:latin typeface="Segoe UI"/>
              <a:ea typeface="Tahoma"/>
              <a:cs typeface="Segoe UI"/>
            </a:endParaRPr>
          </a:p>
        </p:txBody>
      </p:sp>
      <p:sp>
        <p:nvSpPr>
          <p:cNvPr id="4" name="Content Placeholder 3">
            <a:extLst>
              <a:ext uri="{FF2B5EF4-FFF2-40B4-BE49-F238E27FC236}">
                <a16:creationId xmlns:a16="http://schemas.microsoft.com/office/drawing/2014/main" id="{B227D81E-074C-1A6E-24A2-C46BA1BB5D91}"/>
              </a:ext>
            </a:extLst>
          </p:cNvPr>
          <p:cNvSpPr>
            <a:spLocks noGrp="1"/>
          </p:cNvSpPr>
          <p:nvPr>
            <p:ph sz="half" idx="2"/>
          </p:nvPr>
        </p:nvSpPr>
        <p:spPr>
          <a:xfrm>
            <a:off x="762001" y="2076450"/>
            <a:ext cx="10591800" cy="4572000"/>
          </a:xfrm>
          <a:ln w="41275">
            <a:solidFill>
              <a:schemeClr val="accent1"/>
            </a:solidFill>
          </a:ln>
        </p:spPr>
        <p:txBody>
          <a:bodyPr>
            <a:normAutofit/>
          </a:bodyPr>
          <a:lstStyle/>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Segoe UI"/>
                <a:ea typeface="Tahoma"/>
                <a:cs typeface="Segoe UI"/>
              </a:rPr>
              <a:t>Level 1: Categorical Exclusion (CATEX)</a:t>
            </a:r>
            <a:r>
              <a:rPr kumimoji="0" lang="en-US" sz="1600" b="1" i="0" u="none" strike="noStrike" kern="1200" cap="none" spc="0" normalizeH="0" baseline="0" noProof="0" dirty="0">
                <a:ln>
                  <a:noFill/>
                </a:ln>
                <a:solidFill>
                  <a:prstClr val="black"/>
                </a:solidFill>
                <a:effectLst/>
                <a:uLnTx/>
                <a:uFillTx/>
                <a:latin typeface="Segoe UI"/>
                <a:ea typeface="Tahoma"/>
                <a:cs typeface="Segoe UI"/>
              </a:rPr>
              <a:t> </a:t>
            </a:r>
          </a:p>
          <a:p>
            <a:pPr marL="0" marR="0" lvl="0" indent="0" algn="l" defTabSz="609630" rtl="0" eaLnBrk="1" fontAlgn="auto" latinLnBrk="0" hangingPunct="1">
              <a:lnSpc>
                <a:spcPct val="100000"/>
              </a:lnSpc>
              <a:spcBef>
                <a:spcPts val="400"/>
              </a:spcBef>
              <a:spcAft>
                <a:spcPts val="40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Segoe UI"/>
                <a:ea typeface="Tahoma"/>
                <a:cs typeface="Segoe UI"/>
              </a:rPr>
              <a:t>The project is pre-determined by the federal agency not to have a significant impact on the human environment.</a:t>
            </a:r>
          </a:p>
          <a:p>
            <a:pPr marL="304815" marR="0" lvl="0" indent="-304815" algn="l" defTabSz="609630" rtl="0" eaLnBrk="1" fontAlgn="auto" latinLnBrk="0" hangingPunct="1">
              <a:lnSpc>
                <a:spcPct val="100000"/>
              </a:lnSpc>
              <a:spcBef>
                <a:spcPts val="400"/>
              </a:spcBef>
              <a:spcAft>
                <a:spcPts val="400"/>
              </a:spcAft>
              <a:buClr>
                <a:prstClr val="black"/>
              </a:buClr>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Segoe UI"/>
                <a:ea typeface="Tahoma"/>
                <a:cs typeface="Segoe UI"/>
              </a:rPr>
              <a:t>General/Administrative CATEXs: </a:t>
            </a:r>
            <a:r>
              <a:rPr kumimoji="0" lang="en-US" sz="1600" b="0" i="0" u="none" strike="noStrike" kern="1200" cap="none" spc="0" normalizeH="0" baseline="0" noProof="0" dirty="0">
                <a:ln>
                  <a:noFill/>
                </a:ln>
                <a:solidFill>
                  <a:srgbClr val="0000FF"/>
                </a:solidFill>
                <a:effectLst/>
                <a:uLnTx/>
                <a:uFillTx/>
                <a:latin typeface="Segoe UI"/>
                <a:ea typeface="Tahoma"/>
                <a:cs typeface="Segoe UI"/>
              </a:rPr>
              <a:t>Do not require supporting documentation</a:t>
            </a:r>
          </a:p>
          <a:p>
            <a:pPr marL="609630" marR="0" lvl="1" indent="-304815" algn="l" defTabSz="60963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600" b="0" i="1" u="none" strike="noStrike" kern="1200" cap="none" spc="0" normalizeH="0" baseline="0" noProof="0" dirty="0">
                <a:ln>
                  <a:noFill/>
                </a:ln>
                <a:solidFill>
                  <a:srgbClr val="0000FF"/>
                </a:solidFill>
                <a:effectLst/>
                <a:uLnTx/>
                <a:uFillTx/>
                <a:latin typeface="Segoe UI"/>
                <a:ea typeface="Tahoma"/>
                <a:cs typeface="Segoe UI"/>
              </a:rPr>
              <a:t>Examples:</a:t>
            </a:r>
            <a:r>
              <a:rPr kumimoji="0" lang="en-US" sz="1600" b="0" i="0" u="none" strike="noStrike" kern="1200" cap="none" spc="0" normalizeH="0" baseline="0" noProof="0" dirty="0">
                <a:ln>
                  <a:noFill/>
                </a:ln>
                <a:solidFill>
                  <a:srgbClr val="0000FF"/>
                </a:solidFill>
                <a:effectLst/>
                <a:uLnTx/>
                <a:uFillTx/>
                <a:latin typeface="Segoe UI"/>
                <a:ea typeface="Tahoma"/>
                <a:cs typeface="Segoe UI"/>
              </a:rPr>
              <a:t> economic development and infrastructure plans, workforce development, education, training programs, equipment acquisition, installation, and maintenance</a:t>
            </a:r>
          </a:p>
          <a:p>
            <a:pPr marL="304815" marR="0" lvl="0" indent="-304815" algn="l" defTabSz="609630" rtl="0" eaLnBrk="1" fontAlgn="auto" latinLnBrk="0" hangingPunct="1">
              <a:lnSpc>
                <a:spcPct val="100000"/>
              </a:lnSpc>
              <a:spcBef>
                <a:spcPts val="400"/>
              </a:spcBef>
              <a:spcAft>
                <a:spcPts val="400"/>
              </a:spcAft>
              <a:buClr>
                <a:prstClr val="black"/>
              </a:buClr>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Segoe UI"/>
                <a:ea typeface="Tahoma"/>
                <a:cs typeface="Segoe UI"/>
              </a:rPr>
              <a:t>Programmatic CATEXs: </a:t>
            </a:r>
            <a:r>
              <a:rPr kumimoji="0" lang="en-US" sz="1600" b="0" i="0" u="none" strike="noStrike" kern="1200" cap="none" spc="0" normalizeH="0" baseline="0" noProof="0" dirty="0">
                <a:ln>
                  <a:noFill/>
                </a:ln>
                <a:solidFill>
                  <a:srgbClr val="0000FF"/>
                </a:solidFill>
                <a:effectLst/>
                <a:uLnTx/>
                <a:uFillTx/>
                <a:latin typeface="Segoe UI"/>
                <a:ea typeface="Tahoma"/>
                <a:cs typeface="Segoe UI"/>
              </a:rPr>
              <a:t>Require supporting documentation (e.g., floodplain maps, wetland maps, etc.)</a:t>
            </a:r>
            <a:endParaRPr kumimoji="0" lang="en-US" sz="1600" b="0" i="0" u="none" strike="noStrike" kern="1200" cap="none" spc="0" normalizeH="0" baseline="0" noProof="0" dirty="0">
              <a:ln>
                <a:noFill/>
              </a:ln>
              <a:solidFill>
                <a:srgbClr val="0000FF"/>
              </a:solidFill>
              <a:effectLst/>
              <a:uLnTx/>
              <a:uFillTx/>
              <a:latin typeface="Segoe UI"/>
              <a:ea typeface="Calibri"/>
              <a:cs typeface="Segoe UI"/>
            </a:endParaRPr>
          </a:p>
          <a:p>
            <a:pPr marL="609630" marR="0" lvl="0" indent="-304815" algn="l" defTabSz="609630" rtl="0" eaLnBrk="1" fontAlgn="auto" latinLnBrk="0" hangingPunct="1">
              <a:lnSpc>
                <a:spcPct val="100000"/>
              </a:lnSpc>
              <a:spcBef>
                <a:spcPts val="0"/>
              </a:spcBef>
              <a:spcAft>
                <a:spcPts val="0"/>
              </a:spcAft>
              <a:buClr>
                <a:prstClr val="black"/>
              </a:buClr>
              <a:buSzTx/>
              <a:buFont typeface="Arial" panose="020B0604020202020204" pitchFamily="34" charset="0"/>
              <a:buChar char="•"/>
              <a:tabLst>
                <a:tab pos="609630" algn="l"/>
              </a:tabLst>
              <a:defRPr/>
            </a:pPr>
            <a:r>
              <a:rPr kumimoji="0" lang="en-US" sz="1600" b="0" i="1" u="none" strike="noStrike" kern="1200" cap="none" spc="0" normalizeH="0" baseline="0" noProof="0" dirty="0">
                <a:ln>
                  <a:noFill/>
                </a:ln>
                <a:solidFill>
                  <a:srgbClr val="0000FF"/>
                </a:solidFill>
                <a:effectLst/>
                <a:uLnTx/>
                <a:uFillTx/>
                <a:latin typeface="Segoe UI"/>
                <a:ea typeface="Tahoma"/>
                <a:cs typeface="Segoe UI"/>
              </a:rPr>
              <a:t>Examples:</a:t>
            </a:r>
            <a:r>
              <a:rPr kumimoji="0" lang="en-US" sz="1600" b="0" i="0" u="none" strike="noStrike" kern="1200" cap="none" spc="0" normalizeH="0" baseline="0" noProof="0" dirty="0">
                <a:ln>
                  <a:noFill/>
                </a:ln>
                <a:solidFill>
                  <a:srgbClr val="F79646"/>
                </a:solidFill>
                <a:effectLst/>
                <a:uLnTx/>
                <a:uFillTx/>
                <a:latin typeface="Segoe UI"/>
                <a:ea typeface="Tahoma"/>
                <a:cs typeface="Segoe UI"/>
              </a:rPr>
              <a:t> </a:t>
            </a:r>
            <a:r>
              <a:rPr kumimoji="0" lang="en-US" sz="1600" b="0" i="0" u="none" strike="noStrike" kern="1200" cap="none" spc="0" normalizeH="0" baseline="0" noProof="0" dirty="0">
                <a:ln>
                  <a:noFill/>
                </a:ln>
                <a:solidFill>
                  <a:srgbClr val="0000FF"/>
                </a:solidFill>
                <a:effectLst/>
                <a:uLnTx/>
                <a:uFillTx/>
                <a:latin typeface="Segoe UI"/>
                <a:ea typeface="Tahoma"/>
                <a:cs typeface="Segoe UI"/>
              </a:rPr>
              <a:t>Applies to projects involving substantial construction, renovation, expansion and involves modifications to existing facilities, utility, telecommunication, and transportation infrastructure</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Segoe UI"/>
              <a:ea typeface="Tahoma"/>
              <a:cs typeface="Segoe UI"/>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Segoe UI"/>
                <a:ea typeface="Tahoma"/>
                <a:cs typeface="Segoe UI"/>
              </a:rPr>
              <a:t>Level 2: Environmental Assessment (EA):</a:t>
            </a:r>
            <a:r>
              <a:rPr kumimoji="0" lang="en-US" sz="1600" b="1" i="0" u="none" strike="noStrike" kern="1200" cap="none" spc="0" normalizeH="0" baseline="0" noProof="0" dirty="0">
                <a:ln>
                  <a:noFill/>
                </a:ln>
                <a:solidFill>
                  <a:prstClr val="black"/>
                </a:solidFill>
                <a:effectLst/>
                <a:uLnTx/>
                <a:uFillTx/>
                <a:latin typeface="Segoe UI"/>
                <a:ea typeface="Tahoma"/>
                <a:cs typeface="Segoe UI"/>
              </a:rPr>
              <a:t>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Segoe UI"/>
                <a:ea typeface="Tahoma"/>
                <a:cs typeface="Segoe UI"/>
              </a:rPr>
              <a:t>The project impact is unknown or does not have a reasonably foreseeable significant effect on the quality of the human environment.</a:t>
            </a:r>
          </a:p>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79646"/>
              </a:solidFill>
              <a:effectLst/>
              <a:uLnTx/>
              <a:uFillTx/>
              <a:latin typeface="Segoe UI"/>
              <a:ea typeface="Tahoma"/>
              <a:cs typeface="Segoe UI"/>
            </a:endParaRP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Segoe UI"/>
                <a:ea typeface="Tahoma"/>
                <a:cs typeface="Segoe UI"/>
              </a:rPr>
              <a:t>Level 3: Environmental Impact Statement (EIS):</a:t>
            </a:r>
            <a:r>
              <a:rPr kumimoji="0" lang="en-US" sz="1600" b="1" i="0" u="none" strike="noStrike" kern="1200" cap="none" spc="0" normalizeH="0" baseline="0" noProof="0" dirty="0">
                <a:ln>
                  <a:noFill/>
                </a:ln>
                <a:solidFill>
                  <a:prstClr val="black"/>
                </a:solidFill>
                <a:effectLst/>
                <a:uLnTx/>
                <a:uFillTx/>
                <a:latin typeface="Segoe UI"/>
                <a:ea typeface="Tahoma"/>
                <a:cs typeface="Segoe UI"/>
              </a:rPr>
              <a:t> </a:t>
            </a:r>
          </a:p>
          <a:p>
            <a:pPr marL="0" marR="0" lvl="0" indent="0" algn="l" defTabSz="60963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Segoe UI"/>
                <a:ea typeface="Tahoma"/>
                <a:cs typeface="Segoe UI"/>
              </a:rPr>
              <a:t>The project has a reasonably foreseeable significant effect on the quality of the human environment.</a:t>
            </a:r>
          </a:p>
          <a:p>
            <a:pPr marL="0" indent="0" defTabSz="609630">
              <a:buNone/>
            </a:pPr>
            <a:endParaRPr lang="en-US" sz="1600" b="1" dirty="0">
              <a:solidFill>
                <a:srgbClr val="000000"/>
              </a:solidFill>
              <a:latin typeface="Segoe UI"/>
              <a:ea typeface="Tahoma"/>
              <a:cs typeface="Segoe UI"/>
            </a:endParaRPr>
          </a:p>
        </p:txBody>
      </p:sp>
    </p:spTree>
    <p:extLst>
      <p:ext uri="{BB962C8B-B14F-4D97-AF65-F5344CB8AC3E}">
        <p14:creationId xmlns:p14="http://schemas.microsoft.com/office/powerpoint/2010/main" val="2040043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D3DDE0F6-9323-DD75-2DBF-E490157A7F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189379-5CDA-9401-4CDE-11C5881E3F47}"/>
              </a:ext>
            </a:extLst>
          </p:cNvPr>
          <p:cNvSpPr>
            <a:spLocks noGrp="1"/>
          </p:cNvSpPr>
          <p:nvPr>
            <p:ph type="title"/>
          </p:nvPr>
        </p:nvSpPr>
        <p:spPr>
          <a:xfrm>
            <a:off x="0" y="1354939"/>
            <a:ext cx="12192000" cy="1325563"/>
          </a:xfrm>
        </p:spPr>
        <p:txBody>
          <a:bodyPr>
            <a:normAutofit/>
          </a:bodyPr>
          <a:lstStyle/>
          <a:p>
            <a:pPr algn="ctr"/>
            <a:r>
              <a:rPr lang="en-US" sz="3200" b="1" dirty="0">
                <a:latin typeface="Segoe UI"/>
                <a:ea typeface="Tahoma"/>
                <a:cs typeface="Segoe UI"/>
              </a:rPr>
              <a:t>What is National Historic Preservation Act of 1966 </a:t>
            </a:r>
            <a:br>
              <a:rPr lang="en-US" sz="3200" b="1" dirty="0">
                <a:latin typeface="Segoe UI"/>
                <a:ea typeface="Tahoma"/>
                <a:cs typeface="Segoe UI"/>
              </a:rPr>
            </a:br>
            <a:r>
              <a:rPr lang="en-US" sz="3200" b="1" dirty="0">
                <a:latin typeface="Segoe UI"/>
                <a:ea typeface="Tahoma"/>
                <a:cs typeface="Segoe UI"/>
              </a:rPr>
              <a:t>Section 106?</a:t>
            </a:r>
          </a:p>
        </p:txBody>
      </p:sp>
      <p:sp>
        <p:nvSpPr>
          <p:cNvPr id="4" name="Content Placeholder 3">
            <a:extLst>
              <a:ext uri="{FF2B5EF4-FFF2-40B4-BE49-F238E27FC236}">
                <a16:creationId xmlns:a16="http://schemas.microsoft.com/office/drawing/2014/main" id="{4BB9C90A-59FE-D52A-F769-AB2F4CD42B95}"/>
              </a:ext>
            </a:extLst>
          </p:cNvPr>
          <p:cNvSpPr>
            <a:spLocks noGrp="1"/>
          </p:cNvSpPr>
          <p:nvPr>
            <p:ph sz="half" idx="2"/>
          </p:nvPr>
        </p:nvSpPr>
        <p:spPr>
          <a:xfrm>
            <a:off x="762001" y="2395728"/>
            <a:ext cx="10591800" cy="4014216"/>
          </a:xfrm>
          <a:ln w="41275">
            <a:solidFill>
              <a:schemeClr val="accent1"/>
            </a:solidFill>
          </a:ln>
        </p:spPr>
        <p:txBody>
          <a:bodyPr>
            <a:normAutofit fontScale="70000" lnSpcReduction="20000"/>
          </a:bodyPr>
          <a:lstStyle/>
          <a:p>
            <a:pPr marL="914400" indent="-450850">
              <a:spcBef>
                <a:spcPts val="600"/>
              </a:spcBef>
              <a:spcAft>
                <a:spcPts val="600"/>
              </a:spcAft>
              <a:buClr>
                <a:schemeClr val="tx1"/>
              </a:buClr>
            </a:pPr>
            <a:endParaRPr lang="en-US" sz="1000" b="1" dirty="0">
              <a:latin typeface="Segoe UI"/>
              <a:ea typeface="Tahoma"/>
              <a:cs typeface="Segoe UI"/>
            </a:endParaRPr>
          </a:p>
          <a:p>
            <a:pPr marL="457200">
              <a:spcBef>
                <a:spcPts val="600"/>
              </a:spcBef>
              <a:spcAft>
                <a:spcPts val="600"/>
              </a:spcAft>
              <a:buClr>
                <a:schemeClr val="tx1"/>
              </a:buClr>
            </a:pPr>
            <a:r>
              <a:rPr lang="en-US" sz="2400" b="1" dirty="0">
                <a:latin typeface="Segoe UI"/>
                <a:ea typeface="Tahoma"/>
                <a:cs typeface="Segoe UI"/>
              </a:rPr>
              <a:t>Mandates that federal agencies or federally-assisted projects consider the effects of what is referred to as an </a:t>
            </a:r>
            <a:r>
              <a:rPr lang="en-US" sz="2400" b="1" i="1" dirty="0">
                <a:latin typeface="Segoe UI"/>
                <a:ea typeface="Tahoma"/>
                <a:cs typeface="Segoe UI"/>
              </a:rPr>
              <a:t>undertaking</a:t>
            </a:r>
            <a:r>
              <a:rPr lang="en-US" sz="2400" b="1" dirty="0">
                <a:latin typeface="Segoe UI"/>
                <a:ea typeface="Tahoma"/>
                <a:cs typeface="Segoe UI"/>
              </a:rPr>
              <a:t> on historic properties</a:t>
            </a:r>
          </a:p>
          <a:p>
            <a:pPr marL="457200">
              <a:spcBef>
                <a:spcPts val="600"/>
              </a:spcBef>
              <a:buClr>
                <a:schemeClr val="tx1"/>
              </a:buClr>
            </a:pPr>
            <a:endParaRPr lang="en-US" sz="1000" dirty="0">
              <a:latin typeface="Segoe UI"/>
              <a:ea typeface="Tahoma"/>
              <a:cs typeface="Segoe UI"/>
            </a:endParaRPr>
          </a:p>
          <a:p>
            <a:pPr marL="457200" lvl="1">
              <a:spcBef>
                <a:spcPts val="600"/>
              </a:spcBef>
              <a:spcAft>
                <a:spcPts val="600"/>
              </a:spcAft>
              <a:buClr>
                <a:schemeClr val="tx1"/>
              </a:buClr>
              <a:buFont typeface="Arial"/>
              <a:buChar char="•"/>
            </a:pPr>
            <a:r>
              <a:rPr lang="en-US" dirty="0">
                <a:solidFill>
                  <a:srgbClr val="0000FF"/>
                </a:solidFill>
                <a:latin typeface="Segoe UI"/>
                <a:ea typeface="Tahoma"/>
                <a:cs typeface="Segoe UI"/>
              </a:rPr>
              <a:t>Examples are buildings, structures, districts, objects, and landscapes – </a:t>
            </a:r>
            <a:r>
              <a:rPr lang="en-US" i="1" dirty="0">
                <a:solidFill>
                  <a:srgbClr val="0000FF"/>
                </a:solidFill>
                <a:latin typeface="Segoe UI"/>
                <a:ea typeface="Tahoma"/>
                <a:cs typeface="Segoe UI"/>
              </a:rPr>
              <a:t>not absolute but 50 years in age is a benchmark (45 years in NH)</a:t>
            </a:r>
          </a:p>
          <a:p>
            <a:pPr marL="457200" lvl="1">
              <a:spcBef>
                <a:spcPts val="600"/>
              </a:spcBef>
              <a:buClr>
                <a:schemeClr val="tx1"/>
              </a:buClr>
              <a:buFont typeface="Arial"/>
              <a:buChar char="•"/>
            </a:pPr>
            <a:endParaRPr lang="en-US" sz="1000" dirty="0">
              <a:solidFill>
                <a:srgbClr val="0000FF"/>
              </a:solidFill>
              <a:latin typeface="Segoe UI"/>
              <a:ea typeface="Tahoma"/>
              <a:cs typeface="Segoe UI"/>
            </a:endParaRPr>
          </a:p>
          <a:p>
            <a:pPr marL="457200" lvl="1">
              <a:spcBef>
                <a:spcPts val="600"/>
              </a:spcBef>
              <a:spcAft>
                <a:spcPts val="600"/>
              </a:spcAft>
              <a:buClr>
                <a:schemeClr val="tx1"/>
              </a:buClr>
              <a:buFont typeface="Arial"/>
              <a:buChar char="•"/>
            </a:pPr>
            <a:r>
              <a:rPr lang="en-US" dirty="0">
                <a:solidFill>
                  <a:srgbClr val="0000FF"/>
                </a:solidFill>
                <a:latin typeface="Segoe UI"/>
                <a:ea typeface="Tahoma"/>
                <a:cs typeface="Segoe UI"/>
              </a:rPr>
              <a:t>Includes land disturbing activities which may unearth items of archaeological significance - </a:t>
            </a:r>
            <a:r>
              <a:rPr lang="en-US" i="1" dirty="0">
                <a:solidFill>
                  <a:srgbClr val="0000FF"/>
                </a:solidFill>
                <a:latin typeface="Segoe UI"/>
                <a:ea typeface="Tahoma"/>
                <a:cs typeface="Segoe UI"/>
              </a:rPr>
              <a:t>previously disturbed land may preclude review, but some states are particular regarding self-directed application of this standard</a:t>
            </a:r>
          </a:p>
          <a:p>
            <a:pPr marL="457200" lvl="1">
              <a:spcBef>
                <a:spcPts val="600"/>
              </a:spcBef>
              <a:buClr>
                <a:schemeClr val="tx1"/>
              </a:buClr>
              <a:buFont typeface="Arial"/>
              <a:buChar char="•"/>
            </a:pPr>
            <a:endParaRPr lang="en-US" sz="1000" dirty="0">
              <a:solidFill>
                <a:srgbClr val="0000FF"/>
              </a:solidFill>
              <a:latin typeface="Segoe UI"/>
              <a:ea typeface="Tahoma"/>
              <a:cs typeface="Segoe UI"/>
            </a:endParaRPr>
          </a:p>
          <a:p>
            <a:pPr marL="457200" lvl="1">
              <a:spcBef>
                <a:spcPts val="600"/>
              </a:spcBef>
              <a:spcAft>
                <a:spcPts val="600"/>
              </a:spcAft>
              <a:buClr>
                <a:schemeClr val="tx1"/>
              </a:buClr>
              <a:buFont typeface="Arial"/>
              <a:buChar char="•"/>
            </a:pPr>
            <a:r>
              <a:rPr lang="en-US" dirty="0">
                <a:solidFill>
                  <a:srgbClr val="0000FF"/>
                </a:solidFill>
                <a:latin typeface="Segoe UI"/>
                <a:ea typeface="Tahoma"/>
                <a:cs typeface="Segoe UI"/>
              </a:rPr>
              <a:t>Section 106 consultation required with State Historic Preservation Offices (SHPO) and/or Tribal Historic Preservation Offices (THPO)</a:t>
            </a:r>
          </a:p>
          <a:p>
            <a:pPr marL="457200" lvl="1">
              <a:spcBef>
                <a:spcPts val="600"/>
              </a:spcBef>
              <a:buClr>
                <a:schemeClr val="tx1"/>
              </a:buClr>
              <a:buFont typeface="Arial"/>
              <a:buChar char="•"/>
            </a:pPr>
            <a:endParaRPr lang="en-US" sz="1000" dirty="0">
              <a:solidFill>
                <a:srgbClr val="0000FF"/>
              </a:solidFill>
              <a:latin typeface="Segoe UI"/>
              <a:ea typeface="Tahoma"/>
              <a:cs typeface="Segoe UI"/>
            </a:endParaRPr>
          </a:p>
          <a:p>
            <a:pPr marL="457200" lvl="1">
              <a:spcBef>
                <a:spcPts val="600"/>
              </a:spcBef>
              <a:spcAft>
                <a:spcPts val="600"/>
              </a:spcAft>
              <a:buClr>
                <a:schemeClr val="tx1"/>
              </a:buClr>
              <a:buFont typeface="Arial"/>
              <a:buChar char="•"/>
            </a:pPr>
            <a:r>
              <a:rPr lang="en-US" dirty="0">
                <a:solidFill>
                  <a:srgbClr val="0000FF"/>
                </a:solidFill>
                <a:latin typeface="Segoe UI"/>
                <a:ea typeface="Tahoma"/>
                <a:cs typeface="Segoe UI"/>
              </a:rPr>
              <a:t>SHPO and THPO have 30 days for review</a:t>
            </a:r>
          </a:p>
          <a:p>
            <a:pPr marL="457200" lvl="1">
              <a:spcBef>
                <a:spcPts val="600"/>
              </a:spcBef>
              <a:buClr>
                <a:schemeClr val="tx1"/>
              </a:buClr>
              <a:buFont typeface="Arial"/>
              <a:buChar char="•"/>
            </a:pPr>
            <a:endParaRPr lang="en-US" sz="1000" dirty="0">
              <a:solidFill>
                <a:srgbClr val="0000FF"/>
              </a:solidFill>
              <a:latin typeface="Segoe UI"/>
              <a:ea typeface="Tahoma"/>
              <a:cs typeface="Segoe UI"/>
            </a:endParaRPr>
          </a:p>
          <a:p>
            <a:pPr marL="457200" lvl="1">
              <a:spcBef>
                <a:spcPts val="600"/>
              </a:spcBef>
              <a:spcAft>
                <a:spcPts val="600"/>
              </a:spcAft>
              <a:buClr>
                <a:schemeClr val="tx1"/>
              </a:buClr>
              <a:buFont typeface="Arial"/>
              <a:buChar char="•"/>
            </a:pPr>
            <a:r>
              <a:rPr lang="en-US" i="1" dirty="0">
                <a:solidFill>
                  <a:srgbClr val="0000FF"/>
                </a:solidFill>
                <a:latin typeface="Segoe UI"/>
                <a:ea typeface="Tahoma"/>
                <a:cs typeface="Segoe UI"/>
              </a:rPr>
              <a:t>Information from the grantee and participation is key to moving Section 106 forward</a:t>
            </a:r>
            <a:endParaRPr lang="en-US" sz="8000" b="1" i="1" dirty="0">
              <a:solidFill>
                <a:srgbClr val="0000FF"/>
              </a:solidFill>
              <a:latin typeface="Segoe UI"/>
              <a:ea typeface="Tahoma"/>
              <a:cs typeface="Segoe UI"/>
            </a:endParaRPr>
          </a:p>
        </p:txBody>
      </p:sp>
    </p:spTree>
    <p:extLst>
      <p:ext uri="{BB962C8B-B14F-4D97-AF65-F5344CB8AC3E}">
        <p14:creationId xmlns:p14="http://schemas.microsoft.com/office/powerpoint/2010/main" val="1053013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FEC3E111-890A-AAC4-C8CD-11EB21320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757AA5-831D-EFFB-3C65-D20DAB406987}"/>
              </a:ext>
            </a:extLst>
          </p:cNvPr>
          <p:cNvSpPr>
            <a:spLocks noGrp="1"/>
          </p:cNvSpPr>
          <p:nvPr>
            <p:ph type="title"/>
          </p:nvPr>
        </p:nvSpPr>
        <p:spPr>
          <a:xfrm>
            <a:off x="0" y="1354939"/>
            <a:ext cx="12192000" cy="1325563"/>
          </a:xfrm>
        </p:spPr>
        <p:txBody>
          <a:bodyPr>
            <a:normAutofit/>
          </a:bodyPr>
          <a:lstStyle/>
          <a:p>
            <a:pPr lvl="0" algn="ctr"/>
            <a:r>
              <a:rPr lang="en-US" sz="3600" b="1" dirty="0">
                <a:latin typeface="+mn-lt"/>
              </a:rPr>
              <a:t>NATIONAL ENVIRONMENTAL POLICY ACT (NEPA)</a:t>
            </a:r>
            <a:endParaRPr lang="en-US" sz="1400" dirty="0">
              <a:latin typeface="+mn-lt"/>
            </a:endParaRPr>
          </a:p>
        </p:txBody>
      </p:sp>
      <p:sp>
        <p:nvSpPr>
          <p:cNvPr id="4" name="Content Placeholder 3">
            <a:extLst>
              <a:ext uri="{FF2B5EF4-FFF2-40B4-BE49-F238E27FC236}">
                <a16:creationId xmlns:a16="http://schemas.microsoft.com/office/drawing/2014/main" id="{F1F24066-2525-20B6-F8C2-D5A55293F6A0}"/>
              </a:ext>
            </a:extLst>
          </p:cNvPr>
          <p:cNvSpPr>
            <a:spLocks noGrp="1"/>
          </p:cNvSpPr>
          <p:nvPr>
            <p:ph sz="half" idx="2"/>
          </p:nvPr>
        </p:nvSpPr>
        <p:spPr>
          <a:xfrm>
            <a:off x="762001" y="2395728"/>
            <a:ext cx="10591800" cy="4014216"/>
          </a:xfrm>
          <a:ln w="41275">
            <a:solidFill>
              <a:schemeClr val="accent1"/>
            </a:solidFill>
          </a:ln>
        </p:spPr>
        <p:txBody>
          <a:bodyPr>
            <a:normAutofit/>
          </a:bodyPr>
          <a:lstStyle/>
          <a:p>
            <a:pPr marL="0" indent="0">
              <a:buNone/>
            </a:pPr>
            <a:endParaRPr lang="en-US" sz="2400" b="1" dirty="0"/>
          </a:p>
          <a:p>
            <a:pPr algn="ctr"/>
            <a:r>
              <a:rPr lang="en-US" sz="3200" b="1" dirty="0"/>
              <a:t>Navigate to </a:t>
            </a:r>
            <a:r>
              <a:rPr lang="en-US" sz="3200" b="1" dirty="0">
                <a:hlinkClick r:id="rId4"/>
              </a:rPr>
              <a:t>NEPA Intake &amp; REC Form</a:t>
            </a:r>
            <a:endParaRPr lang="en-US" sz="3200" b="1" dirty="0"/>
          </a:p>
          <a:p>
            <a:pPr algn="ctr"/>
            <a:br>
              <a:rPr lang="en-US" sz="3200" b="1" dirty="0"/>
            </a:br>
            <a:r>
              <a:rPr lang="en-US" sz="3200" b="1" dirty="0"/>
              <a:t>Keep the NEPA Intake &amp; REC Document open while you review the next slides which will walk you through completion of the form. </a:t>
            </a:r>
          </a:p>
        </p:txBody>
      </p:sp>
    </p:spTree>
    <p:extLst>
      <p:ext uri="{BB962C8B-B14F-4D97-AF65-F5344CB8AC3E}">
        <p14:creationId xmlns:p14="http://schemas.microsoft.com/office/powerpoint/2010/main" val="2088822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44C62B34-1DD0-A12F-6707-8FC62D2216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2D674-3FC6-B088-8150-B56000848565}"/>
              </a:ext>
            </a:extLst>
          </p:cNvPr>
          <p:cNvSpPr>
            <a:spLocks noGrp="1"/>
          </p:cNvSpPr>
          <p:nvPr>
            <p:ph type="title"/>
          </p:nvPr>
        </p:nvSpPr>
        <p:spPr>
          <a:xfrm>
            <a:off x="0" y="1354939"/>
            <a:ext cx="12192000" cy="1325563"/>
          </a:xfrm>
        </p:spPr>
        <p:txBody>
          <a:bodyPr>
            <a:normAutofit/>
          </a:bodyPr>
          <a:lstStyle/>
          <a:p>
            <a:pPr lvl="0" algn="ctr"/>
            <a:r>
              <a:rPr lang="en-US" sz="3200" b="1" dirty="0">
                <a:latin typeface="+mn-lt"/>
              </a:rPr>
              <a:t>SECTION I – PROPONENT INFORMATION</a:t>
            </a:r>
            <a:endParaRPr lang="en-US" sz="1200" dirty="0">
              <a:latin typeface="+mn-lt"/>
            </a:endParaRPr>
          </a:p>
        </p:txBody>
      </p:sp>
      <p:sp>
        <p:nvSpPr>
          <p:cNvPr id="4" name="Content Placeholder 3">
            <a:extLst>
              <a:ext uri="{FF2B5EF4-FFF2-40B4-BE49-F238E27FC236}">
                <a16:creationId xmlns:a16="http://schemas.microsoft.com/office/drawing/2014/main" id="{B10FC25D-1954-0FCA-8DA2-9A3CE3F46330}"/>
              </a:ext>
            </a:extLst>
          </p:cNvPr>
          <p:cNvSpPr>
            <a:spLocks noGrp="1"/>
          </p:cNvSpPr>
          <p:nvPr>
            <p:ph sz="half" idx="2"/>
          </p:nvPr>
        </p:nvSpPr>
        <p:spPr>
          <a:xfrm>
            <a:off x="619125" y="2395728"/>
            <a:ext cx="10972800" cy="4014216"/>
          </a:xfrm>
          <a:ln w="41275">
            <a:solidFill>
              <a:schemeClr val="accent1"/>
            </a:solidFill>
          </a:ln>
        </p:spPr>
        <p:txBody>
          <a:bodyPr>
            <a:normAutofit fontScale="25000" lnSpcReduction="20000"/>
          </a:bodyPr>
          <a:lstStyle/>
          <a:p>
            <a:pPr marL="0" indent="0">
              <a:buNone/>
            </a:pPr>
            <a:endParaRPr lang="en-US" sz="1500" b="1" dirty="0"/>
          </a:p>
          <a:p>
            <a:endParaRPr lang="en-US" sz="400" b="1" dirty="0"/>
          </a:p>
          <a:p>
            <a:r>
              <a:rPr lang="en-US" sz="9600" b="1" dirty="0"/>
              <a:t>Basic information and supporting documentation is key – applicants are the ones</a:t>
            </a:r>
          </a:p>
          <a:p>
            <a:pPr marL="0" indent="228600">
              <a:buNone/>
            </a:pPr>
            <a:r>
              <a:rPr lang="en-US" sz="9600" b="1" dirty="0"/>
              <a:t>most knowledgeable about the project! </a:t>
            </a:r>
          </a:p>
          <a:p>
            <a:endParaRPr lang="en-US" sz="6400" b="1" dirty="0"/>
          </a:p>
          <a:p>
            <a:r>
              <a:rPr lang="en-US" sz="9600" b="1" dirty="0"/>
              <a:t>Project location cannot be overemphasized… analysis on the wrong location</a:t>
            </a:r>
          </a:p>
          <a:p>
            <a:pPr marL="0" indent="228600">
              <a:buNone/>
            </a:pPr>
            <a:r>
              <a:rPr lang="en-US" sz="9600" b="1" dirty="0"/>
              <a:t>translates to wasted time!</a:t>
            </a:r>
          </a:p>
          <a:p>
            <a:endParaRPr lang="en-US" sz="6400" b="1" dirty="0"/>
          </a:p>
          <a:p>
            <a:r>
              <a:rPr lang="en-US" sz="9600" b="1" dirty="0"/>
              <a:t>NEPA POC – this person must remain engaged and accessible after grant award!</a:t>
            </a:r>
          </a:p>
          <a:p>
            <a:endParaRPr lang="en-US" sz="6400" b="1" dirty="0"/>
          </a:p>
          <a:p>
            <a:r>
              <a:rPr lang="en-US" sz="9600" b="1" dirty="0">
                <a:solidFill>
                  <a:srgbClr val="0000FF"/>
                </a:solidFill>
              </a:rPr>
              <a:t>Blue hyperlinks </a:t>
            </a:r>
            <a:r>
              <a:rPr lang="en-US" sz="9600" b="1" dirty="0"/>
              <a:t>are provided to assist in retrieving information and/or</a:t>
            </a:r>
          </a:p>
          <a:p>
            <a:pPr marL="0" indent="228600">
              <a:buNone/>
            </a:pPr>
            <a:r>
              <a:rPr lang="en-US" sz="9600" b="1" dirty="0"/>
              <a:t>supporting documentation from open-source websites</a:t>
            </a:r>
          </a:p>
        </p:txBody>
      </p:sp>
    </p:spTree>
    <p:extLst>
      <p:ext uri="{BB962C8B-B14F-4D97-AF65-F5344CB8AC3E}">
        <p14:creationId xmlns:p14="http://schemas.microsoft.com/office/powerpoint/2010/main" val="1917885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40C71A57-4C50-156A-849C-90B11B32F9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E5ED87-DBC6-CB36-BEBA-A35E4D98FA26}"/>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 – DESCRIPTION OF PROPOSED ACTION AND ALTERNATIVES</a:t>
            </a:r>
            <a:endParaRPr lang="en-US" sz="3000" dirty="0">
              <a:latin typeface="+mn-lt"/>
            </a:endParaRPr>
          </a:p>
        </p:txBody>
      </p:sp>
      <p:sp>
        <p:nvSpPr>
          <p:cNvPr id="4" name="Content Placeholder 3">
            <a:extLst>
              <a:ext uri="{FF2B5EF4-FFF2-40B4-BE49-F238E27FC236}">
                <a16:creationId xmlns:a16="http://schemas.microsoft.com/office/drawing/2014/main" id="{3EC6CDC6-15A2-06DE-EA55-D29061E0A2BD}"/>
              </a:ext>
            </a:extLst>
          </p:cNvPr>
          <p:cNvSpPr>
            <a:spLocks noGrp="1"/>
          </p:cNvSpPr>
          <p:nvPr>
            <p:ph sz="half" idx="2"/>
          </p:nvPr>
        </p:nvSpPr>
        <p:spPr>
          <a:xfrm>
            <a:off x="619125" y="2395728"/>
            <a:ext cx="10972800" cy="4014216"/>
          </a:xfrm>
          <a:ln w="41275">
            <a:solidFill>
              <a:schemeClr val="accent1"/>
            </a:solidFill>
          </a:ln>
        </p:spPr>
        <p:txBody>
          <a:bodyPr>
            <a:normAutofit fontScale="92500" lnSpcReduction="10000"/>
          </a:bodyPr>
          <a:lstStyle/>
          <a:p>
            <a:endParaRPr lang="en-US" sz="1500" b="1" dirty="0"/>
          </a:p>
          <a:p>
            <a:r>
              <a:rPr lang="en-US" sz="2600" b="1" dirty="0"/>
              <a:t> Description of Proposed Action - </a:t>
            </a:r>
            <a:r>
              <a:rPr lang="en-US" sz="2600" i="1" dirty="0">
                <a:solidFill>
                  <a:srgbClr val="0000FF"/>
                </a:solidFill>
              </a:rPr>
              <a:t>Provide sufficient details for proper evaluation of the proposed action </a:t>
            </a:r>
            <a:r>
              <a:rPr lang="en-US" sz="2600" i="1" u="sng" dirty="0">
                <a:solidFill>
                  <a:srgbClr val="0000FF"/>
                </a:solidFill>
              </a:rPr>
              <a:t>ONLY</a:t>
            </a:r>
            <a:r>
              <a:rPr lang="en-US" sz="2600" i="1" dirty="0">
                <a:solidFill>
                  <a:srgbClr val="0000FF"/>
                </a:solidFill>
              </a:rPr>
              <a:t> for the NBRC-funded portion of the project</a:t>
            </a:r>
            <a:endParaRPr lang="en-US" sz="2600" b="1" dirty="0"/>
          </a:p>
          <a:p>
            <a:endParaRPr lang="en-US" sz="2600" b="1" dirty="0"/>
          </a:p>
          <a:p>
            <a:r>
              <a:rPr lang="en-US" sz="2600" b="1" dirty="0"/>
              <a:t>Purpose &amp; Need for Proposed Action - </a:t>
            </a:r>
            <a:r>
              <a:rPr lang="en-US" sz="2600" i="1" dirty="0">
                <a:solidFill>
                  <a:srgbClr val="0000FF"/>
                </a:solidFill>
              </a:rPr>
              <a:t>Describe the relationship between the current and desired future conditions and why Agency financial assistance is needed </a:t>
            </a:r>
          </a:p>
          <a:p>
            <a:endParaRPr lang="en-US" sz="2600" b="1" dirty="0"/>
          </a:p>
          <a:p>
            <a:r>
              <a:rPr lang="en-US" sz="2600" b="1" dirty="0"/>
              <a:t>Alternatives - </a:t>
            </a:r>
            <a:r>
              <a:rPr lang="en-US" sz="2600" i="1" dirty="0">
                <a:solidFill>
                  <a:srgbClr val="0000FF"/>
                </a:solidFill>
              </a:rPr>
              <a:t>Other alternatives considered</a:t>
            </a:r>
            <a:endParaRPr lang="en-US" sz="2600" i="1" dirty="0"/>
          </a:p>
          <a:p>
            <a:endParaRPr lang="en-US" sz="2600" b="1" dirty="0"/>
          </a:p>
          <a:p>
            <a:r>
              <a:rPr lang="en-US" sz="2600" b="1" dirty="0"/>
              <a:t>No Action Alternative – </a:t>
            </a:r>
            <a:r>
              <a:rPr lang="en-US" sz="2400" i="1" dirty="0">
                <a:solidFill>
                  <a:srgbClr val="0000FF"/>
                </a:solidFill>
              </a:rPr>
              <a:t>Outcomes if not funded</a:t>
            </a:r>
          </a:p>
        </p:txBody>
      </p:sp>
    </p:spTree>
    <p:extLst>
      <p:ext uri="{BB962C8B-B14F-4D97-AF65-F5344CB8AC3E}">
        <p14:creationId xmlns:p14="http://schemas.microsoft.com/office/powerpoint/2010/main" val="4236795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E3069C14-E97D-ABF5-F5FA-8E1C373A6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80494E-498C-D97F-5B8C-DED50C21671A}"/>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 – DESCRIPTION OF PROPOSED ACTION AND ALTERNATIVES (Cont.)</a:t>
            </a:r>
            <a:endParaRPr lang="en-US" sz="3000" dirty="0">
              <a:latin typeface="+mn-lt"/>
            </a:endParaRPr>
          </a:p>
        </p:txBody>
      </p:sp>
      <p:sp>
        <p:nvSpPr>
          <p:cNvPr id="4" name="Content Placeholder 3">
            <a:extLst>
              <a:ext uri="{FF2B5EF4-FFF2-40B4-BE49-F238E27FC236}">
                <a16:creationId xmlns:a16="http://schemas.microsoft.com/office/drawing/2014/main" id="{C3AD6909-6779-2C40-8306-7B8A39AFAF07}"/>
              </a:ext>
            </a:extLst>
          </p:cNvPr>
          <p:cNvSpPr>
            <a:spLocks noGrp="1"/>
          </p:cNvSpPr>
          <p:nvPr>
            <p:ph sz="half" idx="2"/>
          </p:nvPr>
        </p:nvSpPr>
        <p:spPr>
          <a:xfrm>
            <a:off x="619125" y="2395728"/>
            <a:ext cx="10972800" cy="4014216"/>
          </a:xfrm>
          <a:ln w="41275">
            <a:solidFill>
              <a:schemeClr val="accent1"/>
            </a:solidFill>
          </a:ln>
        </p:spPr>
        <p:txBody>
          <a:bodyPr>
            <a:noAutofit/>
          </a:bodyPr>
          <a:lstStyle/>
          <a:p>
            <a:pPr>
              <a:lnSpc>
                <a:spcPct val="100000"/>
              </a:lnSpc>
              <a:spcAft>
                <a:spcPts val="600"/>
              </a:spcAft>
              <a:tabLst>
                <a:tab pos="228600" algn="l"/>
              </a:tabLst>
            </a:pPr>
            <a:endParaRPr lang="en-US" sz="100" b="1" dirty="0"/>
          </a:p>
          <a:p>
            <a:pPr>
              <a:lnSpc>
                <a:spcPct val="100000"/>
              </a:lnSpc>
              <a:tabLst>
                <a:tab pos="228600" algn="l"/>
              </a:tabLst>
            </a:pPr>
            <a:r>
              <a:rPr lang="en-US" sz="2000" b="1" dirty="0"/>
              <a:t>Administrative or General Categorical Exclusions (CATEX) Review</a:t>
            </a:r>
          </a:p>
          <a:p>
            <a:pPr marL="457200">
              <a:lnSpc>
                <a:spcPct val="100000"/>
              </a:lnSpc>
              <a:spcAft>
                <a:spcPts val="600"/>
              </a:spcAft>
              <a:buClr>
                <a:schemeClr val="tx1"/>
              </a:buClr>
            </a:pPr>
            <a:r>
              <a:rPr lang="en-US" sz="2000" i="1" dirty="0">
                <a:solidFill>
                  <a:srgbClr val="0000FF"/>
                </a:solidFill>
              </a:rPr>
              <a:t>Does your project fit within NBRC CATEXs 1-3, Denali Regional Commission CATEXs A1-A8, or USFS 36 CFR 220.6(d) (5) CATEX found in Appendix B?</a:t>
            </a:r>
          </a:p>
          <a:p>
            <a:pPr marL="457200" lvl="1">
              <a:lnSpc>
                <a:spcPct val="100000"/>
              </a:lnSpc>
              <a:spcBef>
                <a:spcPts val="1000"/>
              </a:spcBef>
              <a:spcAft>
                <a:spcPts val="600"/>
              </a:spcAft>
              <a:buClr>
                <a:schemeClr val="tx1"/>
              </a:buClr>
            </a:pPr>
            <a:r>
              <a:rPr lang="en-US" sz="2000" i="1" dirty="0">
                <a:solidFill>
                  <a:srgbClr val="C00000"/>
                </a:solidFill>
              </a:rPr>
              <a:t>If so,             Your analysis is complete and your project does </a:t>
            </a:r>
            <a:r>
              <a:rPr lang="en-US" sz="2000" b="1" u="sng" dirty="0">
                <a:solidFill>
                  <a:srgbClr val="C00000"/>
                </a:solidFill>
              </a:rPr>
              <a:t>not</a:t>
            </a:r>
            <a:r>
              <a:rPr lang="en-US" sz="2000" i="1" dirty="0">
                <a:solidFill>
                  <a:srgbClr val="C00000"/>
                </a:solidFill>
              </a:rPr>
              <a:t> require additional NEPA review  </a:t>
            </a:r>
          </a:p>
          <a:p>
            <a:pPr marL="0">
              <a:lnSpc>
                <a:spcPct val="100000"/>
              </a:lnSpc>
            </a:pPr>
            <a:r>
              <a:rPr lang="en-US" sz="2000" b="1" dirty="0"/>
              <a:t>If no Administrative or General CATEX applies</a:t>
            </a:r>
          </a:p>
          <a:p>
            <a:pPr marL="457200" lvl="1">
              <a:lnSpc>
                <a:spcPct val="100000"/>
              </a:lnSpc>
              <a:spcBef>
                <a:spcPts val="1000"/>
              </a:spcBef>
              <a:spcAft>
                <a:spcPts val="600"/>
              </a:spcAft>
              <a:buClr>
                <a:schemeClr val="tx1"/>
              </a:buClr>
            </a:pPr>
            <a:r>
              <a:rPr lang="en-US" sz="2000" i="1" u="sng" dirty="0">
                <a:solidFill>
                  <a:srgbClr val="0000FF"/>
                </a:solidFill>
              </a:rPr>
              <a:t>Carefully</a:t>
            </a:r>
            <a:r>
              <a:rPr lang="en-US" sz="2000" i="1" dirty="0">
                <a:solidFill>
                  <a:srgbClr val="0000FF"/>
                </a:solidFill>
              </a:rPr>
              <a:t> review Appendix B to screen eligibility </a:t>
            </a:r>
            <a:r>
              <a:rPr lang="en-US" sz="2000" i="1" u="sng" dirty="0">
                <a:solidFill>
                  <a:srgbClr val="0000FF"/>
                </a:solidFill>
              </a:rPr>
              <a:t>first</a:t>
            </a:r>
            <a:r>
              <a:rPr lang="en-US" sz="2000" i="1" dirty="0">
                <a:solidFill>
                  <a:srgbClr val="0000FF"/>
                </a:solidFill>
              </a:rPr>
              <a:t> for NBRC CATEXs 4-8, </a:t>
            </a:r>
            <a:r>
              <a:rPr lang="en-US" sz="2000" i="1" u="sng" dirty="0">
                <a:solidFill>
                  <a:srgbClr val="0000FF"/>
                </a:solidFill>
              </a:rPr>
              <a:t>second</a:t>
            </a:r>
            <a:r>
              <a:rPr lang="en-US" sz="2000" i="1" dirty="0">
                <a:solidFill>
                  <a:srgbClr val="0000FF"/>
                </a:solidFill>
              </a:rPr>
              <a:t> for Denali Regional Commission CATEXs B1-B7, or </a:t>
            </a:r>
            <a:r>
              <a:rPr lang="en-US" sz="2000" i="1" u="sng" dirty="0">
                <a:solidFill>
                  <a:srgbClr val="0000FF"/>
                </a:solidFill>
              </a:rPr>
              <a:t>third</a:t>
            </a:r>
            <a:r>
              <a:rPr lang="en-US" sz="2000" i="1" dirty="0">
                <a:solidFill>
                  <a:srgbClr val="0000FF"/>
                </a:solidFill>
              </a:rPr>
              <a:t> United States Forest Service CATEXs under 36 CFR 220.6(e)  </a:t>
            </a:r>
          </a:p>
          <a:p>
            <a:pPr marL="457200">
              <a:lnSpc>
                <a:spcPct val="100000"/>
              </a:lnSpc>
              <a:spcAft>
                <a:spcPts val="600"/>
              </a:spcAft>
              <a:buClr>
                <a:schemeClr val="tx1"/>
              </a:buClr>
            </a:pPr>
            <a:r>
              <a:rPr lang="en-US" sz="2000" i="1" dirty="0">
                <a:solidFill>
                  <a:srgbClr val="0000FF"/>
                </a:solidFill>
              </a:rPr>
              <a:t>An Environmental Assessment is likely required when a Categorical Exclusion cannot be applied and/or an Extraordinary Circumstance exists that cannot be mitigated</a:t>
            </a:r>
            <a:endParaRPr lang="en-US" sz="2000" b="1" dirty="0"/>
          </a:p>
        </p:txBody>
      </p:sp>
      <p:sp>
        <p:nvSpPr>
          <p:cNvPr id="3" name="Octagon 2">
            <a:extLst>
              <a:ext uri="{FF2B5EF4-FFF2-40B4-BE49-F238E27FC236}">
                <a16:creationId xmlns:a16="http://schemas.microsoft.com/office/drawing/2014/main" id="{D822CDDF-C2AD-9717-047B-9E6B6CF083EF}"/>
              </a:ext>
            </a:extLst>
          </p:cNvPr>
          <p:cNvSpPr/>
          <p:nvPr/>
        </p:nvSpPr>
        <p:spPr>
          <a:xfrm>
            <a:off x="1695450" y="3802273"/>
            <a:ext cx="571500" cy="533400"/>
          </a:xfrm>
          <a:prstGeom prst="octagon">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buNone/>
            </a:pPr>
            <a:r>
              <a:rPr lang="en-US" sz="700" b="1" dirty="0">
                <a:solidFill>
                  <a:srgbClr val="FFFFFF"/>
                </a:solidFill>
                <a:effectLst/>
                <a:latin typeface="Arial Narrow" panose="020B0606020202030204" pitchFamily="34" charset="0"/>
                <a:ea typeface="Arial Narrow" panose="020B0606020202030204" pitchFamily="34" charset="0"/>
                <a:cs typeface="Arial Narrow" panose="020B0606020202030204" pitchFamily="34" charset="0"/>
              </a:rPr>
              <a:t>STOP</a:t>
            </a:r>
            <a:endParaRPr lang="en-US" sz="1100" dirty="0">
              <a:effectLst/>
              <a:latin typeface="Arial Narrow" panose="020B0606020202030204" pitchFamily="34" charset="0"/>
              <a:ea typeface="Arial Narrow" panose="020B0606020202030204" pitchFamily="34" charset="0"/>
              <a:cs typeface="Arial Narrow" panose="020B0606020202030204" pitchFamily="34" charset="0"/>
            </a:endParaRPr>
          </a:p>
        </p:txBody>
      </p:sp>
    </p:spTree>
    <p:extLst>
      <p:ext uri="{BB962C8B-B14F-4D97-AF65-F5344CB8AC3E}">
        <p14:creationId xmlns:p14="http://schemas.microsoft.com/office/powerpoint/2010/main" val="359954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625F5818-ED57-229B-0D7C-485DEC80C2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E37C9B-494F-0768-2C24-9B7AF94ECA3A}"/>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 – DESCRIPTION OF PROPOSED ACTION AND ALTERNATIVES (Cont.)</a:t>
            </a:r>
            <a:endParaRPr lang="en-US" sz="3000" dirty="0">
              <a:latin typeface="+mn-lt"/>
            </a:endParaRPr>
          </a:p>
        </p:txBody>
      </p:sp>
      <p:sp>
        <p:nvSpPr>
          <p:cNvPr id="4" name="Content Placeholder 3">
            <a:extLst>
              <a:ext uri="{FF2B5EF4-FFF2-40B4-BE49-F238E27FC236}">
                <a16:creationId xmlns:a16="http://schemas.microsoft.com/office/drawing/2014/main" id="{842EF26A-2B9D-E592-94B8-3A5370BED4C9}"/>
              </a:ext>
            </a:extLst>
          </p:cNvPr>
          <p:cNvSpPr>
            <a:spLocks noGrp="1"/>
          </p:cNvSpPr>
          <p:nvPr>
            <p:ph sz="half" idx="2"/>
          </p:nvPr>
        </p:nvSpPr>
        <p:spPr>
          <a:xfrm>
            <a:off x="619125" y="2395728"/>
            <a:ext cx="10972800" cy="4014216"/>
          </a:xfrm>
          <a:ln w="41275">
            <a:solidFill>
              <a:schemeClr val="accent1"/>
            </a:solidFill>
          </a:ln>
        </p:spPr>
        <p:txBody>
          <a:bodyPr>
            <a:normAutofit/>
          </a:bodyPr>
          <a:lstStyle/>
          <a:p>
            <a:endParaRPr lang="en-US" sz="2200" b="1" dirty="0"/>
          </a:p>
          <a:p>
            <a:pPr marL="0" indent="0" algn="ctr">
              <a:buNone/>
            </a:pPr>
            <a:r>
              <a:rPr lang="en-US" b="1" dirty="0"/>
              <a:t>Screening criteria applicable to NBRC CATEXs 4-8</a:t>
            </a:r>
          </a:p>
          <a:p>
            <a:pPr marL="0" indent="0" algn="ctr">
              <a:buNone/>
            </a:pPr>
            <a:endParaRPr lang="en-US" sz="1000" i="1" dirty="0">
              <a:solidFill>
                <a:srgbClr val="0000FF"/>
              </a:solidFill>
            </a:endParaRPr>
          </a:p>
          <a:p>
            <a:pPr indent="0">
              <a:buClr>
                <a:schemeClr val="tx1"/>
              </a:buClr>
              <a:buNone/>
            </a:pPr>
            <a:r>
              <a:rPr lang="en-US" sz="2600" b="1" i="1" dirty="0"/>
              <a:t>Urbanized or Previously Developed Areas:</a:t>
            </a:r>
          </a:p>
          <a:p>
            <a:pPr marL="457200">
              <a:buClr>
                <a:schemeClr val="tx1"/>
              </a:buClr>
            </a:pPr>
            <a:r>
              <a:rPr lang="en-US" sz="2600" i="1" dirty="0">
                <a:solidFill>
                  <a:srgbClr val="0000FF"/>
                </a:solidFill>
              </a:rPr>
              <a:t>Infrastructure and associated sitework must either be located in designated “urbanized areas,” as defined by the Census Bureau, </a:t>
            </a:r>
            <a:r>
              <a:rPr lang="en-US" sz="2600" b="1" i="1" u="sng" dirty="0"/>
              <a:t>OR</a:t>
            </a:r>
            <a:r>
              <a:rPr lang="en-US" sz="2600" i="1" dirty="0">
                <a:solidFill>
                  <a:srgbClr val="0000FF"/>
                </a:solidFill>
              </a:rPr>
              <a:t> be on land that has been previously developed. </a:t>
            </a:r>
            <a:r>
              <a:rPr lang="en-US" sz="2600" i="1" u="sng" dirty="0">
                <a:solidFill>
                  <a:srgbClr val="0000FF"/>
                </a:solidFill>
              </a:rPr>
              <a:t>Previously developed areas </a:t>
            </a:r>
            <a:r>
              <a:rPr lang="en-US" sz="2600" i="1" dirty="0">
                <a:solidFill>
                  <a:srgbClr val="0000FF"/>
                </a:solidFill>
              </a:rPr>
              <a:t>are those where historical grading, landscaping, or existing infrastructure has been established.</a:t>
            </a:r>
          </a:p>
        </p:txBody>
      </p:sp>
    </p:spTree>
    <p:extLst>
      <p:ext uri="{BB962C8B-B14F-4D97-AF65-F5344CB8AC3E}">
        <p14:creationId xmlns:p14="http://schemas.microsoft.com/office/powerpoint/2010/main" val="1916388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F76C714E-59FE-CEF4-C805-B034A2F53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2D7D49-E654-B2F2-BED8-24A40BFF12CB}"/>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 – DESCRIPTION OF PROPOSED ACTION AND ALTERNATIVES (Cont.)</a:t>
            </a:r>
            <a:endParaRPr lang="en-US" sz="3000" dirty="0">
              <a:latin typeface="+mn-lt"/>
            </a:endParaRPr>
          </a:p>
        </p:txBody>
      </p:sp>
      <p:sp>
        <p:nvSpPr>
          <p:cNvPr id="4" name="Content Placeholder 3">
            <a:extLst>
              <a:ext uri="{FF2B5EF4-FFF2-40B4-BE49-F238E27FC236}">
                <a16:creationId xmlns:a16="http://schemas.microsoft.com/office/drawing/2014/main" id="{C9956B72-BE25-629A-B2B7-DFB8BFE1B18B}"/>
              </a:ext>
            </a:extLst>
          </p:cNvPr>
          <p:cNvSpPr>
            <a:spLocks noGrp="1"/>
          </p:cNvSpPr>
          <p:nvPr>
            <p:ph sz="half" idx="2"/>
          </p:nvPr>
        </p:nvSpPr>
        <p:spPr>
          <a:xfrm>
            <a:off x="619125" y="2395728"/>
            <a:ext cx="10972800" cy="4014216"/>
          </a:xfrm>
          <a:ln w="41275">
            <a:solidFill>
              <a:schemeClr val="accent1"/>
            </a:solidFill>
          </a:ln>
        </p:spPr>
        <p:txBody>
          <a:bodyPr>
            <a:normAutofit/>
          </a:bodyPr>
          <a:lstStyle/>
          <a:p>
            <a:endParaRPr lang="en-US" sz="2200" b="1" dirty="0"/>
          </a:p>
          <a:p>
            <a:pPr marL="0" indent="0" algn="ctr">
              <a:buNone/>
            </a:pPr>
            <a:r>
              <a:rPr lang="en-US" b="1" dirty="0"/>
              <a:t>Screening criteria applicable to NBRC CATEXs 4, 5, and 8 </a:t>
            </a:r>
            <a:endParaRPr lang="en-US" sz="1000" i="1" dirty="0">
              <a:solidFill>
                <a:srgbClr val="0000FF"/>
              </a:solidFill>
            </a:endParaRPr>
          </a:p>
          <a:p>
            <a:pPr indent="0">
              <a:buClr>
                <a:schemeClr val="tx1"/>
              </a:buClr>
              <a:buNone/>
            </a:pPr>
            <a:r>
              <a:rPr lang="en-US" sz="2600" b="1" i="1" dirty="0"/>
              <a:t>Capacity Consideration:</a:t>
            </a:r>
          </a:p>
          <a:p>
            <a:pPr marL="457200">
              <a:buClr>
                <a:schemeClr val="tx1"/>
              </a:buClr>
            </a:pPr>
            <a:r>
              <a:rPr lang="en-US" sz="2600" i="1" dirty="0">
                <a:solidFill>
                  <a:srgbClr val="0000FF"/>
                </a:solidFill>
              </a:rPr>
              <a:t>The future use of the facility will not result in an increase in occupancy that exceeds the capacity of the existing surrounding infrastructure and resources, including sewer, water, energy, roads, and parking.</a:t>
            </a:r>
          </a:p>
        </p:txBody>
      </p:sp>
    </p:spTree>
    <p:extLst>
      <p:ext uri="{BB962C8B-B14F-4D97-AF65-F5344CB8AC3E}">
        <p14:creationId xmlns:p14="http://schemas.microsoft.com/office/powerpoint/2010/main" val="1710317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328BA3D0-FB92-DF2D-3F86-DBE3554AF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93541-02E3-1C5C-4603-FDD1F82A2323}"/>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 – DESCRIPTION OF PROPOSED ACTION AND ALTERNATIVES (Cont.)</a:t>
            </a:r>
            <a:endParaRPr lang="en-US" sz="3000" dirty="0">
              <a:latin typeface="+mn-lt"/>
            </a:endParaRPr>
          </a:p>
        </p:txBody>
      </p:sp>
      <p:sp>
        <p:nvSpPr>
          <p:cNvPr id="4" name="Content Placeholder 3">
            <a:extLst>
              <a:ext uri="{FF2B5EF4-FFF2-40B4-BE49-F238E27FC236}">
                <a16:creationId xmlns:a16="http://schemas.microsoft.com/office/drawing/2014/main" id="{4C4DA4B7-B843-AADF-31EA-B82D2232AE15}"/>
              </a:ext>
            </a:extLst>
          </p:cNvPr>
          <p:cNvSpPr>
            <a:spLocks noGrp="1"/>
          </p:cNvSpPr>
          <p:nvPr>
            <p:ph sz="half" idx="2"/>
          </p:nvPr>
        </p:nvSpPr>
        <p:spPr>
          <a:xfrm>
            <a:off x="619125" y="2395728"/>
            <a:ext cx="10972800" cy="4014216"/>
          </a:xfrm>
          <a:ln w="41275">
            <a:solidFill>
              <a:schemeClr val="accent1"/>
            </a:solidFill>
          </a:ln>
        </p:spPr>
        <p:txBody>
          <a:bodyPr>
            <a:noAutofit/>
          </a:bodyPr>
          <a:lstStyle/>
          <a:p>
            <a:pPr marL="0" indent="0" algn="ctr">
              <a:buNone/>
            </a:pPr>
            <a:r>
              <a:rPr lang="en-US" sz="2400" b="1" dirty="0"/>
              <a:t>Specific screening criteria applicable to NBRC CATEXs 5, 6, 7, and 8 </a:t>
            </a:r>
            <a:endParaRPr lang="en-US" sz="2400" i="1" dirty="0">
              <a:solidFill>
                <a:srgbClr val="0000FF"/>
              </a:solidFill>
            </a:endParaRPr>
          </a:p>
          <a:p>
            <a:pPr indent="0">
              <a:spcAft>
                <a:spcPts val="1000"/>
              </a:spcAft>
              <a:buClr>
                <a:schemeClr val="tx1"/>
              </a:buClr>
              <a:buNone/>
            </a:pPr>
            <a:r>
              <a:rPr lang="en-US" sz="1600" b="1" dirty="0"/>
              <a:t>NBRC CATEX 5—New Facilities:  </a:t>
            </a:r>
            <a:r>
              <a:rPr lang="en-US" sz="1600" i="1" dirty="0">
                <a:solidFill>
                  <a:srgbClr val="0000FF"/>
                </a:solidFill>
              </a:rPr>
              <a:t>For a proposed new facility to qualify for Categorical Exclusion, is the project area l</a:t>
            </a:r>
            <a:r>
              <a:rPr lang="en-US" sz="1600" i="1" u="sng" dirty="0">
                <a:solidFill>
                  <a:srgbClr val="0000FF"/>
                </a:solidFill>
              </a:rPr>
              <a:t>ess than two acres of surface land area </a:t>
            </a:r>
            <a:r>
              <a:rPr lang="en-US" sz="1600" i="1" dirty="0">
                <a:solidFill>
                  <a:srgbClr val="0000FF"/>
                </a:solidFill>
              </a:rPr>
              <a:t>and the </a:t>
            </a:r>
            <a:r>
              <a:rPr lang="en-US" sz="1600" i="1" u="sng" dirty="0">
                <a:solidFill>
                  <a:srgbClr val="0000FF"/>
                </a:solidFill>
              </a:rPr>
              <a:t>building square footage less than 20,000 square feet</a:t>
            </a:r>
            <a:r>
              <a:rPr lang="en-US" sz="1600" i="1" dirty="0">
                <a:solidFill>
                  <a:srgbClr val="0000FF"/>
                </a:solidFill>
              </a:rPr>
              <a:t>?</a:t>
            </a:r>
          </a:p>
          <a:p>
            <a:pPr indent="0">
              <a:spcAft>
                <a:spcPts val="1000"/>
              </a:spcAft>
              <a:buClr>
                <a:schemeClr val="tx1"/>
              </a:buClr>
              <a:buNone/>
            </a:pPr>
            <a:r>
              <a:rPr lang="en-US" sz="1600" b="1" dirty="0"/>
              <a:t>NBRC CATEX 6—Modifications to Existing Utility Infrastructure: </a:t>
            </a:r>
            <a:r>
              <a:rPr lang="en-US" sz="1600" i="1" dirty="0">
                <a:solidFill>
                  <a:srgbClr val="0000FF"/>
                </a:solidFill>
              </a:rPr>
              <a:t>Limitations on wells - Are newly proposed wells connecting to an existing water system? The installation of new wells is not permitted in areas with existing or reasonably foreseeable water shortages.</a:t>
            </a:r>
          </a:p>
          <a:p>
            <a:pPr indent="0">
              <a:spcAft>
                <a:spcPts val="1000"/>
              </a:spcAft>
              <a:buClr>
                <a:schemeClr val="tx1"/>
              </a:buClr>
              <a:buNone/>
            </a:pPr>
            <a:r>
              <a:rPr lang="en-US" sz="1600" b="1" dirty="0"/>
              <a:t>NBRC CATEX 7—Modifications to Existing Telecommunications Infrastructure -</a:t>
            </a:r>
            <a:r>
              <a:rPr lang="en-US" sz="1600" dirty="0"/>
              <a:t> </a:t>
            </a:r>
            <a:r>
              <a:rPr lang="en-US" sz="1600" i="1" dirty="0">
                <a:solidFill>
                  <a:srgbClr val="0000FF"/>
                </a:solidFill>
              </a:rPr>
              <a:t>For projects involving towers, will the total height exceed 200 feet?</a:t>
            </a:r>
          </a:p>
          <a:p>
            <a:pPr indent="0">
              <a:buClr>
                <a:schemeClr val="tx1"/>
              </a:buClr>
              <a:buNone/>
            </a:pPr>
            <a:r>
              <a:rPr lang="en-US" sz="1600" b="1" i="1" dirty="0"/>
              <a:t>NBRC CATEX 8—Modifications to Existing Transportation Infrastructure - </a:t>
            </a:r>
            <a:r>
              <a:rPr lang="en-US" sz="1600" i="1" dirty="0">
                <a:solidFill>
                  <a:srgbClr val="0000FF"/>
                </a:solidFill>
              </a:rPr>
              <a:t>Does / Do the addition(s) to transportation infrastructure integrate with the existing transportation network?</a:t>
            </a:r>
          </a:p>
          <a:p>
            <a:pPr indent="0">
              <a:spcAft>
                <a:spcPts val="1000"/>
              </a:spcAft>
              <a:buClr>
                <a:schemeClr val="tx1"/>
              </a:buClr>
              <a:buNone/>
            </a:pPr>
            <a:r>
              <a:rPr lang="en-US" sz="1600" b="1" dirty="0"/>
              <a:t>Exclusions:</a:t>
            </a:r>
            <a:r>
              <a:rPr lang="en-US" sz="1600" i="1" dirty="0">
                <a:solidFill>
                  <a:srgbClr val="0000FF"/>
                </a:solidFill>
              </a:rPr>
              <a:t> This CATEX prohibits projects resulting in a change to the mode of transportation e.g., a bike path that is expanded to ATV use. Excludes water-related infrastructure projects, including ports, harbors, docks, and related facilities.</a:t>
            </a:r>
          </a:p>
        </p:txBody>
      </p:sp>
    </p:spTree>
    <p:extLst>
      <p:ext uri="{BB962C8B-B14F-4D97-AF65-F5344CB8AC3E}">
        <p14:creationId xmlns:p14="http://schemas.microsoft.com/office/powerpoint/2010/main" val="132521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9E57156C-2E6C-7B47-3430-2EA6F695BD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E2CD30-20EB-2247-73ED-67BC1FAB7951}"/>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III – ADDITIONAL PROJECT INFORMATION </a:t>
            </a:r>
            <a:endParaRPr lang="en-US" sz="3000" dirty="0">
              <a:latin typeface="+mn-lt"/>
            </a:endParaRPr>
          </a:p>
        </p:txBody>
      </p:sp>
      <p:sp>
        <p:nvSpPr>
          <p:cNvPr id="4" name="Content Placeholder 3">
            <a:extLst>
              <a:ext uri="{FF2B5EF4-FFF2-40B4-BE49-F238E27FC236}">
                <a16:creationId xmlns:a16="http://schemas.microsoft.com/office/drawing/2014/main" id="{B1427D12-2864-ED76-BCFE-4B75E1350D0B}"/>
              </a:ext>
            </a:extLst>
          </p:cNvPr>
          <p:cNvSpPr>
            <a:spLocks noGrp="1"/>
          </p:cNvSpPr>
          <p:nvPr>
            <p:ph sz="half" idx="2"/>
          </p:nvPr>
        </p:nvSpPr>
        <p:spPr>
          <a:xfrm>
            <a:off x="619125" y="2395728"/>
            <a:ext cx="10972800" cy="4014216"/>
          </a:xfrm>
          <a:ln w="41275">
            <a:solidFill>
              <a:schemeClr val="accent1"/>
            </a:solidFill>
          </a:ln>
        </p:spPr>
        <p:txBody>
          <a:bodyPr>
            <a:noAutofit/>
          </a:bodyPr>
          <a:lstStyle/>
          <a:p>
            <a:pPr marL="514350" indent="-285750">
              <a:spcAft>
                <a:spcPts val="1000"/>
              </a:spcAft>
              <a:buClr>
                <a:schemeClr val="tx1"/>
              </a:buClr>
            </a:pPr>
            <a:endParaRPr lang="en-US" sz="1600" i="1" dirty="0">
              <a:solidFill>
                <a:srgbClr val="0000FF"/>
              </a:solidFill>
            </a:endParaRPr>
          </a:p>
          <a:p>
            <a:pPr marL="514350" indent="-285750">
              <a:spcAft>
                <a:spcPts val="1000"/>
              </a:spcAft>
              <a:buClr>
                <a:schemeClr val="tx1"/>
              </a:buClr>
            </a:pPr>
            <a:r>
              <a:rPr lang="en-US" sz="2400" b="1" dirty="0"/>
              <a:t>Project implementation timeline important to determine potential impacts </a:t>
            </a:r>
            <a:r>
              <a:rPr lang="en-US" sz="2400" i="1" dirty="0">
                <a:solidFill>
                  <a:srgbClr val="0000FF"/>
                </a:solidFill>
              </a:rPr>
              <a:t>(Example: Threatened and Endangered species maternity roosting season)</a:t>
            </a:r>
            <a:endParaRPr lang="en-US" sz="2400" b="1" dirty="0"/>
          </a:p>
          <a:p>
            <a:pPr marL="514350" indent="-285750">
              <a:spcAft>
                <a:spcPts val="1000"/>
              </a:spcAft>
              <a:buClr>
                <a:schemeClr val="tx1"/>
              </a:buClr>
            </a:pPr>
            <a:r>
              <a:rPr lang="en-US" sz="2400" b="1" dirty="0"/>
              <a:t>Other federal funders – </a:t>
            </a:r>
            <a:r>
              <a:rPr lang="en-US" sz="2400" i="1" dirty="0">
                <a:solidFill>
                  <a:srgbClr val="0000FF"/>
                </a:solidFill>
              </a:rPr>
              <a:t>important for lead agency designation, environmental coordination, and potential NEPA adoptions</a:t>
            </a:r>
          </a:p>
          <a:p>
            <a:pPr marL="514350" indent="-285750">
              <a:spcAft>
                <a:spcPts val="1000"/>
              </a:spcAft>
              <a:buClr>
                <a:schemeClr val="tx1"/>
              </a:buClr>
            </a:pPr>
            <a:r>
              <a:rPr lang="en-US" sz="2400" b="1" dirty="0"/>
              <a:t>State funders – </a:t>
            </a:r>
            <a:r>
              <a:rPr lang="en-US" sz="2400" i="1" dirty="0">
                <a:solidFill>
                  <a:srgbClr val="0000FF"/>
                </a:solidFill>
              </a:rPr>
              <a:t> potential use of environmental documentation; NEPA adoption </a:t>
            </a:r>
            <a:r>
              <a:rPr lang="en-US" sz="2400" i="1" u="sng" dirty="0">
                <a:solidFill>
                  <a:srgbClr val="0000FF"/>
                </a:solidFill>
              </a:rPr>
              <a:t>if a state has prior written agreements with another federal agency</a:t>
            </a:r>
          </a:p>
          <a:p>
            <a:pPr marL="514350" indent="-285750">
              <a:spcAft>
                <a:spcPts val="1000"/>
              </a:spcAft>
              <a:buClr>
                <a:schemeClr val="tx1"/>
              </a:buClr>
            </a:pPr>
            <a:r>
              <a:rPr lang="en-US" sz="2400" b="1" dirty="0"/>
              <a:t>NEPA process currently underway – </a:t>
            </a:r>
            <a:r>
              <a:rPr lang="en-US" sz="2400" i="1" dirty="0">
                <a:solidFill>
                  <a:srgbClr val="0000FF"/>
                </a:solidFill>
              </a:rPr>
              <a:t>important for potential NEPA adoptions</a:t>
            </a:r>
          </a:p>
          <a:p>
            <a:pPr marL="514350" indent="-285750">
              <a:spcAft>
                <a:spcPts val="1000"/>
              </a:spcAft>
              <a:buClr>
                <a:schemeClr val="tx1"/>
              </a:buClr>
            </a:pPr>
            <a:endParaRPr lang="en-US" sz="2400" i="1" u="sng" dirty="0"/>
          </a:p>
        </p:txBody>
      </p:sp>
    </p:spTree>
    <p:extLst>
      <p:ext uri="{BB962C8B-B14F-4D97-AF65-F5344CB8AC3E}">
        <p14:creationId xmlns:p14="http://schemas.microsoft.com/office/powerpoint/2010/main" val="2363725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700AF516-4254-A905-46F3-E0EA46C50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5F6360-6C4D-2157-6ED5-6A293B143B19}"/>
              </a:ext>
            </a:extLst>
          </p:cNvPr>
          <p:cNvSpPr>
            <a:spLocks noGrp="1"/>
          </p:cNvSpPr>
          <p:nvPr>
            <p:ph type="title"/>
          </p:nvPr>
        </p:nvSpPr>
        <p:spPr>
          <a:xfrm>
            <a:off x="0" y="1354939"/>
            <a:ext cx="12192000" cy="1325563"/>
          </a:xfrm>
        </p:spPr>
        <p:txBody>
          <a:bodyPr>
            <a:normAutofit/>
          </a:bodyPr>
          <a:lstStyle/>
          <a:p>
            <a:pPr lvl="0" algn="ctr"/>
            <a:r>
              <a:rPr lang="en-US" sz="3000" b="1" dirty="0">
                <a:latin typeface="+mn-lt"/>
              </a:rPr>
              <a:t>SECTION III – ADDITIONAL PROJECT INFORMATION </a:t>
            </a:r>
            <a:endParaRPr lang="en-US" sz="3000" dirty="0">
              <a:latin typeface="+mn-lt"/>
            </a:endParaRPr>
          </a:p>
        </p:txBody>
      </p:sp>
      <p:sp>
        <p:nvSpPr>
          <p:cNvPr id="4" name="Content Placeholder 3">
            <a:extLst>
              <a:ext uri="{FF2B5EF4-FFF2-40B4-BE49-F238E27FC236}">
                <a16:creationId xmlns:a16="http://schemas.microsoft.com/office/drawing/2014/main" id="{895311DE-1B29-42CB-FEE0-B1367FAB6FD8}"/>
              </a:ext>
            </a:extLst>
          </p:cNvPr>
          <p:cNvSpPr>
            <a:spLocks noGrp="1"/>
          </p:cNvSpPr>
          <p:nvPr>
            <p:ph sz="half" idx="2"/>
          </p:nvPr>
        </p:nvSpPr>
        <p:spPr>
          <a:xfrm>
            <a:off x="619125" y="2395728"/>
            <a:ext cx="10972800" cy="4014216"/>
          </a:xfrm>
          <a:ln w="41275">
            <a:solidFill>
              <a:schemeClr val="accent1"/>
            </a:solidFill>
          </a:ln>
        </p:spPr>
        <p:txBody>
          <a:bodyPr>
            <a:noAutofit/>
          </a:bodyPr>
          <a:lstStyle/>
          <a:p>
            <a:pPr indent="0" algn="ctr">
              <a:lnSpc>
                <a:spcPct val="100000"/>
              </a:lnSpc>
              <a:spcBef>
                <a:spcPts val="0"/>
              </a:spcBef>
              <a:buClr>
                <a:schemeClr val="tx1"/>
              </a:buClr>
              <a:buNone/>
            </a:pPr>
            <a:endParaRPr lang="en-US" sz="1800" b="1" dirty="0"/>
          </a:p>
          <a:p>
            <a:pPr indent="0">
              <a:lnSpc>
                <a:spcPct val="100000"/>
              </a:lnSpc>
              <a:spcBef>
                <a:spcPts val="0"/>
              </a:spcBef>
              <a:buClr>
                <a:schemeClr val="tx1"/>
              </a:buClr>
              <a:buNone/>
            </a:pPr>
            <a:r>
              <a:rPr lang="en-US" sz="2000" b="1" dirty="0"/>
              <a:t>Is this project dependent on the completion of another project and/or are there any other projects that cannot move forward without the completion of this project?</a:t>
            </a:r>
          </a:p>
          <a:p>
            <a:pPr marL="514350" indent="-285750">
              <a:lnSpc>
                <a:spcPct val="100000"/>
              </a:lnSpc>
              <a:spcBef>
                <a:spcPts val="0"/>
              </a:spcBef>
              <a:buClr>
                <a:schemeClr val="tx1"/>
              </a:buClr>
            </a:pPr>
            <a:r>
              <a:rPr lang="en-US" sz="2000" i="1" dirty="0">
                <a:solidFill>
                  <a:srgbClr val="0000FF"/>
                </a:solidFill>
              </a:rPr>
              <a:t>NEPA reviews must consider connected actions (completion of one depends on another) even if NBRC is not funding the other action (Example: A building constructed by another Agency is necessary for a roof-mounted solar array we are funding)   </a:t>
            </a:r>
          </a:p>
          <a:p>
            <a:pPr marL="514350" indent="-285750">
              <a:lnSpc>
                <a:spcPct val="100000"/>
              </a:lnSpc>
              <a:spcBef>
                <a:spcPts val="0"/>
              </a:spcBef>
              <a:buClr>
                <a:schemeClr val="tx1"/>
              </a:buClr>
            </a:pPr>
            <a:endParaRPr lang="en-US" sz="1000" b="1" dirty="0"/>
          </a:p>
          <a:p>
            <a:pPr indent="0">
              <a:lnSpc>
                <a:spcPct val="100000"/>
              </a:lnSpc>
              <a:spcBef>
                <a:spcPts val="0"/>
              </a:spcBef>
              <a:buClr>
                <a:schemeClr val="tx1"/>
              </a:buClr>
              <a:buNone/>
            </a:pPr>
            <a:r>
              <a:rPr lang="en-US" sz="2000" b="1" dirty="0"/>
              <a:t>Has any public outreach or engagement work been done for this project?</a:t>
            </a:r>
          </a:p>
          <a:p>
            <a:pPr marL="514350" indent="-285750">
              <a:lnSpc>
                <a:spcPct val="100000"/>
              </a:lnSpc>
              <a:spcBef>
                <a:spcPts val="0"/>
              </a:spcBef>
              <a:buClr>
                <a:schemeClr val="tx1"/>
              </a:buClr>
            </a:pPr>
            <a:r>
              <a:rPr lang="en-US" sz="2000" i="1" dirty="0">
                <a:solidFill>
                  <a:srgbClr val="0000FF"/>
                </a:solidFill>
              </a:rPr>
              <a:t>Important for situational awareness of public knowledge about the project  </a:t>
            </a:r>
          </a:p>
          <a:p>
            <a:pPr marL="514350" indent="-285750">
              <a:lnSpc>
                <a:spcPct val="100000"/>
              </a:lnSpc>
              <a:spcBef>
                <a:spcPts val="0"/>
              </a:spcBef>
              <a:buClr>
                <a:schemeClr val="tx1"/>
              </a:buClr>
            </a:pPr>
            <a:endParaRPr lang="en-US" sz="1000" b="1" dirty="0"/>
          </a:p>
          <a:p>
            <a:pPr indent="0">
              <a:lnSpc>
                <a:spcPct val="100000"/>
              </a:lnSpc>
              <a:spcBef>
                <a:spcPts val="0"/>
              </a:spcBef>
              <a:buClr>
                <a:schemeClr val="tx1"/>
              </a:buClr>
              <a:buNone/>
            </a:pPr>
            <a:r>
              <a:rPr lang="en-US" sz="2000" b="1" dirty="0"/>
              <a:t>Is there any known or anticipated public controversy that would result from the implementation of the project activities (i.e., a public dispute over the proposed land use)?</a:t>
            </a:r>
          </a:p>
          <a:p>
            <a:pPr marL="571500" indent="-342900">
              <a:lnSpc>
                <a:spcPct val="100000"/>
              </a:lnSpc>
              <a:spcBef>
                <a:spcPts val="0"/>
              </a:spcBef>
              <a:buClr>
                <a:schemeClr val="tx1"/>
              </a:buClr>
            </a:pPr>
            <a:r>
              <a:rPr lang="en-US" sz="2000" dirty="0">
                <a:solidFill>
                  <a:srgbClr val="0000FF"/>
                </a:solidFill>
              </a:rPr>
              <a:t>Anticipation of public opposition is helpful!</a:t>
            </a:r>
          </a:p>
        </p:txBody>
      </p:sp>
    </p:spTree>
    <p:extLst>
      <p:ext uri="{BB962C8B-B14F-4D97-AF65-F5344CB8AC3E}">
        <p14:creationId xmlns:p14="http://schemas.microsoft.com/office/powerpoint/2010/main" val="3560339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9E631FDA-FCA0-0ACF-7C2D-48A4904E7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31CBE-E6BA-01A2-44EB-2CA645E6D377}"/>
              </a:ext>
            </a:extLst>
          </p:cNvPr>
          <p:cNvSpPr>
            <a:spLocks noGrp="1"/>
          </p:cNvSpPr>
          <p:nvPr>
            <p:ph type="title"/>
          </p:nvPr>
        </p:nvSpPr>
        <p:spPr>
          <a:xfrm>
            <a:off x="0" y="1307314"/>
            <a:ext cx="12192000" cy="1325563"/>
          </a:xfrm>
        </p:spPr>
        <p:txBody>
          <a:bodyPr>
            <a:normAutofit/>
          </a:bodyPr>
          <a:lstStyle/>
          <a:p>
            <a:pPr lvl="0" algn="ctr"/>
            <a:r>
              <a:rPr lang="en-US" sz="2400" b="1" dirty="0">
                <a:latin typeface="+mn-lt"/>
              </a:rPr>
              <a:t>SECTION IV – ENVIRONMENTAL REVIEW LEVEL OF DETERMINATION</a:t>
            </a:r>
            <a:br>
              <a:rPr lang="en-US" sz="2400" b="1" dirty="0">
                <a:latin typeface="+mn-lt"/>
              </a:rPr>
            </a:br>
            <a:r>
              <a:rPr lang="en-US" sz="2400" b="1" dirty="0">
                <a:latin typeface="+mn-lt"/>
              </a:rPr>
              <a:t>Do any of the following Extraordinary Circumstances exist?</a:t>
            </a:r>
            <a:endParaRPr lang="en-US" sz="2400" dirty="0">
              <a:latin typeface="+mn-lt"/>
            </a:endParaRPr>
          </a:p>
        </p:txBody>
      </p:sp>
      <p:sp>
        <p:nvSpPr>
          <p:cNvPr id="4" name="Content Placeholder 3">
            <a:extLst>
              <a:ext uri="{FF2B5EF4-FFF2-40B4-BE49-F238E27FC236}">
                <a16:creationId xmlns:a16="http://schemas.microsoft.com/office/drawing/2014/main" id="{F78A2CA1-3E77-8E35-C4FE-31F7D11A449C}"/>
              </a:ext>
            </a:extLst>
          </p:cNvPr>
          <p:cNvSpPr>
            <a:spLocks noGrp="1"/>
          </p:cNvSpPr>
          <p:nvPr>
            <p:ph sz="half" idx="2"/>
          </p:nvPr>
        </p:nvSpPr>
        <p:spPr>
          <a:xfrm>
            <a:off x="619125" y="2286000"/>
            <a:ext cx="10972800" cy="4305300"/>
          </a:xfrm>
          <a:ln w="41275">
            <a:solidFill>
              <a:schemeClr val="accent1"/>
            </a:solidFill>
          </a:ln>
        </p:spPr>
        <p:txBody>
          <a:bodyPr>
            <a:noAutofit/>
          </a:bodyPr>
          <a:lstStyle/>
          <a:p>
            <a:pPr indent="0">
              <a:lnSpc>
                <a:spcPct val="100000"/>
              </a:lnSpc>
              <a:spcBef>
                <a:spcPts val="200"/>
              </a:spcBef>
              <a:spcAft>
                <a:spcPts val="200"/>
              </a:spcAft>
              <a:buClr>
                <a:schemeClr val="tx1"/>
              </a:buClr>
              <a:buNone/>
            </a:pPr>
            <a:endParaRPr lang="en-US" sz="300" b="1" dirty="0"/>
          </a:p>
          <a:p>
            <a:pPr indent="0">
              <a:lnSpc>
                <a:spcPct val="100000"/>
              </a:lnSpc>
              <a:spcBef>
                <a:spcPts val="200"/>
              </a:spcBef>
              <a:spcAft>
                <a:spcPts val="200"/>
              </a:spcAft>
              <a:buClr>
                <a:schemeClr val="tx1"/>
              </a:buClr>
              <a:buNone/>
            </a:pPr>
            <a:r>
              <a:rPr lang="en-US" sz="1300" b="1" dirty="0"/>
              <a:t>(a) Health and Safety: </a:t>
            </a:r>
            <a:r>
              <a:rPr lang="en-US" sz="1300" i="1" dirty="0">
                <a:solidFill>
                  <a:srgbClr val="0000FF"/>
                </a:solidFill>
              </a:rPr>
              <a:t>The action has the potential to significantly adversely affect public health and safety.</a:t>
            </a:r>
          </a:p>
          <a:p>
            <a:pPr indent="0">
              <a:lnSpc>
                <a:spcPct val="100000"/>
              </a:lnSpc>
              <a:spcBef>
                <a:spcPts val="200"/>
              </a:spcBef>
              <a:spcAft>
                <a:spcPts val="200"/>
              </a:spcAft>
              <a:buClr>
                <a:schemeClr val="tx1"/>
              </a:buClr>
              <a:buNone/>
            </a:pPr>
            <a:r>
              <a:rPr lang="en-US" sz="1300" b="1" dirty="0"/>
              <a:t>(b) Hazardous Materials: </a:t>
            </a:r>
            <a:r>
              <a:rPr lang="en-US" sz="1300" i="1" dirty="0">
                <a:solidFill>
                  <a:srgbClr val="0000FF"/>
                </a:solidFill>
              </a:rPr>
              <a:t>The action involves the use, transportation, distribution, storage, or disposal of hazardous substances, pollutants, contaminants, or petroleum and natural gas products in a manner that may result in significant environmental effects.</a:t>
            </a:r>
          </a:p>
          <a:p>
            <a:pPr indent="0">
              <a:lnSpc>
                <a:spcPct val="100000"/>
              </a:lnSpc>
              <a:spcBef>
                <a:spcPts val="200"/>
              </a:spcBef>
              <a:spcAft>
                <a:spcPts val="200"/>
              </a:spcAft>
              <a:buClr>
                <a:schemeClr val="tx1"/>
              </a:buClr>
              <a:buNone/>
            </a:pPr>
            <a:r>
              <a:rPr lang="en-US" sz="1300" b="1" dirty="0"/>
              <a:t>(c) Noise: </a:t>
            </a:r>
            <a:r>
              <a:rPr lang="en-US" sz="1300" i="1" dirty="0">
                <a:solidFill>
                  <a:srgbClr val="0000FF"/>
                </a:solidFill>
              </a:rPr>
              <a:t>The action has the potential to generate excessive or prolonged noise levels that may adversely impact sensitive noise receptors and disrupt quiet environments, such as natural habitats or recreational areas, leading to disturbances in wildlife behavior or recreational activities.</a:t>
            </a:r>
          </a:p>
          <a:p>
            <a:pPr indent="0">
              <a:lnSpc>
                <a:spcPct val="100000"/>
              </a:lnSpc>
              <a:spcBef>
                <a:spcPts val="200"/>
              </a:spcBef>
              <a:spcAft>
                <a:spcPts val="200"/>
              </a:spcAft>
              <a:buClr>
                <a:schemeClr val="tx1"/>
              </a:buClr>
              <a:buNone/>
            </a:pPr>
            <a:r>
              <a:rPr lang="en-US" sz="1300" b="1" dirty="0"/>
              <a:t>(d) Regulatory Compliance: </a:t>
            </a:r>
            <a:r>
              <a:rPr lang="en-US" sz="1300" i="1" dirty="0">
                <a:solidFill>
                  <a:srgbClr val="0000FF"/>
                </a:solidFill>
              </a:rPr>
              <a:t>The action has the potential to violate federal, state, Tribal, or local laws or other requirements, or be inconsistent with federal, state, Tribal, or local policies for the human environment.</a:t>
            </a:r>
          </a:p>
          <a:p>
            <a:pPr indent="0">
              <a:lnSpc>
                <a:spcPct val="100000"/>
              </a:lnSpc>
              <a:spcBef>
                <a:spcPts val="200"/>
              </a:spcBef>
              <a:spcAft>
                <a:spcPts val="200"/>
              </a:spcAft>
              <a:buClr>
                <a:schemeClr val="tx1"/>
              </a:buClr>
              <a:buNone/>
            </a:pPr>
            <a:r>
              <a:rPr lang="en-US" sz="1300" b="1" dirty="0"/>
              <a:t>(e) Historic and Cultural Resources: </a:t>
            </a:r>
            <a:r>
              <a:rPr lang="en-US" sz="1300" i="1" dirty="0">
                <a:solidFill>
                  <a:srgbClr val="0000FF"/>
                </a:solidFill>
              </a:rPr>
              <a:t>The action has the potential to significantly adversely affect historic or cultural properties, sites, or resources, including those listed on national or state registers, or those eligible for such designation.</a:t>
            </a:r>
          </a:p>
          <a:p>
            <a:pPr indent="0">
              <a:lnSpc>
                <a:spcPct val="100000"/>
              </a:lnSpc>
              <a:spcBef>
                <a:spcPts val="200"/>
              </a:spcBef>
              <a:spcAft>
                <a:spcPts val="200"/>
              </a:spcAft>
              <a:buClr>
                <a:schemeClr val="tx1"/>
              </a:buClr>
              <a:buNone/>
            </a:pPr>
            <a:r>
              <a:rPr lang="en-US" sz="1300" b="1" dirty="0"/>
              <a:t>(f) Environmental Resources: </a:t>
            </a:r>
            <a:r>
              <a:rPr lang="en-US" sz="1300" i="1" dirty="0">
                <a:solidFill>
                  <a:srgbClr val="0000FF"/>
                </a:solidFill>
              </a:rPr>
              <a:t>The action has the potential to significantly adversely affect environmental resources, including, but not limited to, species listed or proposed to be listed under the Endangered Species Act, designated critical habitat, wetlands, floodplains, federally protected waters, and prime or unique farmland.</a:t>
            </a:r>
          </a:p>
          <a:p>
            <a:pPr indent="0">
              <a:lnSpc>
                <a:spcPct val="100000"/>
              </a:lnSpc>
              <a:spcBef>
                <a:spcPts val="200"/>
              </a:spcBef>
              <a:spcAft>
                <a:spcPts val="200"/>
              </a:spcAft>
              <a:buClr>
                <a:schemeClr val="tx1"/>
              </a:buClr>
              <a:buNone/>
            </a:pPr>
            <a:r>
              <a:rPr lang="en-US" sz="1300" b="1" dirty="0"/>
              <a:t>(g) Unique Risk/Uncertainty: </a:t>
            </a:r>
            <a:r>
              <a:rPr lang="en-US" sz="1300" i="1" dirty="0">
                <a:solidFill>
                  <a:srgbClr val="0000FF"/>
                </a:solidFill>
              </a:rPr>
              <a:t>The action involves uncertain risks, impacts, or scientifically controversial factors that may affect the human environment.</a:t>
            </a:r>
          </a:p>
          <a:p>
            <a:pPr indent="0">
              <a:lnSpc>
                <a:spcPct val="100000"/>
              </a:lnSpc>
              <a:spcBef>
                <a:spcPts val="200"/>
              </a:spcBef>
              <a:spcAft>
                <a:spcPts val="200"/>
              </a:spcAft>
              <a:buClr>
                <a:schemeClr val="tx1"/>
              </a:buClr>
              <a:buNone/>
            </a:pPr>
            <a:r>
              <a:rPr lang="en-US" sz="1300" b="1" dirty="0"/>
              <a:t>(h) Precedent Setting: </a:t>
            </a:r>
            <a:r>
              <a:rPr lang="en-US" sz="1300" i="1" dirty="0">
                <a:solidFill>
                  <a:srgbClr val="0000FF"/>
                </a:solidFill>
              </a:rPr>
              <a:t>The action establishes a precedent for future actions with the potential for significant environmental effects.</a:t>
            </a:r>
          </a:p>
          <a:p>
            <a:pPr indent="0">
              <a:lnSpc>
                <a:spcPct val="100000"/>
              </a:lnSpc>
              <a:spcBef>
                <a:spcPts val="200"/>
              </a:spcBef>
              <a:spcAft>
                <a:spcPts val="200"/>
              </a:spcAft>
              <a:buClr>
                <a:schemeClr val="tx1"/>
              </a:buClr>
              <a:buNone/>
            </a:pPr>
            <a:r>
              <a:rPr lang="en-US" sz="1300" b="1" dirty="0"/>
              <a:t>(i) Scientific Controversy: </a:t>
            </a:r>
            <a:r>
              <a:rPr lang="en-US" sz="1300" i="1" dirty="0">
                <a:solidFill>
                  <a:srgbClr val="0000FF"/>
                </a:solidFill>
              </a:rPr>
              <a:t>The action has the potential to generate scientific controversy related to the environmental effects of the proposed action.</a:t>
            </a:r>
          </a:p>
          <a:p>
            <a:pPr indent="0">
              <a:lnSpc>
                <a:spcPct val="100000"/>
              </a:lnSpc>
              <a:spcBef>
                <a:spcPts val="200"/>
              </a:spcBef>
              <a:spcAft>
                <a:spcPts val="200"/>
              </a:spcAft>
              <a:buClr>
                <a:schemeClr val="tx1"/>
              </a:buClr>
              <a:buNone/>
            </a:pPr>
            <a:r>
              <a:rPr lang="en-US" sz="1300" b="1" dirty="0"/>
              <a:t>(j) Scope and Size: </a:t>
            </a:r>
            <a:r>
              <a:rPr lang="en-US" sz="1300" i="1" dirty="0">
                <a:solidFill>
                  <a:srgbClr val="0000FF"/>
                </a:solidFill>
              </a:rPr>
              <a:t>The circumstances may arise in which usually categorically excluded actions may have a significant environmental impact and, therefore, may generate a requirement for further environmental analysis. Examples of situations where such unique circumstances may be present include actions of greater scope or size than generally experienced for a particular category of action.</a:t>
            </a:r>
          </a:p>
        </p:txBody>
      </p:sp>
    </p:spTree>
    <p:extLst>
      <p:ext uri="{BB962C8B-B14F-4D97-AF65-F5344CB8AC3E}">
        <p14:creationId xmlns:p14="http://schemas.microsoft.com/office/powerpoint/2010/main" val="157620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5F47DB9C-A662-D242-BCA4-BF3F0C4E94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DBB06-6E7B-AC69-D165-CF7102C51F70}"/>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Environmental Analysis &amp; Supporting Documentation for a Categorical Exclusion </a:t>
            </a:r>
            <a:endParaRPr lang="en-US" sz="2400" dirty="0">
              <a:latin typeface="+mn-lt"/>
            </a:endParaRPr>
          </a:p>
        </p:txBody>
      </p:sp>
      <p:sp>
        <p:nvSpPr>
          <p:cNvPr id="4" name="Content Placeholder 3">
            <a:extLst>
              <a:ext uri="{FF2B5EF4-FFF2-40B4-BE49-F238E27FC236}">
                <a16:creationId xmlns:a16="http://schemas.microsoft.com/office/drawing/2014/main" id="{F637C865-4E35-4F3F-4BED-4B0A90E46D01}"/>
              </a:ext>
            </a:extLst>
          </p:cNvPr>
          <p:cNvSpPr>
            <a:spLocks noGrp="1"/>
          </p:cNvSpPr>
          <p:nvPr>
            <p:ph sz="half" idx="2"/>
          </p:nvPr>
        </p:nvSpPr>
        <p:spPr>
          <a:xfrm>
            <a:off x="619125" y="2286000"/>
            <a:ext cx="10972800" cy="4305300"/>
          </a:xfrm>
          <a:ln w="41275">
            <a:solidFill>
              <a:schemeClr val="accent1"/>
            </a:solidFill>
          </a:ln>
        </p:spPr>
        <p:txBody>
          <a:bodyPr>
            <a:noAutofit/>
          </a:bodyPr>
          <a:lstStyle/>
          <a:p>
            <a:pPr marL="571500" indent="-342900">
              <a:lnSpc>
                <a:spcPct val="100000"/>
              </a:lnSpc>
              <a:spcBef>
                <a:spcPts val="200"/>
              </a:spcBef>
              <a:spcAft>
                <a:spcPts val="200"/>
              </a:spcAft>
              <a:buClr>
                <a:schemeClr val="tx1"/>
              </a:buClr>
            </a:pPr>
            <a:endParaRPr lang="en-US" sz="2000" b="1" dirty="0"/>
          </a:p>
          <a:p>
            <a:pPr marL="571500" indent="-342900">
              <a:lnSpc>
                <a:spcPct val="100000"/>
              </a:lnSpc>
              <a:spcBef>
                <a:spcPts val="200"/>
              </a:spcBef>
              <a:spcAft>
                <a:spcPts val="200"/>
              </a:spcAft>
              <a:buClr>
                <a:schemeClr val="tx1"/>
              </a:buClr>
            </a:pPr>
            <a:r>
              <a:rPr lang="en-US" sz="2000" b="1" dirty="0"/>
              <a:t>Land ownership, zoning, parcel numbers, existing leases, easements, and rights-of-way are important ownership patterns that may have implications on environmental impacts or requirements - especially local ones</a:t>
            </a:r>
          </a:p>
          <a:p>
            <a:pPr marL="571500" indent="-342900">
              <a:lnSpc>
                <a:spcPct val="100000"/>
              </a:lnSpc>
              <a:spcBef>
                <a:spcPts val="200"/>
              </a:spcBef>
              <a:spcAft>
                <a:spcPts val="200"/>
              </a:spcAft>
              <a:buClr>
                <a:schemeClr val="tx1"/>
              </a:buClr>
            </a:pPr>
            <a:endParaRPr lang="en-US" sz="1000" b="1" dirty="0"/>
          </a:p>
          <a:p>
            <a:pPr marL="571500" indent="-342900">
              <a:lnSpc>
                <a:spcPct val="100000"/>
              </a:lnSpc>
              <a:spcBef>
                <a:spcPts val="200"/>
              </a:spcBef>
              <a:spcAft>
                <a:spcPts val="200"/>
              </a:spcAft>
              <a:buClr>
                <a:schemeClr val="tx1"/>
              </a:buClr>
            </a:pPr>
            <a:r>
              <a:rPr lang="en-US" sz="2000" b="1" dirty="0"/>
              <a:t>Land or structure acquisition – </a:t>
            </a:r>
            <a:r>
              <a:rPr lang="en-US" sz="2000" i="1" dirty="0">
                <a:solidFill>
                  <a:srgbClr val="0000FF"/>
                </a:solidFill>
              </a:rPr>
              <a:t>liability protection from undetected contamination is important under the All-Appropriate Inquiries rule – Phase I Environmental Site Assessments provide protection </a:t>
            </a:r>
          </a:p>
          <a:p>
            <a:pPr marL="571500" indent="-342900">
              <a:lnSpc>
                <a:spcPct val="100000"/>
              </a:lnSpc>
              <a:spcBef>
                <a:spcPts val="200"/>
              </a:spcBef>
              <a:spcAft>
                <a:spcPts val="200"/>
              </a:spcAft>
              <a:buClr>
                <a:schemeClr val="tx1"/>
              </a:buClr>
            </a:pPr>
            <a:endParaRPr lang="en-US" sz="1000" b="1" i="1" dirty="0">
              <a:solidFill>
                <a:srgbClr val="0000FF"/>
              </a:solidFill>
            </a:endParaRPr>
          </a:p>
          <a:p>
            <a:pPr marL="571500" indent="-342900">
              <a:lnSpc>
                <a:spcPct val="100000"/>
              </a:lnSpc>
              <a:spcBef>
                <a:spcPts val="200"/>
              </a:spcBef>
              <a:spcAft>
                <a:spcPts val="200"/>
              </a:spcAft>
              <a:buClr>
                <a:schemeClr val="tx1"/>
              </a:buClr>
            </a:pPr>
            <a:r>
              <a:rPr lang="en-US" sz="2000" b="1" dirty="0"/>
              <a:t>Maps (project, topographic, aerial) &amp; Design Plans – </a:t>
            </a:r>
            <a:r>
              <a:rPr lang="en-US" sz="2000" i="1" dirty="0">
                <a:solidFill>
                  <a:srgbClr val="0000FF"/>
                </a:solidFill>
              </a:rPr>
              <a:t>Important on a basic level to understand potential project-level impacts</a:t>
            </a:r>
          </a:p>
          <a:p>
            <a:pPr marL="571500" indent="-342900">
              <a:lnSpc>
                <a:spcPct val="100000"/>
              </a:lnSpc>
              <a:spcBef>
                <a:spcPts val="200"/>
              </a:spcBef>
              <a:spcAft>
                <a:spcPts val="200"/>
              </a:spcAft>
              <a:buClr>
                <a:schemeClr val="tx1"/>
              </a:buClr>
            </a:pPr>
            <a:endParaRPr lang="en-US" sz="1000" i="1" dirty="0">
              <a:solidFill>
                <a:srgbClr val="0000FF"/>
              </a:solidFill>
            </a:endParaRPr>
          </a:p>
          <a:p>
            <a:pPr marL="571500" indent="-342900">
              <a:lnSpc>
                <a:spcPct val="100000"/>
              </a:lnSpc>
              <a:spcBef>
                <a:spcPts val="200"/>
              </a:spcBef>
              <a:spcAft>
                <a:spcPts val="200"/>
              </a:spcAft>
              <a:buClr>
                <a:schemeClr val="tx1"/>
              </a:buClr>
            </a:pPr>
            <a:r>
              <a:rPr lang="en-US" sz="2000" b="1" dirty="0"/>
              <a:t>Ground level photos (exterior and interior) – </a:t>
            </a:r>
            <a:r>
              <a:rPr lang="en-US" sz="2000" i="1" dirty="0">
                <a:solidFill>
                  <a:srgbClr val="0000FF"/>
                </a:solidFill>
              </a:rPr>
              <a:t>Current photos paint the most accurate picture</a:t>
            </a:r>
            <a:endParaRPr lang="en-US" sz="2400" b="1" dirty="0"/>
          </a:p>
        </p:txBody>
      </p:sp>
    </p:spTree>
    <p:extLst>
      <p:ext uri="{BB962C8B-B14F-4D97-AF65-F5344CB8AC3E}">
        <p14:creationId xmlns:p14="http://schemas.microsoft.com/office/powerpoint/2010/main" val="2112487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4FCF3774-BA8C-1710-0553-294665A65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072C6-586D-803C-C2E6-502C4D54507E}"/>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Environmental Analysis &amp; Supporting Documentation for a Categorical Exclusion </a:t>
            </a:r>
            <a:endParaRPr lang="en-US" sz="2400" dirty="0">
              <a:latin typeface="+mn-lt"/>
            </a:endParaRPr>
          </a:p>
        </p:txBody>
      </p:sp>
      <p:sp>
        <p:nvSpPr>
          <p:cNvPr id="4" name="Content Placeholder 3">
            <a:extLst>
              <a:ext uri="{FF2B5EF4-FFF2-40B4-BE49-F238E27FC236}">
                <a16:creationId xmlns:a16="http://schemas.microsoft.com/office/drawing/2014/main" id="{7CF2A0CB-9619-C10C-F15F-67BD34E5AD86}"/>
              </a:ext>
            </a:extLst>
          </p:cNvPr>
          <p:cNvSpPr>
            <a:spLocks noGrp="1"/>
          </p:cNvSpPr>
          <p:nvPr>
            <p:ph sz="half" idx="2"/>
          </p:nvPr>
        </p:nvSpPr>
        <p:spPr>
          <a:xfrm>
            <a:off x="619125" y="2286000"/>
            <a:ext cx="10972800" cy="4305300"/>
          </a:xfrm>
          <a:ln w="41275">
            <a:solidFill>
              <a:schemeClr val="accent1"/>
            </a:solidFill>
          </a:ln>
        </p:spPr>
        <p:txBody>
          <a:bodyPr>
            <a:noAutofit/>
          </a:bodyPr>
          <a:lstStyle/>
          <a:p>
            <a:pPr marL="571500" indent="-342900">
              <a:lnSpc>
                <a:spcPct val="100000"/>
              </a:lnSpc>
              <a:spcBef>
                <a:spcPts val="200"/>
              </a:spcBef>
              <a:spcAft>
                <a:spcPts val="200"/>
              </a:spcAft>
              <a:buClr>
                <a:schemeClr val="tx1"/>
              </a:buClr>
            </a:pPr>
            <a:endParaRPr lang="en-US" sz="1400" b="1" dirty="0"/>
          </a:p>
          <a:p>
            <a:pPr marL="571500" indent="-342900">
              <a:lnSpc>
                <a:spcPct val="100000"/>
              </a:lnSpc>
              <a:spcBef>
                <a:spcPts val="200"/>
              </a:spcBef>
              <a:spcAft>
                <a:spcPts val="200"/>
              </a:spcAft>
              <a:buClr>
                <a:schemeClr val="tx1"/>
              </a:buClr>
            </a:pPr>
            <a:r>
              <a:rPr lang="en-US" sz="2000" b="1" dirty="0"/>
              <a:t>Total square footage of proposed land disturbance – </a:t>
            </a:r>
            <a:r>
              <a:rPr lang="en-US" sz="2000" i="1" dirty="0">
                <a:solidFill>
                  <a:srgbClr val="0000FF"/>
                </a:solidFill>
              </a:rPr>
              <a:t>Importance can relate to eligibility for a CATEX or need for a stormwater permit as two examples</a:t>
            </a:r>
            <a:endParaRPr lang="en-US" sz="2000" b="1" i="1" dirty="0"/>
          </a:p>
          <a:p>
            <a:pPr marL="571500" indent="-342900">
              <a:lnSpc>
                <a:spcPct val="100000"/>
              </a:lnSpc>
              <a:spcBef>
                <a:spcPts val="200"/>
              </a:spcBef>
              <a:spcAft>
                <a:spcPts val="200"/>
              </a:spcAft>
              <a:buClr>
                <a:schemeClr val="tx1"/>
              </a:buClr>
            </a:pPr>
            <a:endParaRPr lang="en-US" sz="800" b="1" dirty="0"/>
          </a:p>
          <a:p>
            <a:pPr marL="571500" indent="-342900">
              <a:lnSpc>
                <a:spcPct val="100000"/>
              </a:lnSpc>
              <a:spcBef>
                <a:spcPts val="200"/>
              </a:spcBef>
              <a:spcAft>
                <a:spcPts val="200"/>
              </a:spcAft>
              <a:buClr>
                <a:schemeClr val="tx1"/>
              </a:buClr>
            </a:pPr>
            <a:r>
              <a:rPr lang="en-US" sz="2000" b="1" dirty="0"/>
              <a:t>Total square footage of existing or proposed structure(s) (if applicable) – </a:t>
            </a:r>
            <a:r>
              <a:rPr lang="en-US" sz="2000" i="1" dirty="0">
                <a:solidFill>
                  <a:srgbClr val="0000FF"/>
                </a:solidFill>
              </a:rPr>
              <a:t>Similar to land disturbance, importance can relate to eligibility for a CATEX</a:t>
            </a:r>
          </a:p>
          <a:p>
            <a:pPr marL="571500" indent="-342900">
              <a:lnSpc>
                <a:spcPct val="100000"/>
              </a:lnSpc>
              <a:spcBef>
                <a:spcPts val="200"/>
              </a:spcBef>
              <a:spcAft>
                <a:spcPts val="200"/>
              </a:spcAft>
              <a:buClr>
                <a:schemeClr val="tx1"/>
              </a:buClr>
            </a:pPr>
            <a:endParaRPr lang="en-US" sz="800" b="1" dirty="0"/>
          </a:p>
          <a:p>
            <a:pPr marL="571500" indent="-342900">
              <a:lnSpc>
                <a:spcPct val="100000"/>
              </a:lnSpc>
              <a:spcBef>
                <a:spcPts val="200"/>
              </a:spcBef>
              <a:spcAft>
                <a:spcPts val="200"/>
              </a:spcAft>
              <a:buClr>
                <a:schemeClr val="tx1"/>
              </a:buClr>
            </a:pPr>
            <a:r>
              <a:rPr lang="en-US" sz="2000" b="1" dirty="0"/>
              <a:t>Total impervious surface (square footage / acreage) - </a:t>
            </a:r>
            <a:r>
              <a:rPr lang="en-US" sz="2000" i="1" dirty="0">
                <a:solidFill>
                  <a:srgbClr val="0000FF"/>
                </a:solidFill>
              </a:rPr>
              <a:t>Can trigger a need for a stormwater permit </a:t>
            </a:r>
          </a:p>
          <a:p>
            <a:pPr marL="571500" indent="-342900">
              <a:lnSpc>
                <a:spcPct val="100000"/>
              </a:lnSpc>
              <a:spcBef>
                <a:spcPts val="200"/>
              </a:spcBef>
              <a:spcAft>
                <a:spcPts val="200"/>
              </a:spcAft>
              <a:buClr>
                <a:schemeClr val="tx1"/>
              </a:buClr>
            </a:pPr>
            <a:endParaRPr lang="en-US" sz="800" b="1" dirty="0"/>
          </a:p>
          <a:p>
            <a:pPr marL="571500" indent="-342900">
              <a:lnSpc>
                <a:spcPct val="100000"/>
              </a:lnSpc>
              <a:spcBef>
                <a:spcPts val="200"/>
              </a:spcBef>
              <a:spcAft>
                <a:spcPts val="200"/>
              </a:spcAft>
              <a:buClr>
                <a:schemeClr val="tx1"/>
              </a:buClr>
            </a:pPr>
            <a:r>
              <a:rPr lang="en-US" sz="2000" b="1" dirty="0"/>
              <a:t>Linear distance(s) in feet – </a:t>
            </a:r>
            <a:r>
              <a:rPr lang="en-US" sz="2000" dirty="0">
                <a:solidFill>
                  <a:srgbClr val="0000FF"/>
                </a:solidFill>
              </a:rPr>
              <a:t>Linear distance gives a sense of potential for environmental impacts; greater the distance the greater the likelihood something will cross wetlands, streams, etc. </a:t>
            </a:r>
            <a:endParaRPr lang="en-US" sz="2000" dirty="0"/>
          </a:p>
          <a:p>
            <a:pPr marL="571500" indent="-342900">
              <a:lnSpc>
                <a:spcPct val="100000"/>
              </a:lnSpc>
              <a:spcBef>
                <a:spcPts val="200"/>
              </a:spcBef>
              <a:spcAft>
                <a:spcPts val="200"/>
              </a:spcAft>
              <a:buClr>
                <a:schemeClr val="tx1"/>
              </a:buClr>
            </a:pPr>
            <a:endParaRPr lang="en-US" sz="800" b="1" dirty="0"/>
          </a:p>
          <a:p>
            <a:pPr marL="571500" indent="-342900">
              <a:lnSpc>
                <a:spcPct val="100000"/>
              </a:lnSpc>
              <a:spcBef>
                <a:spcPts val="200"/>
              </a:spcBef>
              <a:spcAft>
                <a:spcPts val="200"/>
              </a:spcAft>
              <a:buClr>
                <a:schemeClr val="tx1"/>
              </a:buClr>
            </a:pPr>
            <a:r>
              <a:rPr lang="en-US" sz="2000" b="1" dirty="0"/>
              <a:t>Excavation depths – </a:t>
            </a:r>
            <a:r>
              <a:rPr lang="en-US" sz="2000" dirty="0">
                <a:solidFill>
                  <a:srgbClr val="0000FF"/>
                </a:solidFill>
              </a:rPr>
              <a:t>Deeper the excavation – particularly in areas with known archaeological resources – the greater the likelihood of unearthing items of cultural significance </a:t>
            </a:r>
            <a:endParaRPr lang="en-US" sz="2000" b="1" dirty="0"/>
          </a:p>
        </p:txBody>
      </p:sp>
    </p:spTree>
    <p:extLst>
      <p:ext uri="{BB962C8B-B14F-4D97-AF65-F5344CB8AC3E}">
        <p14:creationId xmlns:p14="http://schemas.microsoft.com/office/powerpoint/2010/main" val="2043139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C00788B8-6759-64E1-88CD-A03A085E16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47B1B1-02A7-99F3-1D9B-F1FB3ED65896}"/>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Historic &amp; Cultural Resources – NHPA Section 106 </a:t>
            </a:r>
            <a:endParaRPr lang="en-US" sz="2400" dirty="0">
              <a:latin typeface="+mn-lt"/>
            </a:endParaRPr>
          </a:p>
        </p:txBody>
      </p:sp>
      <p:sp>
        <p:nvSpPr>
          <p:cNvPr id="4" name="Content Placeholder 3">
            <a:extLst>
              <a:ext uri="{FF2B5EF4-FFF2-40B4-BE49-F238E27FC236}">
                <a16:creationId xmlns:a16="http://schemas.microsoft.com/office/drawing/2014/main" id="{216C31B5-8D49-E61A-FEAE-BD84602650FA}"/>
              </a:ext>
            </a:extLst>
          </p:cNvPr>
          <p:cNvSpPr>
            <a:spLocks noGrp="1"/>
          </p:cNvSpPr>
          <p:nvPr>
            <p:ph sz="half" idx="2"/>
          </p:nvPr>
        </p:nvSpPr>
        <p:spPr>
          <a:xfrm>
            <a:off x="619125" y="2286000"/>
            <a:ext cx="10972800" cy="4305300"/>
          </a:xfrm>
          <a:ln w="41275">
            <a:solidFill>
              <a:schemeClr val="accent1"/>
            </a:solidFill>
          </a:ln>
        </p:spPr>
        <p:txBody>
          <a:bodyPr>
            <a:noAutofit/>
          </a:bodyPr>
          <a:lstStyle/>
          <a:p>
            <a:pPr marL="571500" indent="-342900">
              <a:lnSpc>
                <a:spcPct val="100000"/>
              </a:lnSpc>
              <a:spcBef>
                <a:spcPts val="200"/>
              </a:spcBef>
              <a:spcAft>
                <a:spcPts val="200"/>
              </a:spcAft>
              <a:buClr>
                <a:schemeClr val="tx1"/>
              </a:buClr>
            </a:pPr>
            <a:endParaRPr lang="en-US" sz="200" b="1" dirty="0"/>
          </a:p>
          <a:p>
            <a:pPr marL="571500" indent="-342900">
              <a:lnSpc>
                <a:spcPct val="100000"/>
              </a:lnSpc>
              <a:spcBef>
                <a:spcPts val="200"/>
              </a:spcBef>
              <a:spcAft>
                <a:spcPts val="200"/>
              </a:spcAft>
              <a:buClr>
                <a:schemeClr val="tx1"/>
              </a:buClr>
            </a:pPr>
            <a:r>
              <a:rPr lang="en-US" sz="1800" b="1" dirty="0"/>
              <a:t>Does the project involve work on existing structures?</a:t>
            </a:r>
          </a:p>
          <a:p>
            <a:pPr marL="1028700" lvl="1" indent="-457200">
              <a:lnSpc>
                <a:spcPct val="100000"/>
              </a:lnSpc>
              <a:spcBef>
                <a:spcPts val="200"/>
              </a:spcBef>
              <a:spcAft>
                <a:spcPts val="200"/>
              </a:spcAft>
              <a:buClr>
                <a:schemeClr val="tx1"/>
              </a:buClr>
            </a:pPr>
            <a:r>
              <a:rPr lang="en-US" sz="1800" i="1" dirty="0">
                <a:solidFill>
                  <a:srgbClr val="0000FF"/>
                </a:solidFill>
              </a:rPr>
              <a:t>If yes, are Historical Properties present?  - 50 years is starting point; 45 years in N. Hampshire </a:t>
            </a:r>
          </a:p>
          <a:p>
            <a:pPr marL="571500" indent="-342900">
              <a:lnSpc>
                <a:spcPct val="100000"/>
              </a:lnSpc>
              <a:spcBef>
                <a:spcPts val="200"/>
              </a:spcBef>
              <a:spcAft>
                <a:spcPts val="200"/>
              </a:spcAft>
              <a:buClr>
                <a:schemeClr val="tx1"/>
              </a:buClr>
            </a:pPr>
            <a:endParaRPr lang="en-US" sz="800" b="1" dirty="0"/>
          </a:p>
          <a:p>
            <a:pPr marL="571500" indent="-342900" fontAlgn="base"/>
            <a:r>
              <a:rPr lang="en-US" sz="1800" b="1" dirty="0"/>
              <a:t>If yes, please state if your project involves: </a:t>
            </a:r>
            <a:endParaRPr lang="en-US" sz="1800" dirty="0"/>
          </a:p>
          <a:p>
            <a:pPr marL="571500" indent="0" fontAlgn="base">
              <a:buNone/>
            </a:pPr>
            <a:r>
              <a:rPr lang="en-US" sz="1800" u="sng" dirty="0">
                <a:solidFill>
                  <a:srgbClr val="0000FF"/>
                </a:solidFill>
                <a:hlinkClick r:id="rId4">
                  <a:extLst>
                    <a:ext uri="{A12FA001-AC4F-418D-AE19-62706E023703}">
                      <ahyp:hlinkClr xmlns:ahyp="http://schemas.microsoft.com/office/drawing/2018/hyperlinkcolor" val="tx"/>
                    </a:ext>
                  </a:extLst>
                </a:hlinkClick>
              </a:rPr>
              <a:t>preservation</a:t>
            </a:r>
            <a:r>
              <a:rPr lang="en-US" sz="1800" dirty="0"/>
              <a:t> ☐</a:t>
            </a:r>
            <a:r>
              <a:rPr lang="en-US" sz="1800" b="1" dirty="0"/>
              <a:t>   </a:t>
            </a:r>
            <a:r>
              <a:rPr lang="en-US" sz="1800" u="sng" dirty="0">
                <a:solidFill>
                  <a:srgbClr val="0000FF"/>
                </a:solidFill>
                <a:hlinkClick r:id="rId4">
                  <a:extLst>
                    <a:ext uri="{A12FA001-AC4F-418D-AE19-62706E023703}">
                      <ahyp:hlinkClr xmlns:ahyp="http://schemas.microsoft.com/office/drawing/2018/hyperlinkcolor" val="tx"/>
                    </a:ext>
                  </a:extLst>
                </a:hlinkClick>
              </a:rPr>
              <a:t>rehabilitation</a:t>
            </a:r>
            <a:r>
              <a:rPr lang="en-US" sz="1800" dirty="0"/>
              <a:t> ☐</a:t>
            </a:r>
            <a:r>
              <a:rPr lang="en-US" sz="1800" b="1" dirty="0"/>
              <a:t>   </a:t>
            </a:r>
            <a:r>
              <a:rPr lang="en-US" sz="1800" u="sng" dirty="0">
                <a:solidFill>
                  <a:srgbClr val="0000FF"/>
                </a:solidFill>
                <a:hlinkClick r:id="rId4">
                  <a:extLst>
                    <a:ext uri="{A12FA001-AC4F-418D-AE19-62706E023703}">
                      <ahyp:hlinkClr xmlns:ahyp="http://schemas.microsoft.com/office/drawing/2018/hyperlinkcolor" val="tx"/>
                    </a:ext>
                  </a:extLst>
                </a:hlinkClick>
              </a:rPr>
              <a:t>restoration</a:t>
            </a:r>
            <a:r>
              <a:rPr lang="en-US" sz="1800" dirty="0"/>
              <a:t> ☐</a:t>
            </a:r>
            <a:r>
              <a:rPr lang="en-US" sz="1800" b="1" dirty="0"/>
              <a:t>   </a:t>
            </a:r>
            <a:r>
              <a:rPr lang="en-US" sz="1800" u="sng" dirty="0">
                <a:solidFill>
                  <a:srgbClr val="0000FF"/>
                </a:solidFill>
                <a:hlinkClick r:id="rId4">
                  <a:extLst>
                    <a:ext uri="{A12FA001-AC4F-418D-AE19-62706E023703}">
                      <ahyp:hlinkClr xmlns:ahyp="http://schemas.microsoft.com/office/drawing/2018/hyperlinkcolor" val="tx"/>
                    </a:ext>
                  </a:extLst>
                </a:hlinkClick>
              </a:rPr>
              <a:t>reconstruction</a:t>
            </a:r>
            <a:r>
              <a:rPr lang="en-US" sz="1800" dirty="0">
                <a:solidFill>
                  <a:srgbClr val="0000FF"/>
                </a:solidFill>
              </a:rPr>
              <a:t> </a:t>
            </a:r>
            <a:r>
              <a:rPr lang="en-US" sz="1800" dirty="0"/>
              <a:t>☐   </a:t>
            </a:r>
            <a:r>
              <a:rPr lang="en-US" sz="1800" u="sng" dirty="0">
                <a:solidFill>
                  <a:srgbClr val="0000FF"/>
                </a:solidFill>
                <a:hlinkClick r:id="rId5">
                  <a:extLst>
                    <a:ext uri="{A12FA001-AC4F-418D-AE19-62706E023703}">
                      <ahyp:hlinkClr xmlns:ahyp="http://schemas.microsoft.com/office/drawing/2018/hyperlinkcolor" val="tx"/>
                    </a:ext>
                  </a:extLst>
                </a:hlinkClick>
              </a:rPr>
              <a:t>renovation</a:t>
            </a:r>
            <a:r>
              <a:rPr lang="en-US" sz="1800" dirty="0"/>
              <a:t> ☐</a:t>
            </a:r>
            <a:r>
              <a:rPr lang="en-US" sz="1800" b="1" dirty="0"/>
              <a:t>   </a:t>
            </a:r>
            <a:r>
              <a:rPr lang="en-US" sz="1800" dirty="0">
                <a:solidFill>
                  <a:srgbClr val="0000FF"/>
                </a:solidFill>
              </a:rPr>
              <a:t>demolition</a:t>
            </a:r>
            <a:r>
              <a:rPr lang="en-US" sz="1800" dirty="0"/>
              <a:t> ☐</a:t>
            </a:r>
          </a:p>
          <a:p>
            <a:pPr marL="1028700" lvl="1" indent="-457200">
              <a:buClr>
                <a:schemeClr val="tx1"/>
              </a:buClr>
            </a:pPr>
            <a:r>
              <a:rPr lang="en-US" sz="1800" i="1" dirty="0">
                <a:solidFill>
                  <a:srgbClr val="0000FF"/>
                </a:solidFill>
              </a:rPr>
              <a:t>Each term has a specific meaning to a State Historic Preservation Office under Section 106</a:t>
            </a:r>
          </a:p>
          <a:p>
            <a:pPr marL="571500" indent="-342900">
              <a:lnSpc>
                <a:spcPct val="100000"/>
              </a:lnSpc>
              <a:spcBef>
                <a:spcPts val="200"/>
              </a:spcBef>
              <a:spcAft>
                <a:spcPts val="200"/>
              </a:spcAft>
              <a:buClr>
                <a:schemeClr val="tx1"/>
              </a:buClr>
            </a:pPr>
            <a:endParaRPr lang="en-US" sz="800" b="1" dirty="0"/>
          </a:p>
          <a:p>
            <a:pPr marL="571500" indent="-342900">
              <a:lnSpc>
                <a:spcPct val="100000"/>
              </a:lnSpc>
              <a:spcBef>
                <a:spcPts val="200"/>
              </a:spcBef>
              <a:spcAft>
                <a:spcPts val="200"/>
              </a:spcAft>
              <a:buClr>
                <a:schemeClr val="tx1"/>
              </a:buClr>
            </a:pPr>
            <a:r>
              <a:rPr lang="en-US" sz="1800" b="1" dirty="0"/>
              <a:t>If land disturbance is proposed as part of your project, are Archaeological sites present? </a:t>
            </a:r>
          </a:p>
          <a:p>
            <a:pPr marL="1028700" lvl="1" indent="-457200">
              <a:lnSpc>
                <a:spcPct val="100000"/>
              </a:lnSpc>
              <a:spcBef>
                <a:spcPts val="200"/>
              </a:spcBef>
              <a:spcAft>
                <a:spcPts val="200"/>
              </a:spcAft>
              <a:buClr>
                <a:schemeClr val="tx1"/>
              </a:buClr>
            </a:pPr>
            <a:r>
              <a:rPr lang="en-US" sz="1800" i="1" dirty="0">
                <a:solidFill>
                  <a:srgbClr val="0000FF"/>
                </a:solidFill>
              </a:rPr>
              <a:t>Previously disturbed sites are often cited for exclusion, but some states are strict with this</a:t>
            </a:r>
          </a:p>
          <a:p>
            <a:pPr marL="1028700" lvl="1" indent="-457200">
              <a:lnSpc>
                <a:spcPct val="100000"/>
              </a:lnSpc>
              <a:spcBef>
                <a:spcPts val="200"/>
              </a:spcBef>
              <a:spcAft>
                <a:spcPts val="200"/>
              </a:spcAft>
              <a:buClr>
                <a:schemeClr val="tx1"/>
              </a:buClr>
            </a:pPr>
            <a:r>
              <a:rPr lang="en-US" sz="1800" i="1" dirty="0">
                <a:solidFill>
                  <a:srgbClr val="0000FF"/>
                </a:solidFill>
              </a:rPr>
              <a:t>Deeper the excavation – particularly in areas with known archaeological resources – the greater the likelihood of unearthing items of cultural significance</a:t>
            </a:r>
          </a:p>
          <a:p>
            <a:pPr marL="971550" lvl="1" indent="-400050">
              <a:lnSpc>
                <a:spcPct val="100000"/>
              </a:lnSpc>
              <a:spcBef>
                <a:spcPts val="200"/>
              </a:spcBef>
              <a:spcAft>
                <a:spcPts val="200"/>
              </a:spcAft>
              <a:buClr>
                <a:schemeClr val="tx1"/>
              </a:buClr>
            </a:pPr>
            <a:endParaRPr lang="en-US" sz="800" dirty="0">
              <a:solidFill>
                <a:srgbClr val="0000FF"/>
              </a:solidFill>
            </a:endParaRPr>
          </a:p>
          <a:p>
            <a:pPr marL="514350" lvl="1" indent="-285750">
              <a:lnSpc>
                <a:spcPct val="100000"/>
              </a:lnSpc>
              <a:spcBef>
                <a:spcPts val="200"/>
              </a:spcBef>
              <a:spcAft>
                <a:spcPts val="200"/>
              </a:spcAft>
              <a:buClr>
                <a:schemeClr val="tx1"/>
              </a:buClr>
            </a:pPr>
            <a:r>
              <a:rPr lang="en-US" sz="1800" b="1" dirty="0"/>
              <a:t>Is Tribal consultation with the Tribal Historic Preservation Officer required?</a:t>
            </a:r>
            <a:endParaRPr lang="en-US" sz="1800" b="1" dirty="0">
              <a:solidFill>
                <a:srgbClr val="0000FF"/>
              </a:solidFill>
            </a:endParaRPr>
          </a:p>
          <a:p>
            <a:pPr marL="1028700" lvl="2" indent="-457200">
              <a:lnSpc>
                <a:spcPct val="100000"/>
              </a:lnSpc>
              <a:spcBef>
                <a:spcPts val="200"/>
              </a:spcBef>
              <a:spcAft>
                <a:spcPts val="200"/>
              </a:spcAft>
              <a:buClr>
                <a:schemeClr val="tx1"/>
              </a:buClr>
            </a:pPr>
            <a:r>
              <a:rPr lang="en-US" sz="1800" i="1" dirty="0">
                <a:solidFill>
                  <a:srgbClr val="0000FF"/>
                </a:solidFill>
              </a:rPr>
              <a:t>Consultation with a federally recognized tribe in the project’s state is required</a:t>
            </a:r>
            <a:endParaRPr lang="en-US" sz="1800" b="1" i="1" dirty="0"/>
          </a:p>
        </p:txBody>
      </p:sp>
    </p:spTree>
    <p:extLst>
      <p:ext uri="{BB962C8B-B14F-4D97-AF65-F5344CB8AC3E}">
        <p14:creationId xmlns:p14="http://schemas.microsoft.com/office/powerpoint/2010/main" val="2567861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14D6582B-3615-9966-6B93-BF01D837CC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73D940-2630-72E1-E0D1-C01BF9D56F56}"/>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Formally Classified Land</a:t>
            </a:r>
            <a:endParaRPr lang="en-US" sz="2400" dirty="0">
              <a:latin typeface="+mn-lt"/>
            </a:endParaRPr>
          </a:p>
        </p:txBody>
      </p:sp>
      <p:sp>
        <p:nvSpPr>
          <p:cNvPr id="4" name="Content Placeholder 3">
            <a:extLst>
              <a:ext uri="{FF2B5EF4-FFF2-40B4-BE49-F238E27FC236}">
                <a16:creationId xmlns:a16="http://schemas.microsoft.com/office/drawing/2014/main" id="{41B818AF-0CED-48DD-6EA2-EAF2DA5EC8F3}"/>
              </a:ext>
            </a:extLst>
          </p:cNvPr>
          <p:cNvSpPr>
            <a:spLocks noGrp="1"/>
          </p:cNvSpPr>
          <p:nvPr>
            <p:ph sz="half" idx="2"/>
          </p:nvPr>
        </p:nvSpPr>
        <p:spPr>
          <a:xfrm>
            <a:off x="619125" y="2286000"/>
            <a:ext cx="10972800" cy="4305300"/>
          </a:xfrm>
          <a:ln w="41275">
            <a:solidFill>
              <a:schemeClr val="accent1"/>
            </a:solidFill>
          </a:ln>
        </p:spPr>
        <p:txBody>
          <a:bodyPr>
            <a:noAutofit/>
          </a:bodyPr>
          <a:lstStyle/>
          <a:p>
            <a:pPr marL="0" indent="0" fontAlgn="base">
              <a:buNone/>
            </a:pPr>
            <a:endParaRPr lang="en-US" sz="2400" b="1" dirty="0"/>
          </a:p>
          <a:p>
            <a:pPr fontAlgn="base"/>
            <a:r>
              <a:rPr lang="en-US" sz="2400" b="1" dirty="0"/>
              <a:t>Is the project located on any</a:t>
            </a:r>
            <a:r>
              <a:rPr lang="en-US" sz="2400" b="1" u="sng" dirty="0">
                <a:solidFill>
                  <a:srgbClr val="0563C1"/>
                </a:solidFill>
                <a:hlinkClick r:id="rId4">
                  <a:extLst>
                    <a:ext uri="{A12FA001-AC4F-418D-AE19-62706E023703}">
                      <ahyp:hlinkClr xmlns:ahyp="http://schemas.microsoft.com/office/drawing/2018/hyperlinkcolor" val="tx"/>
                    </a:ext>
                  </a:extLst>
                </a:hlinkClick>
              </a:rPr>
              <a:t> </a:t>
            </a:r>
            <a:r>
              <a:rPr lang="en-US" sz="2400" b="1" u="sng" dirty="0">
                <a:solidFill>
                  <a:srgbClr val="0000FF"/>
                </a:solidFill>
                <a:hlinkClick r:id="rId4">
                  <a:extLst>
                    <a:ext uri="{A12FA001-AC4F-418D-AE19-62706E023703}">
                      <ahyp:hlinkClr xmlns:ahyp="http://schemas.microsoft.com/office/drawing/2018/hyperlinkcolor" val="tx"/>
                    </a:ext>
                  </a:extLst>
                </a:hlinkClick>
              </a:rPr>
              <a:t>federal</a:t>
            </a:r>
            <a:r>
              <a:rPr lang="en-US" sz="2400" b="1" dirty="0"/>
              <a:t>, state (</a:t>
            </a:r>
            <a:r>
              <a:rPr lang="en-US" sz="2400" u="sng" dirty="0">
                <a:solidFill>
                  <a:srgbClr val="0000FF"/>
                </a:solidFill>
                <a:hlinkClick r:id="rId5">
                  <a:extLst>
                    <a:ext uri="{A12FA001-AC4F-418D-AE19-62706E023703}">
                      <ahyp:hlinkClr xmlns:ahyp="http://schemas.microsoft.com/office/drawing/2018/hyperlinkcolor" val="tx"/>
                    </a:ext>
                  </a:extLst>
                </a:hlinkClick>
              </a:rPr>
              <a:t>ME</a:t>
            </a:r>
            <a:r>
              <a:rPr lang="en-US" sz="2400" dirty="0"/>
              <a:t>,</a:t>
            </a:r>
            <a:r>
              <a:rPr lang="en-US" sz="2400" u="sng" dirty="0">
                <a:solidFill>
                  <a:srgbClr val="0000FF"/>
                </a:solidFill>
                <a:hlinkClick r:id="rId6">
                  <a:extLst>
                    <a:ext uri="{A12FA001-AC4F-418D-AE19-62706E023703}">
                      <ahyp:hlinkClr xmlns:ahyp="http://schemas.microsoft.com/office/drawing/2018/hyperlinkcolor" val="tx"/>
                    </a:ext>
                  </a:extLst>
                </a:hlinkClick>
              </a:rPr>
              <a:t>NH</a:t>
            </a:r>
            <a:r>
              <a:rPr lang="en-US" sz="2400" dirty="0"/>
              <a:t>,</a:t>
            </a:r>
            <a:r>
              <a:rPr lang="en-US" sz="2400" u="sng" dirty="0">
                <a:solidFill>
                  <a:srgbClr val="0000FF"/>
                </a:solidFill>
                <a:hlinkClick r:id="rId7">
                  <a:extLst>
                    <a:ext uri="{A12FA001-AC4F-418D-AE19-62706E023703}">
                      <ahyp:hlinkClr xmlns:ahyp="http://schemas.microsoft.com/office/drawing/2018/hyperlinkcolor" val="tx"/>
                    </a:ext>
                  </a:extLst>
                </a:hlinkClick>
              </a:rPr>
              <a:t>NY</a:t>
            </a:r>
            <a:r>
              <a:rPr lang="en-US" sz="2400" dirty="0"/>
              <a:t>,</a:t>
            </a:r>
            <a:r>
              <a:rPr lang="en-US" sz="2400" u="sng" dirty="0">
                <a:solidFill>
                  <a:srgbClr val="0000FF"/>
                </a:solidFill>
                <a:hlinkClick r:id="rId8">
                  <a:extLst>
                    <a:ext uri="{A12FA001-AC4F-418D-AE19-62706E023703}">
                      <ahyp:hlinkClr xmlns:ahyp="http://schemas.microsoft.com/office/drawing/2018/hyperlinkcolor" val="tx"/>
                    </a:ext>
                  </a:extLst>
                </a:hlinkClick>
              </a:rPr>
              <a:t>VT</a:t>
            </a:r>
            <a:r>
              <a:rPr lang="en-US" sz="2400" b="1" dirty="0"/>
              <a:t>), municipal, or other type formally classified land such as, but not limited to, parks, wilderness areas, state or national forests, National Scenic Riverways etc.?</a:t>
            </a:r>
          </a:p>
          <a:p>
            <a:pPr marL="571500" lvl="1" indent="-342900" fontAlgn="base">
              <a:buClr>
                <a:schemeClr val="tx1"/>
              </a:buClr>
            </a:pPr>
            <a:endParaRPr lang="en-US" sz="2200" i="1" dirty="0">
              <a:solidFill>
                <a:srgbClr val="0000FF"/>
              </a:solidFill>
            </a:endParaRPr>
          </a:p>
          <a:p>
            <a:pPr marL="571500" lvl="1" indent="-342900" fontAlgn="base">
              <a:buClr>
                <a:schemeClr val="tx1"/>
              </a:buClr>
            </a:pPr>
            <a:r>
              <a:rPr lang="en-US" sz="2200" i="1" dirty="0">
                <a:solidFill>
                  <a:srgbClr val="0000FF"/>
                </a:solidFill>
              </a:rPr>
              <a:t>Some projects NBRC commonly funds may take place on U.S. Forest Service land or other formally classified land</a:t>
            </a:r>
          </a:p>
          <a:p>
            <a:pPr marL="228600" lvl="1" indent="0" fontAlgn="base">
              <a:buClr>
                <a:schemeClr val="tx1"/>
              </a:buClr>
              <a:buNone/>
            </a:pPr>
            <a:endParaRPr lang="en-US" sz="2200" i="1" dirty="0">
              <a:solidFill>
                <a:srgbClr val="0000FF"/>
              </a:solidFill>
            </a:endParaRPr>
          </a:p>
          <a:p>
            <a:pPr marL="571500" lvl="1" indent="-342900" fontAlgn="base">
              <a:buClr>
                <a:schemeClr val="tx1"/>
              </a:buClr>
            </a:pPr>
            <a:r>
              <a:rPr lang="en-US" sz="2200" i="1" dirty="0">
                <a:solidFill>
                  <a:srgbClr val="0000FF"/>
                </a:solidFill>
              </a:rPr>
              <a:t>A project on formally classified land is not itself an adverse circumstance, but it signals the need for communication, coordination, and synchronization of efforts</a:t>
            </a:r>
          </a:p>
        </p:txBody>
      </p:sp>
    </p:spTree>
    <p:extLst>
      <p:ext uri="{BB962C8B-B14F-4D97-AF65-F5344CB8AC3E}">
        <p14:creationId xmlns:p14="http://schemas.microsoft.com/office/powerpoint/2010/main" val="3215409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CE29051B-2A7F-D058-56ED-27081BD0C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26259-0679-1140-0AF1-917952566A96}"/>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Important Farmland</a:t>
            </a:r>
            <a:endParaRPr lang="en-US" sz="2400" dirty="0">
              <a:latin typeface="+mn-lt"/>
            </a:endParaRPr>
          </a:p>
        </p:txBody>
      </p:sp>
      <p:sp>
        <p:nvSpPr>
          <p:cNvPr id="4" name="Content Placeholder 3">
            <a:extLst>
              <a:ext uri="{FF2B5EF4-FFF2-40B4-BE49-F238E27FC236}">
                <a16:creationId xmlns:a16="http://schemas.microsoft.com/office/drawing/2014/main" id="{9CAD0A38-3270-6490-58A8-05F3F3E101F6}"/>
              </a:ext>
            </a:extLst>
          </p:cNvPr>
          <p:cNvSpPr>
            <a:spLocks noGrp="1"/>
          </p:cNvSpPr>
          <p:nvPr>
            <p:ph sz="half" idx="2"/>
          </p:nvPr>
        </p:nvSpPr>
        <p:spPr>
          <a:xfrm>
            <a:off x="619125" y="2286000"/>
            <a:ext cx="10972800" cy="4305300"/>
          </a:xfrm>
          <a:ln w="41275">
            <a:solidFill>
              <a:schemeClr val="accent1"/>
            </a:solidFill>
          </a:ln>
        </p:spPr>
        <p:txBody>
          <a:bodyPr>
            <a:noAutofit/>
          </a:bodyPr>
          <a:lstStyle/>
          <a:p>
            <a:pPr marL="0" indent="0" fontAlgn="base">
              <a:buNone/>
            </a:pPr>
            <a:endParaRPr lang="en-US" sz="2400" b="1" dirty="0"/>
          </a:p>
          <a:p>
            <a:pPr fontAlgn="base"/>
            <a:r>
              <a:rPr lang="en-US" sz="2400" b="1" dirty="0"/>
              <a:t>Is Important Farmland directly or indirectly affected by the project including the amount of area disturbance?</a:t>
            </a:r>
            <a:endParaRPr lang="en-US" sz="2400" dirty="0"/>
          </a:p>
          <a:p>
            <a:pPr marL="571500" lvl="1" indent="-342900" fontAlgn="base">
              <a:buClr>
                <a:schemeClr val="tx1"/>
              </a:buClr>
            </a:pPr>
            <a:endParaRPr lang="en-US" sz="2200" i="1" dirty="0">
              <a:solidFill>
                <a:srgbClr val="0000FF"/>
              </a:solidFill>
            </a:endParaRPr>
          </a:p>
          <a:p>
            <a:pPr marL="571500" lvl="1" indent="-342900" fontAlgn="base">
              <a:buClr>
                <a:schemeClr val="tx1"/>
              </a:buClr>
            </a:pPr>
            <a:r>
              <a:rPr lang="en-US" sz="2200" i="1" dirty="0">
                <a:solidFill>
                  <a:srgbClr val="0000FF"/>
                </a:solidFill>
              </a:rPr>
              <a:t>Point of analysis is to verify if we are converting farmland important on a federal or state level</a:t>
            </a:r>
          </a:p>
          <a:p>
            <a:pPr marL="571500" lvl="1" indent="-342900" fontAlgn="base">
              <a:buClr>
                <a:schemeClr val="tx1"/>
              </a:buClr>
            </a:pPr>
            <a:endParaRPr lang="en-US" sz="2200" i="1" dirty="0">
              <a:solidFill>
                <a:srgbClr val="0000FF"/>
              </a:solidFill>
            </a:endParaRPr>
          </a:p>
          <a:p>
            <a:pPr marL="571500" lvl="1" indent="-342900" fontAlgn="base">
              <a:buClr>
                <a:schemeClr val="tx1"/>
              </a:buClr>
            </a:pPr>
            <a:r>
              <a:rPr lang="en-US" sz="2200" i="1" dirty="0">
                <a:solidFill>
                  <a:srgbClr val="0000FF"/>
                </a:solidFill>
              </a:rPr>
              <a:t>Exemptions exist for certain types of projects - these should be verified as part of analysis</a:t>
            </a:r>
          </a:p>
        </p:txBody>
      </p:sp>
    </p:spTree>
    <p:extLst>
      <p:ext uri="{BB962C8B-B14F-4D97-AF65-F5344CB8AC3E}">
        <p14:creationId xmlns:p14="http://schemas.microsoft.com/office/powerpoint/2010/main" val="3009846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3E7726D2-AD37-E335-0BF8-212E29F74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592A9-ED30-6419-2D62-0511261C500B}"/>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Natural Resources</a:t>
            </a:r>
            <a:endParaRPr lang="en-US" sz="2400" dirty="0">
              <a:latin typeface="+mn-lt"/>
            </a:endParaRPr>
          </a:p>
        </p:txBody>
      </p:sp>
      <p:sp>
        <p:nvSpPr>
          <p:cNvPr id="4" name="Content Placeholder 3">
            <a:extLst>
              <a:ext uri="{FF2B5EF4-FFF2-40B4-BE49-F238E27FC236}">
                <a16:creationId xmlns:a16="http://schemas.microsoft.com/office/drawing/2014/main" id="{EEF857B9-BB03-0465-3EF9-97C16EB2D621}"/>
              </a:ext>
            </a:extLst>
          </p:cNvPr>
          <p:cNvSpPr>
            <a:spLocks noGrp="1"/>
          </p:cNvSpPr>
          <p:nvPr>
            <p:ph sz="half" idx="2"/>
          </p:nvPr>
        </p:nvSpPr>
        <p:spPr>
          <a:xfrm>
            <a:off x="619125" y="2286000"/>
            <a:ext cx="10972800" cy="4305300"/>
          </a:xfrm>
          <a:ln w="41275">
            <a:solidFill>
              <a:schemeClr val="accent1"/>
            </a:solidFill>
          </a:ln>
        </p:spPr>
        <p:txBody>
          <a:bodyPr>
            <a:noAutofit/>
          </a:bodyPr>
          <a:lstStyle/>
          <a:p>
            <a:pPr fontAlgn="base"/>
            <a:endParaRPr lang="en-US" sz="100" b="1" dirty="0"/>
          </a:p>
          <a:p>
            <a:pPr fontAlgn="base"/>
            <a:r>
              <a:rPr lang="en-US" sz="1600" b="1" dirty="0"/>
              <a:t>Will the project affect federal or state threatened, endangered, proposed or candidate species, or designated critical habitat?</a:t>
            </a:r>
            <a:endParaRPr lang="en-US" sz="1600" i="1" dirty="0">
              <a:solidFill>
                <a:srgbClr val="0000FF"/>
              </a:solidFill>
            </a:endParaRPr>
          </a:p>
          <a:p>
            <a:pPr marL="571500" lvl="1" indent="-342900" fontAlgn="base">
              <a:buClr>
                <a:schemeClr val="tx1"/>
              </a:buClr>
            </a:pPr>
            <a:r>
              <a:rPr lang="en-US" sz="1600" i="1" dirty="0">
                <a:solidFill>
                  <a:srgbClr val="0000FF"/>
                </a:solidFill>
              </a:rPr>
              <a:t>The U.S. Fish and Wildlife Service </a:t>
            </a:r>
            <a:r>
              <a:rPr lang="en-US" sz="1600" b="1" i="1" dirty="0">
                <a:solidFill>
                  <a:srgbClr val="0000FF"/>
                </a:solidFill>
                <a:hlinkClick r:id="rId4">
                  <a:extLst>
                    <a:ext uri="{A12FA001-AC4F-418D-AE19-62706E023703}">
                      <ahyp:hlinkClr xmlns:ahyp="http://schemas.microsoft.com/office/drawing/2018/hyperlinkcolor" val="tx"/>
                    </a:ext>
                  </a:extLst>
                </a:hlinkClick>
              </a:rPr>
              <a:t>iPAC (Information and Planning and Consultation)</a:t>
            </a:r>
            <a:r>
              <a:rPr lang="en-US" sz="1600" b="1" i="1" dirty="0">
                <a:solidFill>
                  <a:srgbClr val="0000FF"/>
                </a:solidFill>
              </a:rPr>
              <a:t> </a:t>
            </a:r>
            <a:r>
              <a:rPr lang="en-US" sz="1600" i="1" dirty="0">
                <a:solidFill>
                  <a:srgbClr val="0000FF"/>
                </a:solidFill>
              </a:rPr>
              <a:t>report is the definitive federal source </a:t>
            </a:r>
          </a:p>
          <a:p>
            <a:pPr marL="571500" lvl="1" indent="-342900" fontAlgn="base">
              <a:buClr>
                <a:schemeClr val="tx1"/>
              </a:buClr>
            </a:pPr>
            <a:r>
              <a:rPr lang="en-US" sz="1600" i="1" dirty="0">
                <a:solidFill>
                  <a:srgbClr val="0000FF"/>
                </a:solidFill>
              </a:rPr>
              <a:t>Definitive sources are also available in each respective state </a:t>
            </a:r>
            <a:r>
              <a:rPr lang="en-US" sz="1600" i="1" dirty="0"/>
              <a:t>(</a:t>
            </a:r>
            <a:r>
              <a:rPr lang="en-US" sz="1600" i="1" u="sng" dirty="0">
                <a:solidFill>
                  <a:srgbClr val="0000FF"/>
                </a:solidFill>
                <a:hlinkClick r:id="rId5">
                  <a:extLst>
                    <a:ext uri="{A12FA001-AC4F-418D-AE19-62706E023703}">
                      <ahyp:hlinkClr xmlns:ahyp="http://schemas.microsoft.com/office/drawing/2018/hyperlinkcolor" val="tx"/>
                    </a:ext>
                  </a:extLst>
                </a:hlinkClick>
              </a:rPr>
              <a:t>ME</a:t>
            </a:r>
            <a:r>
              <a:rPr lang="en-US" sz="1600" i="1" dirty="0"/>
              <a:t>, </a:t>
            </a:r>
            <a:r>
              <a:rPr lang="en-US" sz="1600" i="1" u="sng" dirty="0">
                <a:solidFill>
                  <a:srgbClr val="0000FF"/>
                </a:solidFill>
                <a:hlinkClick r:id="rId6">
                  <a:extLst>
                    <a:ext uri="{A12FA001-AC4F-418D-AE19-62706E023703}">
                      <ahyp:hlinkClr xmlns:ahyp="http://schemas.microsoft.com/office/drawing/2018/hyperlinkcolor" val="tx"/>
                    </a:ext>
                  </a:extLst>
                </a:hlinkClick>
              </a:rPr>
              <a:t>NH</a:t>
            </a:r>
            <a:r>
              <a:rPr lang="en-US" sz="1600" i="1" dirty="0"/>
              <a:t>, </a:t>
            </a:r>
            <a:r>
              <a:rPr lang="en-US" sz="1600" i="1" u="sng" dirty="0">
                <a:solidFill>
                  <a:srgbClr val="0000FF"/>
                </a:solidFill>
                <a:hlinkClick r:id="rId7">
                  <a:extLst>
                    <a:ext uri="{A12FA001-AC4F-418D-AE19-62706E023703}">
                      <ahyp:hlinkClr xmlns:ahyp="http://schemas.microsoft.com/office/drawing/2018/hyperlinkcolor" val="tx"/>
                    </a:ext>
                  </a:extLst>
                </a:hlinkClick>
              </a:rPr>
              <a:t>NY</a:t>
            </a:r>
            <a:r>
              <a:rPr lang="en-US" sz="1600" i="1" dirty="0"/>
              <a:t>, </a:t>
            </a:r>
            <a:r>
              <a:rPr lang="en-US" sz="1600" i="1" u="sng" dirty="0">
                <a:solidFill>
                  <a:srgbClr val="0000FF"/>
                </a:solidFill>
                <a:hlinkClick r:id="rId8">
                  <a:extLst>
                    <a:ext uri="{A12FA001-AC4F-418D-AE19-62706E023703}">
                      <ahyp:hlinkClr xmlns:ahyp="http://schemas.microsoft.com/office/drawing/2018/hyperlinkcolor" val="tx"/>
                    </a:ext>
                  </a:extLst>
                </a:hlinkClick>
              </a:rPr>
              <a:t>VT</a:t>
            </a:r>
            <a:r>
              <a:rPr lang="en-US" sz="1600" i="1" dirty="0"/>
              <a:t>) </a:t>
            </a:r>
            <a:endParaRPr lang="en-US" sz="1600" i="1" dirty="0">
              <a:solidFill>
                <a:srgbClr val="0000FF"/>
              </a:solidFill>
            </a:endParaRPr>
          </a:p>
          <a:p>
            <a:pPr marL="228600" lvl="1" indent="0" fontAlgn="base">
              <a:buClr>
                <a:schemeClr val="tx1"/>
              </a:buClr>
              <a:buNone/>
            </a:pPr>
            <a:endParaRPr lang="en-US" sz="500" i="1" dirty="0">
              <a:solidFill>
                <a:srgbClr val="0000FF"/>
              </a:solidFill>
            </a:endParaRPr>
          </a:p>
          <a:p>
            <a:pPr marL="228600" lvl="1" fontAlgn="base">
              <a:buClr>
                <a:schemeClr val="tx1"/>
              </a:buClr>
            </a:pPr>
            <a:r>
              <a:rPr lang="en-US" sz="1600" b="1" dirty="0"/>
              <a:t>Will any trees be removed during the project? </a:t>
            </a:r>
            <a:endParaRPr lang="en-US" sz="1600" dirty="0"/>
          </a:p>
          <a:p>
            <a:pPr marL="571500" lvl="1" indent="-342900" fontAlgn="base">
              <a:buClr>
                <a:schemeClr val="tx1"/>
              </a:buClr>
            </a:pPr>
            <a:r>
              <a:rPr lang="en-US" sz="1600" i="1" dirty="0">
                <a:solidFill>
                  <a:srgbClr val="0000FF"/>
                </a:solidFill>
              </a:rPr>
              <a:t>Importance of this question relates to potential impacts to threatened and endangered species such as bats and birds</a:t>
            </a:r>
          </a:p>
          <a:p>
            <a:pPr marL="571500" lvl="1" indent="-342900" fontAlgn="base">
              <a:buClr>
                <a:schemeClr val="tx1"/>
              </a:buClr>
            </a:pPr>
            <a:endParaRPr lang="en-US" sz="500" i="1" dirty="0">
              <a:solidFill>
                <a:srgbClr val="0000FF"/>
              </a:solidFill>
            </a:endParaRPr>
          </a:p>
          <a:p>
            <a:pPr marL="228600" lvl="1" fontAlgn="base">
              <a:buClr>
                <a:schemeClr val="tx1"/>
              </a:buClr>
            </a:pPr>
            <a:r>
              <a:rPr lang="en-US" sz="1600" b="1" dirty="0"/>
              <a:t>Will the project avoid impacts on any bird species identified in the iPAC report that are protected under the Migratory Bird Treaty Act (MBTA) or under the Bald and Golden Eagle Protection Act?</a:t>
            </a:r>
          </a:p>
          <a:p>
            <a:pPr marL="571500" lvl="1" indent="-342900" fontAlgn="base">
              <a:buClr>
                <a:schemeClr val="tx1"/>
              </a:buClr>
            </a:pPr>
            <a:r>
              <a:rPr lang="en-US" sz="1600" i="1" dirty="0">
                <a:solidFill>
                  <a:srgbClr val="0000FF"/>
                </a:solidFill>
              </a:rPr>
              <a:t>Refer to the iPAC report and consider how and if your project’s activities will impact any species in the report</a:t>
            </a:r>
          </a:p>
          <a:p>
            <a:pPr marL="0" lvl="1" indent="0" fontAlgn="base">
              <a:buClr>
                <a:schemeClr val="tx1"/>
              </a:buClr>
              <a:buNone/>
            </a:pPr>
            <a:endParaRPr lang="en-US" sz="500" b="1" dirty="0"/>
          </a:p>
          <a:p>
            <a:pPr marL="228600" lvl="1" fontAlgn="base">
              <a:buClr>
                <a:schemeClr val="tx1"/>
              </a:buClr>
            </a:pPr>
            <a:r>
              <a:rPr lang="en-US" sz="1600" b="1" dirty="0"/>
              <a:t>Will the project impact </a:t>
            </a:r>
            <a:r>
              <a:rPr lang="en-US" sz="1600" b="1" u="sng" dirty="0">
                <a:solidFill>
                  <a:srgbClr val="0000FF"/>
                </a:solidFill>
                <a:hlinkClick r:id="rId9">
                  <a:extLst>
                    <a:ext uri="{A12FA001-AC4F-418D-AE19-62706E023703}">
                      <ahyp:hlinkClr xmlns:ahyp="http://schemas.microsoft.com/office/drawing/2018/hyperlinkcolor" val="tx"/>
                    </a:ext>
                  </a:extLst>
                </a:hlinkClick>
              </a:rPr>
              <a:t>marine critical habitat</a:t>
            </a:r>
            <a:r>
              <a:rPr lang="en-US" sz="1600" b="1" dirty="0">
                <a:solidFill>
                  <a:srgbClr val="0000FF"/>
                </a:solidFill>
              </a:rPr>
              <a:t> </a:t>
            </a:r>
            <a:r>
              <a:rPr lang="en-US" sz="1600" b="1" dirty="0"/>
              <a:t>designated and managed by the NMFS (</a:t>
            </a:r>
            <a:r>
              <a:rPr lang="en-US" sz="1600" b="1" u="sng" dirty="0">
                <a:solidFill>
                  <a:srgbClr val="0000FF"/>
                </a:solidFill>
                <a:hlinkClick r:id="rId10">
                  <a:extLst>
                    <a:ext uri="{A12FA001-AC4F-418D-AE19-62706E023703}">
                      <ahyp:hlinkClr xmlns:ahyp="http://schemas.microsoft.com/office/drawing/2018/hyperlinkcolor" val="tx"/>
                    </a:ext>
                  </a:extLst>
                </a:hlinkClick>
              </a:rPr>
              <a:t>National Marine Fisheries Service</a:t>
            </a:r>
            <a:r>
              <a:rPr lang="en-US" sz="1600" b="1" dirty="0"/>
              <a:t>)?</a:t>
            </a:r>
          </a:p>
          <a:p>
            <a:pPr marL="571500" lvl="1" indent="-342900" fontAlgn="base">
              <a:buClr>
                <a:schemeClr val="tx1"/>
              </a:buClr>
            </a:pPr>
            <a:r>
              <a:rPr lang="en-US" sz="1600" i="1" dirty="0">
                <a:solidFill>
                  <a:srgbClr val="0000FF"/>
                </a:solidFill>
              </a:rPr>
              <a:t>If your project proposes activities that impact a marine environment, the marine critical habitat mapper and NMFS link provide resources to determine critical habitat designation and other details </a:t>
            </a:r>
          </a:p>
          <a:p>
            <a:pPr marL="228600" lvl="1" fontAlgn="base">
              <a:buClr>
                <a:schemeClr val="tx1"/>
              </a:buClr>
            </a:pPr>
            <a:endParaRPr lang="en-US" sz="500" b="1" dirty="0"/>
          </a:p>
          <a:p>
            <a:pPr marL="228600" lvl="1" fontAlgn="base">
              <a:buClr>
                <a:schemeClr val="tx1"/>
              </a:buClr>
            </a:pPr>
            <a:r>
              <a:rPr lang="en-US" sz="1600" b="1" dirty="0"/>
              <a:t>Will the project potentially introduce, spread, or contribute to the continued existence of invasive species? </a:t>
            </a:r>
          </a:p>
          <a:p>
            <a:pPr marL="571500" lvl="1" indent="-342900" fontAlgn="base">
              <a:buClr>
                <a:schemeClr val="tx1"/>
              </a:buClr>
            </a:pPr>
            <a:r>
              <a:rPr lang="en-US" sz="1600" i="1" dirty="0">
                <a:solidFill>
                  <a:srgbClr val="0000FF"/>
                </a:solidFill>
              </a:rPr>
              <a:t>Importance of this question relates to potential impacts to threatened and endangered species such as bats and birds</a:t>
            </a:r>
          </a:p>
          <a:p>
            <a:pPr marL="228600" lvl="1" indent="0" fontAlgn="base">
              <a:buClr>
                <a:schemeClr val="tx1"/>
              </a:buClr>
              <a:buNone/>
            </a:pPr>
            <a:endParaRPr lang="en-US" sz="1800" i="1" dirty="0">
              <a:solidFill>
                <a:srgbClr val="0000FF"/>
              </a:solidFill>
            </a:endParaRPr>
          </a:p>
        </p:txBody>
      </p:sp>
    </p:spTree>
    <p:extLst>
      <p:ext uri="{BB962C8B-B14F-4D97-AF65-F5344CB8AC3E}">
        <p14:creationId xmlns:p14="http://schemas.microsoft.com/office/powerpoint/2010/main" val="669106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A8414173-D67D-034B-715B-D57E312B18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CE2AEC-5487-94FC-6DB5-46C19118107D}"/>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Wetlands</a:t>
            </a:r>
            <a:endParaRPr lang="en-US" sz="2400" dirty="0">
              <a:latin typeface="+mn-lt"/>
            </a:endParaRPr>
          </a:p>
        </p:txBody>
      </p:sp>
      <p:sp>
        <p:nvSpPr>
          <p:cNvPr id="4" name="Content Placeholder 3">
            <a:extLst>
              <a:ext uri="{FF2B5EF4-FFF2-40B4-BE49-F238E27FC236}">
                <a16:creationId xmlns:a16="http://schemas.microsoft.com/office/drawing/2014/main" id="{4E950F90-2961-2BF8-8571-16A0E02E24D8}"/>
              </a:ext>
            </a:extLst>
          </p:cNvPr>
          <p:cNvSpPr>
            <a:spLocks noGrp="1"/>
          </p:cNvSpPr>
          <p:nvPr>
            <p:ph sz="half" idx="2"/>
          </p:nvPr>
        </p:nvSpPr>
        <p:spPr>
          <a:xfrm>
            <a:off x="619125" y="2286000"/>
            <a:ext cx="10972800" cy="4305300"/>
          </a:xfrm>
          <a:ln w="41275">
            <a:solidFill>
              <a:schemeClr val="accent1"/>
            </a:solidFill>
          </a:ln>
        </p:spPr>
        <p:txBody>
          <a:bodyPr>
            <a:noAutofit/>
          </a:bodyPr>
          <a:lstStyle/>
          <a:p>
            <a:pPr fontAlgn="base"/>
            <a:endParaRPr lang="en-US" sz="100" b="1" dirty="0"/>
          </a:p>
          <a:p>
            <a:pPr fontAlgn="base"/>
            <a:r>
              <a:rPr lang="en-US" sz="2400" b="1" dirty="0"/>
              <a:t>Impacts to wetlands and/or water of the United States may constitute an Extraordinary Circumstance, which may require an Environmental Assessment (EA)</a:t>
            </a:r>
            <a:endParaRPr lang="en-US" sz="2400" b="1" i="1" dirty="0">
              <a:solidFill>
                <a:srgbClr val="0000FF"/>
              </a:solidFill>
            </a:endParaRPr>
          </a:p>
          <a:p>
            <a:pPr marL="457200" lvl="1" fontAlgn="base">
              <a:buClr>
                <a:schemeClr val="tx1"/>
              </a:buClr>
            </a:pPr>
            <a:endParaRPr lang="en-US" sz="2200" i="1" dirty="0">
              <a:solidFill>
                <a:srgbClr val="0000FF"/>
              </a:solidFill>
            </a:endParaRPr>
          </a:p>
          <a:p>
            <a:pPr marL="457200" lvl="1" fontAlgn="base">
              <a:buClr>
                <a:schemeClr val="tx1"/>
              </a:buClr>
            </a:pPr>
            <a:r>
              <a:rPr lang="en-US" sz="2200" i="1" dirty="0">
                <a:solidFill>
                  <a:srgbClr val="0000FF"/>
                </a:solidFill>
              </a:rPr>
              <a:t>Links to USFWS National Wetland Inventory maps, state-specific maps, and USDA Natural Resource Conservation Service Web Soil Surveys provide authoritative sources for wetlands and hydric soils verification</a:t>
            </a:r>
          </a:p>
          <a:p>
            <a:pPr marL="457200" lvl="1" fontAlgn="base">
              <a:buClr>
                <a:schemeClr val="tx1"/>
              </a:buClr>
            </a:pPr>
            <a:endParaRPr lang="en-US" sz="2200" i="1" dirty="0">
              <a:solidFill>
                <a:srgbClr val="0000FF"/>
              </a:solidFill>
            </a:endParaRPr>
          </a:p>
          <a:p>
            <a:pPr marL="457200" lvl="1" fontAlgn="base">
              <a:buClr>
                <a:schemeClr val="tx1"/>
              </a:buClr>
            </a:pPr>
            <a:r>
              <a:rPr lang="en-US" sz="2200" i="1" dirty="0">
                <a:solidFill>
                  <a:srgbClr val="0000FF"/>
                </a:solidFill>
              </a:rPr>
              <a:t>Links to resources for U.S. Army Corps of Engineers Clean Water Act Section 404 (wetlands, dredging, and filling), Section 10 (construction in or over navigable waters) and state permitting (Clean Water Act Section 401 certification) are provided to assist in applying for required permits</a:t>
            </a:r>
          </a:p>
          <a:p>
            <a:pPr marL="457200" lvl="1" fontAlgn="base">
              <a:buClr>
                <a:schemeClr val="tx1"/>
              </a:buClr>
            </a:pPr>
            <a:endParaRPr lang="en-US" sz="2200" i="1" dirty="0">
              <a:solidFill>
                <a:srgbClr val="0000FF"/>
              </a:solidFill>
            </a:endParaRPr>
          </a:p>
          <a:p>
            <a:pPr marL="457200" lvl="1" fontAlgn="base">
              <a:buClr>
                <a:schemeClr val="tx1"/>
              </a:buClr>
            </a:pPr>
            <a:endParaRPr lang="en-US" sz="2200" i="1" dirty="0">
              <a:solidFill>
                <a:srgbClr val="0000FF"/>
              </a:solidFill>
            </a:endParaRPr>
          </a:p>
          <a:p>
            <a:pPr marL="228600" lvl="1" indent="0" fontAlgn="base">
              <a:buClr>
                <a:schemeClr val="tx1"/>
              </a:buClr>
              <a:buNone/>
            </a:pPr>
            <a:endParaRPr lang="en-US" sz="500" i="1" dirty="0">
              <a:solidFill>
                <a:srgbClr val="0000FF"/>
              </a:solidFill>
            </a:endParaRPr>
          </a:p>
          <a:p>
            <a:pPr marL="228600" lvl="1" indent="0" fontAlgn="base">
              <a:buClr>
                <a:schemeClr val="tx1"/>
              </a:buClr>
              <a:buNone/>
            </a:pPr>
            <a:endParaRPr lang="en-US" sz="1800" i="1" dirty="0">
              <a:solidFill>
                <a:srgbClr val="0000FF"/>
              </a:solidFill>
            </a:endParaRPr>
          </a:p>
        </p:txBody>
      </p:sp>
    </p:spTree>
    <p:extLst>
      <p:ext uri="{BB962C8B-B14F-4D97-AF65-F5344CB8AC3E}">
        <p14:creationId xmlns:p14="http://schemas.microsoft.com/office/powerpoint/2010/main" val="3503797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CB14EE63-73F6-7782-F376-981E11A1D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3DCA46-496C-6D43-17B5-5F5239895E54}"/>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Floodplains</a:t>
            </a:r>
            <a:endParaRPr lang="en-US" sz="2400" dirty="0">
              <a:latin typeface="+mn-lt"/>
            </a:endParaRPr>
          </a:p>
        </p:txBody>
      </p:sp>
      <p:sp>
        <p:nvSpPr>
          <p:cNvPr id="4" name="Content Placeholder 3">
            <a:extLst>
              <a:ext uri="{FF2B5EF4-FFF2-40B4-BE49-F238E27FC236}">
                <a16:creationId xmlns:a16="http://schemas.microsoft.com/office/drawing/2014/main" id="{9FC887C2-767B-8EF1-EE96-6D32937CB809}"/>
              </a:ext>
            </a:extLst>
          </p:cNvPr>
          <p:cNvSpPr>
            <a:spLocks noGrp="1"/>
          </p:cNvSpPr>
          <p:nvPr>
            <p:ph sz="half" idx="2"/>
          </p:nvPr>
        </p:nvSpPr>
        <p:spPr>
          <a:xfrm>
            <a:off x="619125" y="2286000"/>
            <a:ext cx="10972800" cy="4305300"/>
          </a:xfrm>
          <a:ln w="41275">
            <a:solidFill>
              <a:schemeClr val="accent1"/>
            </a:solidFill>
          </a:ln>
        </p:spPr>
        <p:txBody>
          <a:bodyPr>
            <a:noAutofit/>
          </a:bodyPr>
          <a:lstStyle/>
          <a:p>
            <a:pPr fontAlgn="base"/>
            <a:endParaRPr lang="en-US" sz="100" b="1" dirty="0"/>
          </a:p>
          <a:p>
            <a:pPr fontAlgn="base"/>
            <a:r>
              <a:rPr lang="en-US" sz="2400" b="1" dirty="0"/>
              <a:t>Is a 100- or 500-year FEMA (Federal Emergency Management Agency) Flood Zone present)?</a:t>
            </a:r>
          </a:p>
          <a:p>
            <a:pPr fontAlgn="base"/>
            <a:endParaRPr lang="en-US" sz="1000" i="1" dirty="0">
              <a:solidFill>
                <a:srgbClr val="0000FF"/>
              </a:solidFill>
            </a:endParaRPr>
          </a:p>
          <a:p>
            <a:pPr marL="457200" lvl="1" fontAlgn="base">
              <a:buClr>
                <a:schemeClr val="tx1"/>
              </a:buClr>
            </a:pPr>
            <a:r>
              <a:rPr lang="en-US" sz="1800" i="1" dirty="0"/>
              <a:t>FEMA Floodplain Maps are the definitive source for verification</a:t>
            </a:r>
          </a:p>
          <a:p>
            <a:pPr marL="457200" lvl="1" fontAlgn="base">
              <a:buClr>
                <a:schemeClr val="tx1"/>
              </a:buClr>
            </a:pPr>
            <a:endParaRPr lang="en-US" sz="1000" i="1" dirty="0">
              <a:solidFill>
                <a:srgbClr val="0000FF"/>
              </a:solidFill>
            </a:endParaRPr>
          </a:p>
          <a:p>
            <a:pPr marL="457200" lvl="1" fontAlgn="base">
              <a:buClr>
                <a:schemeClr val="tx1"/>
              </a:buClr>
            </a:pPr>
            <a:r>
              <a:rPr lang="en-US" sz="1800" i="1" dirty="0"/>
              <a:t>A  project located in a 100-year or 500-year floodplain requires an 8-step analysis that includes a 15-day public comment period</a:t>
            </a:r>
          </a:p>
          <a:p>
            <a:pPr marL="685800" lvl="2" fontAlgn="base">
              <a:buClr>
                <a:schemeClr val="tx1"/>
              </a:buClr>
            </a:pPr>
            <a:r>
              <a:rPr lang="en-US" sz="1800" i="1" dirty="0">
                <a:solidFill>
                  <a:srgbClr val="0000FF"/>
                </a:solidFill>
              </a:rPr>
              <a:t>A 100-year flood means there is a 1 (one) percent chance a flood of this magnitude occurs annually</a:t>
            </a:r>
          </a:p>
          <a:p>
            <a:pPr marL="685800" lvl="2" fontAlgn="base">
              <a:buClr>
                <a:schemeClr val="tx1"/>
              </a:buClr>
            </a:pPr>
            <a:r>
              <a:rPr lang="en-US" sz="1800" i="1" dirty="0">
                <a:solidFill>
                  <a:srgbClr val="0000FF"/>
                </a:solidFill>
              </a:rPr>
              <a:t>A 500-year flood means there is a 0.2 percent chance a flood of this magnitude occurs annually</a:t>
            </a:r>
          </a:p>
          <a:p>
            <a:pPr marL="457200" lvl="1" fontAlgn="base">
              <a:buClr>
                <a:schemeClr val="tx1"/>
              </a:buClr>
            </a:pPr>
            <a:endParaRPr lang="en-US" sz="1000" i="1" dirty="0">
              <a:solidFill>
                <a:srgbClr val="0000FF"/>
              </a:solidFill>
            </a:endParaRPr>
          </a:p>
          <a:p>
            <a:pPr marL="457200" lvl="1" fontAlgn="base">
              <a:buClr>
                <a:schemeClr val="tx1"/>
              </a:buClr>
            </a:pPr>
            <a:r>
              <a:rPr lang="en-US" sz="1800" i="1" dirty="0"/>
              <a:t>Alternatives must be considered to locate the project outside the floodplain</a:t>
            </a:r>
          </a:p>
          <a:p>
            <a:pPr marL="457200" lvl="1" fontAlgn="base">
              <a:buClr>
                <a:schemeClr val="tx1"/>
              </a:buClr>
            </a:pPr>
            <a:endParaRPr lang="en-US" sz="1000" i="1" dirty="0"/>
          </a:p>
          <a:p>
            <a:pPr marL="457200" lvl="1" fontAlgn="base">
              <a:buClr>
                <a:schemeClr val="tx1"/>
              </a:buClr>
            </a:pPr>
            <a:r>
              <a:rPr lang="en-US" sz="1800" i="1" dirty="0"/>
              <a:t>Projects in </a:t>
            </a:r>
            <a:r>
              <a:rPr lang="en-US" sz="1800" i="1" u="sng" dirty="0"/>
              <a:t>floodways</a:t>
            </a:r>
            <a:r>
              <a:rPr lang="en-US" sz="1800" i="1" dirty="0"/>
              <a:t> are prohibited!</a:t>
            </a:r>
          </a:p>
          <a:p>
            <a:pPr lvl="1" fontAlgn="base">
              <a:buClr>
                <a:schemeClr val="tx1"/>
              </a:buClr>
            </a:pPr>
            <a:r>
              <a:rPr lang="en-US" sz="1800" i="1" dirty="0">
                <a:solidFill>
                  <a:srgbClr val="0000FF"/>
                </a:solidFill>
              </a:rPr>
              <a:t>Part of the floodplain where water moves fastest and deepest</a:t>
            </a:r>
            <a:endParaRPr lang="en-US" sz="2200" i="1" dirty="0">
              <a:solidFill>
                <a:srgbClr val="0000FF"/>
              </a:solidFill>
            </a:endParaRPr>
          </a:p>
          <a:p>
            <a:pPr marL="457200" lvl="1" fontAlgn="base">
              <a:buClr>
                <a:schemeClr val="tx1"/>
              </a:buClr>
            </a:pPr>
            <a:endParaRPr lang="en-US" sz="2200" i="1" dirty="0">
              <a:solidFill>
                <a:srgbClr val="0000FF"/>
              </a:solidFill>
            </a:endParaRPr>
          </a:p>
          <a:p>
            <a:pPr marL="457200" lvl="1" fontAlgn="base">
              <a:buClr>
                <a:schemeClr val="tx1"/>
              </a:buClr>
            </a:pPr>
            <a:endParaRPr lang="en-US" sz="2200" i="1" dirty="0">
              <a:solidFill>
                <a:srgbClr val="0000FF"/>
              </a:solidFill>
            </a:endParaRPr>
          </a:p>
          <a:p>
            <a:pPr marL="228600" lvl="1" indent="0" fontAlgn="base">
              <a:buClr>
                <a:schemeClr val="tx1"/>
              </a:buClr>
              <a:buNone/>
            </a:pPr>
            <a:endParaRPr lang="en-US" sz="500" i="1" dirty="0">
              <a:solidFill>
                <a:srgbClr val="0000FF"/>
              </a:solidFill>
            </a:endParaRPr>
          </a:p>
          <a:p>
            <a:pPr marL="228600" lvl="1" indent="0" fontAlgn="base">
              <a:buClr>
                <a:schemeClr val="tx1"/>
              </a:buClr>
              <a:buNone/>
            </a:pPr>
            <a:endParaRPr lang="en-US" sz="1800" i="1" dirty="0">
              <a:solidFill>
                <a:srgbClr val="0000FF"/>
              </a:solidFill>
            </a:endParaRPr>
          </a:p>
        </p:txBody>
      </p:sp>
      <p:pic>
        <p:nvPicPr>
          <p:cNvPr id="7" name="Picture 6">
            <a:extLst>
              <a:ext uri="{FF2B5EF4-FFF2-40B4-BE49-F238E27FC236}">
                <a16:creationId xmlns:a16="http://schemas.microsoft.com/office/drawing/2014/main" id="{25DACB75-B2D0-4FF5-A8D6-699C816D9A7C}"/>
              </a:ext>
            </a:extLst>
          </p:cNvPr>
          <p:cNvPicPr>
            <a:picLocks noChangeAspect="1"/>
          </p:cNvPicPr>
          <p:nvPr/>
        </p:nvPicPr>
        <p:blipFill>
          <a:blip r:embed="rId4"/>
          <a:stretch>
            <a:fillRect/>
          </a:stretch>
        </p:blipFill>
        <p:spPr>
          <a:xfrm>
            <a:off x="8201025" y="5168328"/>
            <a:ext cx="3362324" cy="1394397"/>
          </a:xfrm>
          <a:prstGeom prst="rect">
            <a:avLst/>
          </a:prstGeom>
        </p:spPr>
      </p:pic>
      <p:cxnSp>
        <p:nvCxnSpPr>
          <p:cNvPr id="9" name="Straight Arrow Connector 8">
            <a:extLst>
              <a:ext uri="{FF2B5EF4-FFF2-40B4-BE49-F238E27FC236}">
                <a16:creationId xmlns:a16="http://schemas.microsoft.com/office/drawing/2014/main" id="{1FC0FB85-D8E8-A77B-D143-276E2ED3A8AB}"/>
              </a:ext>
            </a:extLst>
          </p:cNvPr>
          <p:cNvCxnSpPr>
            <a:cxnSpLocks/>
          </p:cNvCxnSpPr>
          <p:nvPr/>
        </p:nvCxnSpPr>
        <p:spPr>
          <a:xfrm flipV="1">
            <a:off x="7105650" y="5924550"/>
            <a:ext cx="2209800" cy="371475"/>
          </a:xfrm>
          <a:prstGeom prst="straightConnector1">
            <a:avLst/>
          </a:prstGeom>
          <a:ln w="19050"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1198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E38C566D-E003-3756-81C5-E9C99B753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201C3A-5A0F-A31C-E23B-5F691D3CC830}"/>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Surface Water Resources</a:t>
            </a:r>
            <a:endParaRPr lang="en-US" sz="2400" dirty="0">
              <a:latin typeface="+mn-lt"/>
            </a:endParaRPr>
          </a:p>
        </p:txBody>
      </p:sp>
      <p:sp>
        <p:nvSpPr>
          <p:cNvPr id="4" name="Content Placeholder 3">
            <a:extLst>
              <a:ext uri="{FF2B5EF4-FFF2-40B4-BE49-F238E27FC236}">
                <a16:creationId xmlns:a16="http://schemas.microsoft.com/office/drawing/2014/main" id="{C2348382-FB57-BB4E-5404-00EDCD3B2D5A}"/>
              </a:ext>
            </a:extLst>
          </p:cNvPr>
          <p:cNvSpPr>
            <a:spLocks noGrp="1"/>
          </p:cNvSpPr>
          <p:nvPr>
            <p:ph sz="half" idx="2"/>
          </p:nvPr>
        </p:nvSpPr>
        <p:spPr>
          <a:xfrm>
            <a:off x="619125" y="2286000"/>
            <a:ext cx="10972800" cy="4305300"/>
          </a:xfrm>
          <a:ln w="41275">
            <a:solidFill>
              <a:schemeClr val="accent1"/>
            </a:solidFill>
          </a:ln>
        </p:spPr>
        <p:txBody>
          <a:bodyPr>
            <a:noAutofit/>
          </a:bodyPr>
          <a:lstStyle/>
          <a:p>
            <a:pPr fontAlgn="base">
              <a:spcBef>
                <a:spcPts val="600"/>
              </a:spcBef>
            </a:pPr>
            <a:endParaRPr lang="en-US" sz="100" b="1" dirty="0"/>
          </a:p>
          <a:p>
            <a:pPr fontAlgn="base"/>
            <a:r>
              <a:rPr lang="en-US" sz="1300" b="1" dirty="0"/>
              <a:t>Will construction, land disturbance, or Alteration of Terrain meet or exceed one acre? </a:t>
            </a:r>
            <a:endParaRPr lang="en-US" sz="1300" i="1" dirty="0">
              <a:solidFill>
                <a:srgbClr val="0000FF"/>
              </a:solidFill>
            </a:endParaRPr>
          </a:p>
          <a:p>
            <a:pPr marL="457200" lvl="1" fontAlgn="base">
              <a:buClr>
                <a:schemeClr val="tx1"/>
              </a:buClr>
            </a:pPr>
            <a:r>
              <a:rPr lang="en-US" sz="1300" i="1" dirty="0">
                <a:solidFill>
                  <a:srgbClr val="0000FF"/>
                </a:solidFill>
              </a:rPr>
              <a:t>This triggers the need for a state or federal (in the case of New Hampshire) stormwater permit</a:t>
            </a:r>
          </a:p>
          <a:p>
            <a:pPr marL="457200" lvl="1" fontAlgn="base">
              <a:buClr>
                <a:schemeClr val="tx1"/>
              </a:buClr>
            </a:pPr>
            <a:r>
              <a:rPr lang="en-US" sz="1300" i="1" dirty="0">
                <a:solidFill>
                  <a:srgbClr val="0000FF"/>
                </a:solidFill>
              </a:rPr>
              <a:t>New Hampshire has additional state-required stormwater permitting requirements</a:t>
            </a:r>
            <a:endParaRPr lang="en-US" sz="1300" b="1" i="1" dirty="0">
              <a:solidFill>
                <a:srgbClr val="0000FF"/>
              </a:solidFill>
            </a:endParaRPr>
          </a:p>
          <a:p>
            <a:pPr marL="457200" lvl="1" fontAlgn="base">
              <a:buClr>
                <a:schemeClr val="tx1"/>
              </a:buClr>
            </a:pPr>
            <a:endParaRPr lang="en-US" sz="300" b="1" dirty="0"/>
          </a:p>
          <a:p>
            <a:pPr fontAlgn="base"/>
            <a:r>
              <a:rPr lang="en-US" sz="1300" b="1" dirty="0"/>
              <a:t>Will the project discharge stormwater from an industrial facility that requires a stormwater permit often referred to as a Multi-Sector General Permit?</a:t>
            </a:r>
          </a:p>
          <a:p>
            <a:pPr marL="457200" lvl="1" fontAlgn="base">
              <a:buClr>
                <a:schemeClr val="tx1"/>
              </a:buClr>
            </a:pPr>
            <a:r>
              <a:rPr lang="en-US" sz="1300" i="1" dirty="0">
                <a:solidFill>
                  <a:srgbClr val="0000FF"/>
                </a:solidFill>
              </a:rPr>
              <a:t>Examples include facilities such as manufacturing mills or airports</a:t>
            </a:r>
          </a:p>
          <a:p>
            <a:pPr marL="228600" lvl="1" indent="0" fontAlgn="base">
              <a:buClr>
                <a:schemeClr val="tx1"/>
              </a:buClr>
              <a:buNone/>
            </a:pPr>
            <a:endParaRPr lang="en-US" sz="300" i="1" dirty="0">
              <a:solidFill>
                <a:srgbClr val="0000FF"/>
              </a:solidFill>
            </a:endParaRPr>
          </a:p>
          <a:p>
            <a:pPr fontAlgn="base"/>
            <a:r>
              <a:rPr lang="en-US" sz="1300" b="1" dirty="0"/>
              <a:t>Will the project propose to increase existing or create new impervious surface above state thresholds for a permit?</a:t>
            </a:r>
          </a:p>
          <a:p>
            <a:pPr marL="457200" fontAlgn="base">
              <a:buClr>
                <a:schemeClr val="tx1"/>
              </a:buClr>
            </a:pPr>
            <a:r>
              <a:rPr lang="en-US" sz="1300" i="1" dirty="0">
                <a:solidFill>
                  <a:srgbClr val="0000FF"/>
                </a:solidFill>
              </a:rPr>
              <a:t>Impervious surfaces include concrete, asphalt, rooftops, etc. – anything that creates a surface that disallows stormwater infiltration</a:t>
            </a:r>
          </a:p>
          <a:p>
            <a:pPr marL="457200" fontAlgn="base">
              <a:buClr>
                <a:schemeClr val="tx1"/>
              </a:buClr>
            </a:pPr>
            <a:endParaRPr lang="en-US" sz="300" i="1" dirty="0">
              <a:solidFill>
                <a:srgbClr val="0000FF"/>
              </a:solidFill>
            </a:endParaRPr>
          </a:p>
          <a:p>
            <a:pPr fontAlgn="base"/>
            <a:r>
              <a:rPr lang="en-US" sz="1300" b="1" dirty="0"/>
              <a:t>Will the project propose to increase existing or create new impervious surface above state thresholds for a permit?</a:t>
            </a:r>
          </a:p>
          <a:p>
            <a:pPr marL="457200" fontAlgn="base">
              <a:buClr>
                <a:schemeClr val="tx1"/>
              </a:buClr>
            </a:pPr>
            <a:r>
              <a:rPr lang="en-US" sz="1300" i="1" dirty="0">
                <a:solidFill>
                  <a:srgbClr val="0000FF"/>
                </a:solidFill>
              </a:rPr>
              <a:t>Impervious surfaces include concrete, asphalt, rooftops, etc. – anything that creates a surface that disallows stormwater infiltration</a:t>
            </a:r>
          </a:p>
          <a:p>
            <a:pPr marL="457200" fontAlgn="base">
              <a:buClr>
                <a:schemeClr val="tx1"/>
              </a:buClr>
            </a:pPr>
            <a:endParaRPr lang="en-US" sz="300" i="1" dirty="0">
              <a:solidFill>
                <a:srgbClr val="0000FF"/>
              </a:solidFill>
            </a:endParaRPr>
          </a:p>
          <a:p>
            <a:pPr marL="228600" lvl="1" fontAlgn="base">
              <a:buClr>
                <a:schemeClr val="tx1"/>
              </a:buClr>
            </a:pPr>
            <a:r>
              <a:rPr lang="en-US" sz="1300" b="1" dirty="0"/>
              <a:t>Is your project in a location operating under a Municipal Separate Storm Sewer (MS4) permit? </a:t>
            </a:r>
            <a:endParaRPr lang="en-US" sz="1300" dirty="0"/>
          </a:p>
          <a:p>
            <a:pPr marL="457200" lvl="1" fontAlgn="base">
              <a:buClr>
                <a:schemeClr val="tx1"/>
              </a:buClr>
            </a:pPr>
            <a:r>
              <a:rPr lang="en-US" sz="1300" i="1" dirty="0">
                <a:solidFill>
                  <a:srgbClr val="0000FF"/>
                </a:solidFill>
              </a:rPr>
              <a:t>Municipalities of a certain population or population density require an MS4 permit that regulates certain activities within its boundary</a:t>
            </a:r>
          </a:p>
          <a:p>
            <a:pPr marL="514350" lvl="1" indent="-285750" fontAlgn="base">
              <a:buClr>
                <a:schemeClr val="tx1"/>
              </a:buClr>
            </a:pPr>
            <a:endParaRPr lang="en-US" sz="300" i="1" dirty="0">
              <a:solidFill>
                <a:srgbClr val="0000FF"/>
              </a:solidFill>
            </a:endParaRPr>
          </a:p>
          <a:p>
            <a:pPr marL="228600" lvl="1" fontAlgn="base">
              <a:buClr>
                <a:schemeClr val="tx1"/>
              </a:buClr>
            </a:pPr>
            <a:r>
              <a:rPr lang="en-US" sz="1300" b="1" dirty="0"/>
              <a:t>Is a wastewater permit required (ME, NH, NY, VT)? </a:t>
            </a:r>
          </a:p>
          <a:p>
            <a:pPr marL="457200" lvl="1" fontAlgn="base">
              <a:buClr>
                <a:schemeClr val="tx1"/>
              </a:buClr>
            </a:pPr>
            <a:r>
              <a:rPr lang="en-US" sz="1300" i="1" dirty="0">
                <a:solidFill>
                  <a:srgbClr val="0000FF"/>
                </a:solidFill>
              </a:rPr>
              <a:t>Septic line expansions, new septic systems, septic upgrades can all require, or potentially require, a permit </a:t>
            </a:r>
          </a:p>
        </p:txBody>
      </p:sp>
    </p:spTree>
    <p:extLst>
      <p:ext uri="{BB962C8B-B14F-4D97-AF65-F5344CB8AC3E}">
        <p14:creationId xmlns:p14="http://schemas.microsoft.com/office/powerpoint/2010/main" val="2646870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A03BF3B4-8256-6BD1-4D5B-D54AE44557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E537D-B5FF-0C77-9F99-A135F3B01612}"/>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Groundwater Resources</a:t>
            </a:r>
            <a:endParaRPr lang="en-US" sz="2400" dirty="0">
              <a:latin typeface="+mn-lt"/>
            </a:endParaRPr>
          </a:p>
        </p:txBody>
      </p:sp>
      <p:sp>
        <p:nvSpPr>
          <p:cNvPr id="4" name="Content Placeholder 3">
            <a:extLst>
              <a:ext uri="{FF2B5EF4-FFF2-40B4-BE49-F238E27FC236}">
                <a16:creationId xmlns:a16="http://schemas.microsoft.com/office/drawing/2014/main" id="{A1698E1B-E045-0D19-84B4-9A93853CD052}"/>
              </a:ext>
            </a:extLst>
          </p:cNvPr>
          <p:cNvSpPr>
            <a:spLocks noGrp="1"/>
          </p:cNvSpPr>
          <p:nvPr>
            <p:ph sz="half" idx="2"/>
          </p:nvPr>
        </p:nvSpPr>
        <p:spPr>
          <a:xfrm>
            <a:off x="619125" y="2286000"/>
            <a:ext cx="10972800" cy="4305300"/>
          </a:xfrm>
          <a:ln w="41275">
            <a:solidFill>
              <a:schemeClr val="accent1"/>
            </a:solidFill>
          </a:ln>
        </p:spPr>
        <p:txBody>
          <a:bodyPr>
            <a:noAutofit/>
          </a:bodyPr>
          <a:lstStyle/>
          <a:p>
            <a:pPr fontAlgn="base"/>
            <a:endParaRPr lang="en-US" sz="100" b="1" dirty="0"/>
          </a:p>
          <a:p>
            <a:pPr fontAlgn="base"/>
            <a:r>
              <a:rPr lang="en-US" sz="2000" b="1" dirty="0"/>
              <a:t>Is a drinking water permit required?</a:t>
            </a:r>
            <a:endParaRPr lang="en-US" sz="2000" i="1" dirty="0">
              <a:solidFill>
                <a:srgbClr val="0000FF"/>
              </a:solidFill>
            </a:endParaRPr>
          </a:p>
          <a:p>
            <a:pPr marL="457200" lvl="1" fontAlgn="base">
              <a:buClr>
                <a:schemeClr val="tx1"/>
              </a:buClr>
            </a:pPr>
            <a:r>
              <a:rPr lang="en-US" sz="2000" i="1" dirty="0">
                <a:solidFill>
                  <a:srgbClr val="0000FF"/>
                </a:solidFill>
              </a:rPr>
              <a:t>Required when establishing new drinking water systems or upgrades to existing water infrastructure</a:t>
            </a:r>
          </a:p>
          <a:p>
            <a:pPr marL="457200" lvl="1" fontAlgn="base">
              <a:buClr>
                <a:schemeClr val="tx1"/>
              </a:buClr>
            </a:pPr>
            <a:endParaRPr lang="en-US" sz="2000" i="1" dirty="0">
              <a:solidFill>
                <a:srgbClr val="0000FF"/>
              </a:solidFill>
            </a:endParaRPr>
          </a:p>
          <a:p>
            <a:pPr marL="228600" lvl="1" fontAlgn="base">
              <a:buClr>
                <a:schemeClr val="tx1"/>
              </a:buClr>
            </a:pPr>
            <a:r>
              <a:rPr lang="en-US" sz="2000" b="1" dirty="0"/>
              <a:t>Is the project located within a Sole Source Aquifer?</a:t>
            </a:r>
          </a:p>
          <a:p>
            <a:pPr marL="457200" lvl="1" fontAlgn="base">
              <a:buClr>
                <a:schemeClr val="tx1"/>
              </a:buClr>
            </a:pPr>
            <a:r>
              <a:rPr lang="en-US" sz="2000" i="1" dirty="0">
                <a:solidFill>
                  <a:srgbClr val="0000FF"/>
                </a:solidFill>
              </a:rPr>
              <a:t>Defined by the USEPA as “…an aquifer that provides at least 50% of the drinking water for the overlying area, and for which no alternative water source is physically, legally, and economically feasible if contamination occurs.”</a:t>
            </a:r>
          </a:p>
          <a:p>
            <a:pPr marL="457200" lvl="1" fontAlgn="base">
              <a:buClr>
                <a:schemeClr val="tx1"/>
              </a:buClr>
            </a:pPr>
            <a:r>
              <a:rPr lang="en-US" sz="2000" i="1" dirty="0">
                <a:solidFill>
                  <a:srgbClr val="0000FF"/>
                </a:solidFill>
              </a:rPr>
              <a:t>USEPA designation is intended to protect critical drinking water supplies from contamination and ensure long-term water security</a:t>
            </a:r>
          </a:p>
          <a:p>
            <a:pPr lvl="1" fontAlgn="base">
              <a:buClr>
                <a:schemeClr val="tx1"/>
              </a:buClr>
            </a:pPr>
            <a:endParaRPr lang="en-US" sz="2000" i="1" dirty="0">
              <a:solidFill>
                <a:srgbClr val="0000FF"/>
              </a:solidFill>
            </a:endParaRPr>
          </a:p>
          <a:p>
            <a:pPr fontAlgn="base"/>
            <a:r>
              <a:rPr lang="en-US" sz="2000" b="1" dirty="0"/>
              <a:t>Is the project located within a Wellhead or Groundwater Protection Area?</a:t>
            </a:r>
            <a:endParaRPr lang="en-US" sz="2000" dirty="0"/>
          </a:p>
          <a:p>
            <a:pPr marL="457200" lvl="1" fontAlgn="base">
              <a:buClr>
                <a:schemeClr val="tx1"/>
              </a:buClr>
            </a:pPr>
            <a:r>
              <a:rPr lang="en-US" sz="2000" i="1" dirty="0">
                <a:solidFill>
                  <a:srgbClr val="0000FF"/>
                </a:solidFill>
              </a:rPr>
              <a:t>Analysis of state-specific resources aligns with the purpose of a federal review </a:t>
            </a:r>
          </a:p>
          <a:p>
            <a:pPr marL="457200" lvl="1" fontAlgn="base">
              <a:buClr>
                <a:schemeClr val="tx1"/>
              </a:buClr>
            </a:pPr>
            <a:endParaRPr lang="en-US" sz="2200" i="1" dirty="0">
              <a:solidFill>
                <a:srgbClr val="0000FF"/>
              </a:solidFill>
            </a:endParaRPr>
          </a:p>
          <a:p>
            <a:pPr marL="228600" lvl="1" indent="0" fontAlgn="base">
              <a:buClr>
                <a:schemeClr val="tx1"/>
              </a:buClr>
              <a:buNone/>
            </a:pPr>
            <a:endParaRPr lang="en-US" sz="500" i="1" dirty="0">
              <a:solidFill>
                <a:srgbClr val="0000FF"/>
              </a:solidFill>
            </a:endParaRPr>
          </a:p>
          <a:p>
            <a:pPr marL="228600" lvl="1" indent="0" fontAlgn="base">
              <a:buClr>
                <a:schemeClr val="tx1"/>
              </a:buClr>
              <a:buNone/>
            </a:pPr>
            <a:endParaRPr lang="en-US" sz="1800" i="1" dirty="0">
              <a:solidFill>
                <a:srgbClr val="0000FF"/>
              </a:solidFill>
            </a:endParaRPr>
          </a:p>
        </p:txBody>
      </p:sp>
    </p:spTree>
    <p:extLst>
      <p:ext uri="{BB962C8B-B14F-4D97-AF65-F5344CB8AC3E}">
        <p14:creationId xmlns:p14="http://schemas.microsoft.com/office/powerpoint/2010/main" val="18007749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502FA10C-C113-918F-78B9-197BEB7A5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DD3B1-6168-0708-82AF-653322313DC6}"/>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Air Quality</a:t>
            </a:r>
            <a:endParaRPr lang="en-US" sz="2400" dirty="0">
              <a:latin typeface="+mn-lt"/>
            </a:endParaRPr>
          </a:p>
        </p:txBody>
      </p:sp>
      <p:sp>
        <p:nvSpPr>
          <p:cNvPr id="4" name="Content Placeholder 3">
            <a:extLst>
              <a:ext uri="{FF2B5EF4-FFF2-40B4-BE49-F238E27FC236}">
                <a16:creationId xmlns:a16="http://schemas.microsoft.com/office/drawing/2014/main" id="{40B5BF83-D6B8-FFCB-83BB-27DB7C888FE1}"/>
              </a:ext>
            </a:extLst>
          </p:cNvPr>
          <p:cNvSpPr>
            <a:spLocks noGrp="1"/>
          </p:cNvSpPr>
          <p:nvPr>
            <p:ph sz="half" idx="2"/>
          </p:nvPr>
        </p:nvSpPr>
        <p:spPr>
          <a:xfrm>
            <a:off x="619125" y="2286000"/>
            <a:ext cx="10972800" cy="4305300"/>
          </a:xfrm>
          <a:ln w="41275">
            <a:solidFill>
              <a:schemeClr val="accent1"/>
            </a:solidFill>
          </a:ln>
        </p:spPr>
        <p:txBody>
          <a:bodyPr>
            <a:noAutofit/>
          </a:bodyPr>
          <a:lstStyle/>
          <a:p>
            <a:pPr marL="0" indent="0" algn="ctr" fontAlgn="base">
              <a:buNone/>
            </a:pPr>
            <a:endParaRPr lang="en-US" sz="100" b="1" dirty="0"/>
          </a:p>
          <a:p>
            <a:pPr marL="0" indent="0" algn="ctr" fontAlgn="base">
              <a:buNone/>
            </a:pPr>
            <a:r>
              <a:rPr lang="en-US" sz="1400" b="1" dirty="0"/>
              <a:t>Objective: </a:t>
            </a:r>
          </a:p>
          <a:p>
            <a:pPr marL="0" indent="0" fontAlgn="base">
              <a:buClr>
                <a:schemeClr val="tx1"/>
              </a:buClr>
              <a:buNone/>
            </a:pPr>
            <a:r>
              <a:rPr lang="en-US" sz="1400" b="1" i="1" dirty="0"/>
              <a:t>1)</a:t>
            </a:r>
            <a:r>
              <a:rPr lang="en-US" sz="1400" b="1" i="1" dirty="0">
                <a:solidFill>
                  <a:srgbClr val="0000FF"/>
                </a:solidFill>
              </a:rPr>
              <a:t> </a:t>
            </a:r>
            <a:r>
              <a:rPr lang="en-US" sz="1400" i="1" dirty="0">
                <a:solidFill>
                  <a:srgbClr val="0000FF"/>
                </a:solidFill>
              </a:rPr>
              <a:t>Determine the project location’s attainment / nonattainment / maintenance status for the USEPA’s six criteria pollutants;  </a:t>
            </a:r>
          </a:p>
          <a:p>
            <a:pPr marL="0" indent="0" fontAlgn="base">
              <a:buNone/>
            </a:pPr>
            <a:r>
              <a:rPr lang="en-US" sz="1400" b="1" i="1" dirty="0"/>
              <a:t>2) </a:t>
            </a:r>
            <a:r>
              <a:rPr lang="en-US" sz="1400" i="1" dirty="0">
                <a:solidFill>
                  <a:srgbClr val="0000FF"/>
                </a:solidFill>
              </a:rPr>
              <a:t>Verify state implementation plan status (in non-attainment and maintenance status areas);</a:t>
            </a:r>
          </a:p>
          <a:p>
            <a:pPr marL="0" indent="0" fontAlgn="base">
              <a:buNone/>
            </a:pPr>
            <a:r>
              <a:rPr lang="en-US" sz="1400" b="1" i="1" dirty="0"/>
              <a:t>3)</a:t>
            </a:r>
            <a:r>
              <a:rPr lang="en-US" sz="1400" b="1" i="1" dirty="0">
                <a:solidFill>
                  <a:srgbClr val="0000FF"/>
                </a:solidFill>
              </a:rPr>
              <a:t> </a:t>
            </a:r>
            <a:r>
              <a:rPr lang="en-US" sz="1400" i="1" dirty="0">
                <a:solidFill>
                  <a:srgbClr val="0000FF"/>
                </a:solidFill>
              </a:rPr>
              <a:t>Identify air quality permits required, if any (may be required regardless of NAAQS compliance status);</a:t>
            </a:r>
          </a:p>
          <a:p>
            <a:pPr marL="0" indent="0" fontAlgn="base">
              <a:buNone/>
            </a:pPr>
            <a:r>
              <a:rPr lang="en-US" sz="1400" b="1" i="1" dirty="0"/>
              <a:t>4) </a:t>
            </a:r>
            <a:r>
              <a:rPr lang="en-US" sz="1400" i="1" dirty="0">
                <a:solidFill>
                  <a:srgbClr val="0000FF"/>
                </a:solidFill>
              </a:rPr>
              <a:t>Determine potential for significant emissions (usually larger scale operations that emit fossil fuels)</a:t>
            </a:r>
          </a:p>
          <a:p>
            <a:pPr marL="457200" lvl="1" fontAlgn="base">
              <a:buClr>
                <a:schemeClr val="tx1"/>
              </a:buClr>
            </a:pPr>
            <a:endParaRPr lang="en-US" sz="800" i="1" dirty="0">
              <a:solidFill>
                <a:srgbClr val="0000FF"/>
              </a:solidFill>
            </a:endParaRPr>
          </a:p>
          <a:p>
            <a:pPr marL="228600" lvl="1" fontAlgn="base">
              <a:buClr>
                <a:schemeClr val="tx1"/>
              </a:buClr>
            </a:pPr>
            <a:r>
              <a:rPr lang="en-US" sz="1400" b="1" dirty="0"/>
              <a:t>Six </a:t>
            </a:r>
            <a:r>
              <a:rPr lang="fr-FR" sz="1400" b="1" dirty="0"/>
              <a:t>National Ambient Air Quality Standards (NAAQS) </a:t>
            </a:r>
            <a:r>
              <a:rPr lang="en-US" sz="1400" b="1" dirty="0"/>
              <a:t>criteria pollutants </a:t>
            </a:r>
          </a:p>
          <a:p>
            <a:pPr marL="457200" lvl="1" fontAlgn="base">
              <a:buClr>
                <a:schemeClr val="tx1"/>
              </a:buClr>
            </a:pPr>
            <a:r>
              <a:rPr lang="en-US" sz="1400" b="1" i="1" dirty="0">
                <a:solidFill>
                  <a:srgbClr val="0000FF"/>
                </a:solidFill>
              </a:rPr>
              <a:t>CO</a:t>
            </a:r>
            <a:r>
              <a:rPr lang="en-US" sz="1400" i="1" dirty="0">
                <a:solidFill>
                  <a:srgbClr val="0000FF"/>
                </a:solidFill>
              </a:rPr>
              <a:t> (Carbon Monoxide),</a:t>
            </a:r>
            <a:r>
              <a:rPr lang="en-US" sz="1400" b="1" i="1" dirty="0">
                <a:solidFill>
                  <a:srgbClr val="0000FF"/>
                </a:solidFill>
              </a:rPr>
              <a:t> Pb </a:t>
            </a:r>
            <a:r>
              <a:rPr lang="en-US" sz="1400" i="1" dirty="0">
                <a:solidFill>
                  <a:srgbClr val="0000FF"/>
                </a:solidFill>
              </a:rPr>
              <a:t>(Lead), </a:t>
            </a:r>
            <a:r>
              <a:rPr lang="en-US" sz="1400" b="1" i="1" dirty="0">
                <a:solidFill>
                  <a:srgbClr val="0000FF"/>
                </a:solidFill>
              </a:rPr>
              <a:t>NO2</a:t>
            </a:r>
            <a:r>
              <a:rPr lang="en-US" sz="1400" i="1" dirty="0">
                <a:solidFill>
                  <a:srgbClr val="0000FF"/>
                </a:solidFill>
              </a:rPr>
              <a:t> (Nitrous oxide), </a:t>
            </a:r>
            <a:r>
              <a:rPr lang="en-US" sz="1400" b="1" i="1" dirty="0">
                <a:solidFill>
                  <a:srgbClr val="0000FF"/>
                </a:solidFill>
              </a:rPr>
              <a:t>O3</a:t>
            </a:r>
            <a:r>
              <a:rPr lang="en-US" sz="1400" i="1" dirty="0">
                <a:solidFill>
                  <a:srgbClr val="0000FF"/>
                </a:solidFill>
              </a:rPr>
              <a:t> (Ozone), </a:t>
            </a:r>
            <a:r>
              <a:rPr lang="en-US" sz="1400" b="1" i="1" dirty="0">
                <a:solidFill>
                  <a:srgbClr val="0000FF"/>
                </a:solidFill>
              </a:rPr>
              <a:t>SO2 </a:t>
            </a:r>
            <a:r>
              <a:rPr lang="en-US" sz="1400" i="1" dirty="0">
                <a:solidFill>
                  <a:srgbClr val="0000FF"/>
                </a:solidFill>
              </a:rPr>
              <a:t>(Sulfur dioxide), </a:t>
            </a:r>
            <a:r>
              <a:rPr lang="en-US" sz="1400" b="1" i="1" dirty="0">
                <a:solidFill>
                  <a:srgbClr val="0000FF"/>
                </a:solidFill>
              </a:rPr>
              <a:t>PM10</a:t>
            </a:r>
            <a:r>
              <a:rPr lang="en-US" sz="1400" i="1" dirty="0">
                <a:solidFill>
                  <a:srgbClr val="0000FF"/>
                </a:solidFill>
              </a:rPr>
              <a:t> (Particulate Matter ≤10 µm in diameter), and </a:t>
            </a:r>
            <a:r>
              <a:rPr lang="en-US" sz="1400" b="1" i="1" dirty="0">
                <a:solidFill>
                  <a:srgbClr val="0000FF"/>
                </a:solidFill>
              </a:rPr>
              <a:t>PM2.5</a:t>
            </a:r>
            <a:r>
              <a:rPr lang="en-US" sz="1400" i="1" dirty="0">
                <a:solidFill>
                  <a:srgbClr val="0000FF"/>
                </a:solidFill>
              </a:rPr>
              <a:t> (Particulate Matter ≤2.5 µm in diameter)</a:t>
            </a:r>
          </a:p>
          <a:p>
            <a:pPr marL="457200" lvl="2" fontAlgn="base">
              <a:buClr>
                <a:schemeClr val="tx1"/>
              </a:buClr>
            </a:pPr>
            <a:r>
              <a:rPr lang="en-US" sz="1400" i="1" dirty="0">
                <a:solidFill>
                  <a:srgbClr val="0000FF"/>
                </a:solidFill>
              </a:rPr>
              <a:t>Pose health risks</a:t>
            </a:r>
          </a:p>
          <a:p>
            <a:pPr marL="228600" lvl="2" indent="0" fontAlgn="base">
              <a:buClr>
                <a:schemeClr val="tx1"/>
              </a:buClr>
              <a:buNone/>
            </a:pPr>
            <a:endParaRPr lang="en-US" sz="800" i="1" dirty="0">
              <a:solidFill>
                <a:srgbClr val="0000FF"/>
              </a:solidFill>
            </a:endParaRPr>
          </a:p>
          <a:p>
            <a:pPr fontAlgn="base"/>
            <a:r>
              <a:rPr lang="en-US" sz="1400" b="1" dirty="0"/>
              <a:t>Attainment:</a:t>
            </a:r>
            <a:r>
              <a:rPr lang="en-US" sz="1400" dirty="0"/>
              <a:t> </a:t>
            </a:r>
            <a:r>
              <a:rPr lang="en-US" sz="1400" i="1" dirty="0">
                <a:solidFill>
                  <a:srgbClr val="0000FF"/>
                </a:solidFill>
              </a:rPr>
              <a:t>None of these pollutants exceed the NAAQS limits in that geographic location</a:t>
            </a:r>
            <a:endParaRPr lang="en-US" sz="1400" b="1" i="1" dirty="0"/>
          </a:p>
          <a:p>
            <a:pPr fontAlgn="base"/>
            <a:r>
              <a:rPr lang="en-US" sz="1400" b="1" dirty="0"/>
              <a:t>Nonattainment:</a:t>
            </a:r>
            <a:r>
              <a:rPr lang="en-US" sz="1400" dirty="0"/>
              <a:t> </a:t>
            </a:r>
            <a:r>
              <a:rPr lang="en-US" sz="1400" i="1" dirty="0">
                <a:solidFill>
                  <a:srgbClr val="0000FF"/>
                </a:solidFill>
              </a:rPr>
              <a:t>One or more of these pollutants exceed the NAAQS limits in that geographic location</a:t>
            </a:r>
          </a:p>
          <a:p>
            <a:pPr fontAlgn="base"/>
            <a:r>
              <a:rPr lang="en-US" sz="1400" b="1" dirty="0"/>
              <a:t>Maintenance:</a:t>
            </a:r>
            <a:r>
              <a:rPr lang="en-US" sz="1400" dirty="0"/>
              <a:t> </a:t>
            </a:r>
            <a:r>
              <a:rPr lang="en-US" sz="1400" i="1" dirty="0">
                <a:solidFill>
                  <a:srgbClr val="0000FF"/>
                </a:solidFill>
              </a:rPr>
              <a:t>Air pollution control efforts are in place to reduce criteria pollutant exceedances(s) in the geographic location</a:t>
            </a:r>
          </a:p>
          <a:p>
            <a:pPr marL="228600" lvl="1" indent="0" fontAlgn="base">
              <a:buClr>
                <a:schemeClr val="tx1"/>
              </a:buClr>
              <a:buNone/>
            </a:pPr>
            <a:endParaRPr lang="en-US" sz="500" i="1" dirty="0">
              <a:solidFill>
                <a:srgbClr val="0000FF"/>
              </a:solidFill>
            </a:endParaRPr>
          </a:p>
          <a:p>
            <a:pPr marL="228600" lvl="1" indent="0" fontAlgn="base">
              <a:buClr>
                <a:schemeClr val="tx1"/>
              </a:buClr>
              <a:buNone/>
            </a:pPr>
            <a:endParaRPr lang="en-US" sz="1800" i="1" dirty="0">
              <a:solidFill>
                <a:srgbClr val="0000FF"/>
              </a:solidFill>
            </a:endParaRPr>
          </a:p>
        </p:txBody>
      </p:sp>
    </p:spTree>
    <p:extLst>
      <p:ext uri="{BB962C8B-B14F-4D97-AF65-F5344CB8AC3E}">
        <p14:creationId xmlns:p14="http://schemas.microsoft.com/office/powerpoint/2010/main" val="37629427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D090FDC7-89D6-5884-9D87-127127D5D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B7100-DD89-C791-1591-68142C405EC0}"/>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300" b="1" dirty="0">
                <a:latin typeface="+mn-lt"/>
              </a:rPr>
            </a:br>
            <a:r>
              <a:rPr lang="en-US" sz="2000" b="1" dirty="0">
                <a:latin typeface="+mn-lt"/>
              </a:rPr>
              <a:t>Solid Waste / Hazardous Waste / Hazardous Materials / Aboveground Storage Tanks / Underground Storage Tanks</a:t>
            </a:r>
            <a:endParaRPr lang="en-US" sz="2300" dirty="0">
              <a:latin typeface="+mn-lt"/>
            </a:endParaRPr>
          </a:p>
        </p:txBody>
      </p:sp>
      <p:sp>
        <p:nvSpPr>
          <p:cNvPr id="4" name="Content Placeholder 3">
            <a:extLst>
              <a:ext uri="{FF2B5EF4-FFF2-40B4-BE49-F238E27FC236}">
                <a16:creationId xmlns:a16="http://schemas.microsoft.com/office/drawing/2014/main" id="{8F4612A7-26A0-3E81-8AF1-9FEEFABD8A3F}"/>
              </a:ext>
            </a:extLst>
          </p:cNvPr>
          <p:cNvSpPr>
            <a:spLocks noGrp="1"/>
          </p:cNvSpPr>
          <p:nvPr>
            <p:ph sz="half" idx="2"/>
          </p:nvPr>
        </p:nvSpPr>
        <p:spPr>
          <a:xfrm>
            <a:off x="619125" y="2286000"/>
            <a:ext cx="10972800" cy="4305300"/>
          </a:xfrm>
          <a:ln w="41275">
            <a:solidFill>
              <a:schemeClr val="accent1"/>
            </a:solidFill>
          </a:ln>
        </p:spPr>
        <p:txBody>
          <a:bodyPr>
            <a:noAutofit/>
          </a:bodyPr>
          <a:lstStyle/>
          <a:p>
            <a:pPr marL="0" indent="0" algn="ctr" fontAlgn="base">
              <a:buNone/>
            </a:pPr>
            <a:endParaRPr lang="en-US" sz="100" b="1" dirty="0"/>
          </a:p>
          <a:p>
            <a:pPr marL="457200" lvl="1" fontAlgn="base">
              <a:buClr>
                <a:schemeClr val="tx1"/>
              </a:buClr>
            </a:pPr>
            <a:endParaRPr lang="en-US" i="1" dirty="0">
              <a:solidFill>
                <a:srgbClr val="0000FF"/>
              </a:solidFill>
            </a:endParaRPr>
          </a:p>
          <a:p>
            <a:pPr marL="228600" lvl="1" fontAlgn="base">
              <a:buClr>
                <a:schemeClr val="tx1"/>
              </a:buClr>
            </a:pPr>
            <a:r>
              <a:rPr lang="en-US" b="1" dirty="0"/>
              <a:t>Solid Waste / Hazardous Waste / Hazardous Materials</a:t>
            </a:r>
          </a:p>
          <a:p>
            <a:pPr marL="571500" lvl="1" indent="-342900" fontAlgn="base">
              <a:buClr>
                <a:schemeClr val="tx1"/>
              </a:buClr>
            </a:pPr>
            <a:r>
              <a:rPr lang="en-US" sz="2200" i="1" dirty="0">
                <a:solidFill>
                  <a:srgbClr val="0000FF"/>
                </a:solidFill>
              </a:rPr>
              <a:t>Primary purpose is to identify generation of solid and/or hazardous waste and use of hazardous materials as part of the project and point to proper management under regulatory requirements</a:t>
            </a:r>
            <a:endParaRPr lang="en-US" sz="500" i="1" dirty="0">
              <a:solidFill>
                <a:srgbClr val="0000FF"/>
              </a:solidFill>
            </a:endParaRPr>
          </a:p>
          <a:p>
            <a:pPr marL="228600" lvl="1" indent="0" fontAlgn="base">
              <a:buClr>
                <a:schemeClr val="tx1"/>
              </a:buClr>
              <a:buNone/>
            </a:pPr>
            <a:endParaRPr lang="en-US" i="1" dirty="0">
              <a:solidFill>
                <a:srgbClr val="0000FF"/>
              </a:solidFill>
            </a:endParaRPr>
          </a:p>
          <a:p>
            <a:pPr marL="228600" lvl="1" fontAlgn="base">
              <a:buClr>
                <a:schemeClr val="tx1"/>
              </a:buClr>
            </a:pPr>
            <a:r>
              <a:rPr lang="en-US" b="1" dirty="0"/>
              <a:t>Aboveground Storage Tanks and Underground Storage Tanks</a:t>
            </a:r>
          </a:p>
          <a:p>
            <a:pPr marL="571500" lvl="1" indent="-342900" fontAlgn="base">
              <a:buClr>
                <a:schemeClr val="tx1"/>
              </a:buClr>
            </a:pPr>
            <a:r>
              <a:rPr lang="en-US" sz="2200" i="1" dirty="0">
                <a:solidFill>
                  <a:srgbClr val="0000FF"/>
                </a:solidFill>
              </a:rPr>
              <a:t>Primary purpose is to identify proposed installation of tanks and point to resources that guide permitting, installation, and management once installed </a:t>
            </a:r>
            <a:endParaRPr lang="en-US" i="1" dirty="0">
              <a:solidFill>
                <a:srgbClr val="0000FF"/>
              </a:solidFill>
            </a:endParaRPr>
          </a:p>
        </p:txBody>
      </p:sp>
    </p:spTree>
    <p:extLst>
      <p:ext uri="{BB962C8B-B14F-4D97-AF65-F5344CB8AC3E}">
        <p14:creationId xmlns:p14="http://schemas.microsoft.com/office/powerpoint/2010/main" val="177275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5EBF0665-7C79-4B31-E869-82ADADA5E2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3A71A-287E-2CA8-6569-6199C6B1AF4D}"/>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Environmental Risk Management</a:t>
            </a:r>
            <a:endParaRPr lang="en-US" sz="2400" dirty="0">
              <a:latin typeface="+mn-lt"/>
            </a:endParaRPr>
          </a:p>
        </p:txBody>
      </p:sp>
      <p:sp>
        <p:nvSpPr>
          <p:cNvPr id="4" name="Content Placeholder 3">
            <a:extLst>
              <a:ext uri="{FF2B5EF4-FFF2-40B4-BE49-F238E27FC236}">
                <a16:creationId xmlns:a16="http://schemas.microsoft.com/office/drawing/2014/main" id="{56B19FE1-A135-99BC-A4FF-684C720EFC99}"/>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r>
              <a:rPr lang="en-US" sz="2200" i="1" dirty="0"/>
              <a:t>The environmental condition of the</a:t>
            </a:r>
            <a:r>
              <a:rPr lang="en-US" sz="2200" dirty="0"/>
              <a:t> </a:t>
            </a:r>
            <a:r>
              <a:rPr lang="en-US" sz="2200" i="1" dirty="0"/>
              <a:t>property must be evaluated to obtain certain protections from liability under the federal Comprehensive Environmental Response, Compensation and Liability Act (CERCLA) as an innocent landowner, contiguous property owner, or bona fide prospective purchaser and must be conducted </a:t>
            </a:r>
            <a:r>
              <a:rPr lang="en-US" sz="2200" i="1" u="sng" dirty="0"/>
              <a:t>within one (1) year prior to the date of acquisition of the subject property </a:t>
            </a:r>
            <a:r>
              <a:rPr lang="en-US" sz="2200" i="1" dirty="0"/>
              <a:t>and include elements identified in </a:t>
            </a:r>
            <a:r>
              <a:rPr lang="en-US" sz="2200" i="1" u="sng" dirty="0">
                <a:solidFill>
                  <a:srgbClr val="0000FF"/>
                </a:solidFill>
                <a:hlinkClick r:id="rId4">
                  <a:extLst>
                    <a:ext uri="{A12FA001-AC4F-418D-AE19-62706E023703}">
                      <ahyp:hlinkClr xmlns:ahyp="http://schemas.microsoft.com/office/drawing/2018/hyperlinkcolor" val="tx"/>
                    </a:ext>
                  </a:extLst>
                </a:hlinkClick>
              </a:rPr>
              <a:t>40 CFR Part 312.20</a:t>
            </a:r>
            <a:r>
              <a:rPr lang="en-US" sz="2200" i="1" dirty="0"/>
              <a:t>.  </a:t>
            </a:r>
            <a:endParaRPr lang="en-US" sz="2200" dirty="0"/>
          </a:p>
          <a:p>
            <a:pPr marL="0" lvl="1" indent="0" fontAlgn="base">
              <a:buClr>
                <a:schemeClr val="tx1"/>
              </a:buClr>
              <a:buNone/>
            </a:pPr>
            <a:endParaRPr lang="en-US" sz="1800" b="1" dirty="0"/>
          </a:p>
          <a:p>
            <a:pPr marL="228600" lvl="1" fontAlgn="base">
              <a:buClr>
                <a:schemeClr val="tx1"/>
              </a:buClr>
            </a:pPr>
            <a:r>
              <a:rPr lang="en-US" sz="2200" b="1" i="1" dirty="0"/>
              <a:t>Seeks to discover existing or previously undetected contamination and applies to:</a:t>
            </a:r>
          </a:p>
          <a:p>
            <a:pPr marL="457200" lvl="1" fontAlgn="base">
              <a:buClr>
                <a:schemeClr val="tx1"/>
              </a:buClr>
            </a:pPr>
            <a:r>
              <a:rPr lang="en-US" sz="2200" i="1" dirty="0">
                <a:solidFill>
                  <a:srgbClr val="0000FF"/>
                </a:solidFill>
              </a:rPr>
              <a:t>Acquisition of real property to include structures and land</a:t>
            </a:r>
          </a:p>
          <a:p>
            <a:pPr marL="457200" lvl="1" fontAlgn="base">
              <a:buClr>
                <a:schemeClr val="tx1"/>
              </a:buClr>
            </a:pPr>
            <a:r>
              <a:rPr lang="en-US" sz="2200" i="1" dirty="0">
                <a:solidFill>
                  <a:srgbClr val="0000FF"/>
                </a:solidFill>
              </a:rPr>
              <a:t>Demolition of existing structures</a:t>
            </a:r>
          </a:p>
          <a:p>
            <a:pPr marL="457200" lvl="1" fontAlgn="base">
              <a:buClr>
                <a:schemeClr val="tx1"/>
              </a:buClr>
            </a:pPr>
            <a:endParaRPr lang="en-US" sz="1800" i="1" dirty="0">
              <a:solidFill>
                <a:srgbClr val="0000FF"/>
              </a:solidFill>
            </a:endParaRPr>
          </a:p>
          <a:p>
            <a:pPr marL="228600" lvl="1" fontAlgn="base">
              <a:buClr>
                <a:schemeClr val="tx1"/>
              </a:buClr>
            </a:pPr>
            <a:r>
              <a:rPr lang="en-US" sz="2200" b="1" i="1" dirty="0"/>
              <a:t>Requires a Phase I Environmental Site Assessment (site visit, records review, interviews) and if necessary, a Phase II Environmental Site Assessment (site sampling involved)</a:t>
            </a:r>
          </a:p>
        </p:txBody>
      </p:sp>
    </p:spTree>
    <p:extLst>
      <p:ext uri="{BB962C8B-B14F-4D97-AF65-F5344CB8AC3E}">
        <p14:creationId xmlns:p14="http://schemas.microsoft.com/office/powerpoint/2010/main" val="1217345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2CEDFBD6-8068-2358-8B20-21513E3C1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F065F5-1769-7762-DCBD-8D4FE788CD29}"/>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Coastal Areas</a:t>
            </a:r>
            <a:endParaRPr lang="en-US" sz="2400" dirty="0">
              <a:latin typeface="+mn-lt"/>
            </a:endParaRPr>
          </a:p>
        </p:txBody>
      </p:sp>
      <p:sp>
        <p:nvSpPr>
          <p:cNvPr id="4" name="Content Placeholder 3">
            <a:extLst>
              <a:ext uri="{FF2B5EF4-FFF2-40B4-BE49-F238E27FC236}">
                <a16:creationId xmlns:a16="http://schemas.microsoft.com/office/drawing/2014/main" id="{D5D5B716-178C-DD61-6175-9E88CA983DC3}"/>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200" b="1" dirty="0"/>
          </a:p>
          <a:p>
            <a:pPr marL="228600" lvl="1" fontAlgn="base">
              <a:buClr>
                <a:schemeClr val="tx1"/>
              </a:buClr>
            </a:pPr>
            <a:r>
              <a:rPr lang="en-US" b="1" dirty="0"/>
              <a:t>Is the project located in a Coastal Zone Management Area (CZMA) [New Hampshire; Maine]? </a:t>
            </a:r>
          </a:p>
          <a:p>
            <a:pPr marL="457200" lvl="1" fontAlgn="base">
              <a:buClr>
                <a:schemeClr val="tx1"/>
              </a:buClr>
            </a:pPr>
            <a:r>
              <a:rPr lang="en-US" sz="2200" i="1" dirty="0">
                <a:solidFill>
                  <a:srgbClr val="0000FF"/>
                </a:solidFill>
              </a:rPr>
              <a:t>According to the National Oceanic and Atmospheric Administration the purpose is to provide and enable:</a:t>
            </a:r>
          </a:p>
          <a:p>
            <a:pPr marL="685800" lvl="2" fontAlgn="base">
              <a:buClr>
                <a:schemeClr val="tx1"/>
              </a:buClr>
            </a:pPr>
            <a:r>
              <a:rPr lang="en-US" i="1" dirty="0">
                <a:solidFill>
                  <a:srgbClr val="0000FF"/>
                </a:solidFill>
              </a:rPr>
              <a:t>Environmental protection (e.g., wetland restoration, pollution control)</a:t>
            </a:r>
          </a:p>
          <a:p>
            <a:pPr marL="685800" lvl="2" fontAlgn="base">
              <a:buClr>
                <a:schemeClr val="tx1"/>
              </a:buClr>
            </a:pPr>
            <a:r>
              <a:rPr lang="en-US" i="1" dirty="0">
                <a:solidFill>
                  <a:srgbClr val="0000FF"/>
                </a:solidFill>
              </a:rPr>
              <a:t>Economic development (e.g., sustainable tourism, fisheries)</a:t>
            </a:r>
          </a:p>
          <a:p>
            <a:pPr marL="685800" lvl="2" fontAlgn="base">
              <a:buClr>
                <a:schemeClr val="tx1"/>
              </a:buClr>
            </a:pPr>
            <a:r>
              <a:rPr lang="en-US" i="1" dirty="0">
                <a:solidFill>
                  <a:srgbClr val="0000FF"/>
                </a:solidFill>
              </a:rPr>
              <a:t>Climate change adaptation (e.g., sea level rise planning)</a:t>
            </a:r>
          </a:p>
          <a:p>
            <a:pPr marL="685800" lvl="2" fontAlgn="base">
              <a:buClr>
                <a:schemeClr val="tx1"/>
              </a:buClr>
            </a:pPr>
            <a:r>
              <a:rPr lang="en-US" i="1" dirty="0">
                <a:solidFill>
                  <a:srgbClr val="0000FF"/>
                </a:solidFill>
              </a:rPr>
              <a:t>Conservation (e.g., land and water acquisition for protection)</a:t>
            </a:r>
          </a:p>
          <a:p>
            <a:pPr marL="228600" lvl="2" fontAlgn="base">
              <a:buClr>
                <a:schemeClr val="tx1"/>
              </a:buClr>
            </a:pPr>
            <a:endParaRPr lang="en-US" sz="1000" i="1" dirty="0">
              <a:solidFill>
                <a:srgbClr val="0000FF"/>
              </a:solidFill>
            </a:endParaRPr>
          </a:p>
          <a:p>
            <a:pPr marL="228600" lvl="2" fontAlgn="base">
              <a:buClr>
                <a:schemeClr val="tx1"/>
              </a:buClr>
            </a:pPr>
            <a:r>
              <a:rPr lang="en-US" sz="2400" b="1" dirty="0"/>
              <a:t>National Coastal Zone Management Program (CZMP) is the voluntary federal–state partnership that implements these goals</a:t>
            </a:r>
            <a:endParaRPr lang="en-US" sz="2200" b="1" dirty="0"/>
          </a:p>
          <a:p>
            <a:pPr marL="0" lvl="2" indent="0" algn="ctr" fontAlgn="base">
              <a:buClr>
                <a:schemeClr val="tx1"/>
              </a:buClr>
              <a:buNone/>
            </a:pPr>
            <a:endParaRPr lang="en-US" sz="600" b="1" i="1" dirty="0">
              <a:solidFill>
                <a:srgbClr val="0000FF"/>
              </a:solidFill>
            </a:endParaRPr>
          </a:p>
          <a:p>
            <a:pPr marL="0" lvl="2" indent="0" algn="ctr" fontAlgn="base">
              <a:buClr>
                <a:schemeClr val="tx1"/>
              </a:buClr>
              <a:buNone/>
            </a:pPr>
            <a:r>
              <a:rPr lang="en-US" sz="2200" b="1" i="1" dirty="0">
                <a:solidFill>
                  <a:srgbClr val="0000FF"/>
                </a:solidFill>
              </a:rPr>
              <a:t>Projects located in these Areas must follow established requirements in that location</a:t>
            </a:r>
          </a:p>
        </p:txBody>
      </p:sp>
    </p:spTree>
    <p:extLst>
      <p:ext uri="{BB962C8B-B14F-4D97-AF65-F5344CB8AC3E}">
        <p14:creationId xmlns:p14="http://schemas.microsoft.com/office/powerpoint/2010/main" val="3056624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43B81E89-2C9A-D26F-FEDF-C676578407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FD8AD-0D82-1E15-A7FF-7721DD95FB0F}"/>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Coastal Areas</a:t>
            </a:r>
            <a:endParaRPr lang="en-US" sz="2400" dirty="0">
              <a:latin typeface="+mn-lt"/>
            </a:endParaRPr>
          </a:p>
        </p:txBody>
      </p:sp>
      <p:sp>
        <p:nvSpPr>
          <p:cNvPr id="4" name="Content Placeholder 3">
            <a:extLst>
              <a:ext uri="{FF2B5EF4-FFF2-40B4-BE49-F238E27FC236}">
                <a16:creationId xmlns:a16="http://schemas.microsoft.com/office/drawing/2014/main" id="{7FBC018C-E65A-0704-7431-DC0BA6EFF54E}"/>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r>
              <a:rPr lang="en-US" b="1" dirty="0"/>
              <a:t>Is the project located in a Coastal Barrier Resource Area (CBRA) [New Hampshire &amp; Maine]?</a:t>
            </a:r>
            <a:endParaRPr lang="en-US" dirty="0">
              <a:solidFill>
                <a:srgbClr val="0000FF"/>
              </a:solidFill>
            </a:endParaRPr>
          </a:p>
          <a:p>
            <a:pPr marL="457200" lvl="1" fontAlgn="base">
              <a:buClr>
                <a:schemeClr val="tx1"/>
              </a:buClr>
            </a:pPr>
            <a:r>
              <a:rPr lang="en-US" sz="2200" i="1" dirty="0">
                <a:solidFill>
                  <a:srgbClr val="0000FF"/>
                </a:solidFill>
              </a:rPr>
              <a:t>According to the U.S. Fish and Wildlife Service, the purpose is to:</a:t>
            </a:r>
          </a:p>
          <a:p>
            <a:pPr marL="685800" lvl="2" fontAlgn="base">
              <a:buClr>
                <a:schemeClr val="tx1"/>
              </a:buClr>
            </a:pPr>
            <a:r>
              <a:rPr lang="en-US" i="1" dirty="0">
                <a:solidFill>
                  <a:srgbClr val="0000FF"/>
                </a:solidFill>
              </a:rPr>
              <a:t>Protect coastal areas from flood damage</a:t>
            </a:r>
          </a:p>
          <a:p>
            <a:pPr marL="685800" lvl="2" fontAlgn="base">
              <a:buClr>
                <a:schemeClr val="tx1"/>
              </a:buClr>
            </a:pPr>
            <a:r>
              <a:rPr lang="en-US" i="1" dirty="0">
                <a:solidFill>
                  <a:srgbClr val="0000FF"/>
                </a:solidFill>
              </a:rPr>
              <a:t>Preserve coastal ecological integrity</a:t>
            </a:r>
          </a:p>
          <a:p>
            <a:pPr marL="685800" lvl="2" fontAlgn="base">
              <a:buClr>
                <a:schemeClr val="tx1"/>
              </a:buClr>
            </a:pPr>
            <a:r>
              <a:rPr lang="en-US" i="1" dirty="0">
                <a:solidFill>
                  <a:srgbClr val="0000FF"/>
                </a:solidFill>
              </a:rPr>
              <a:t>Serve as coastal storm buffers</a:t>
            </a:r>
          </a:p>
          <a:p>
            <a:pPr marL="685800" lvl="2" fontAlgn="base">
              <a:buClr>
                <a:schemeClr val="tx1"/>
              </a:buClr>
            </a:pPr>
            <a:r>
              <a:rPr lang="en-US" i="1" dirty="0">
                <a:solidFill>
                  <a:srgbClr val="0000FF"/>
                </a:solidFill>
              </a:rPr>
              <a:t>Protect inland areas from flooding and erosion</a:t>
            </a:r>
          </a:p>
          <a:p>
            <a:pPr marL="685800" lvl="2" fontAlgn="base">
              <a:buClr>
                <a:schemeClr val="tx1"/>
              </a:buClr>
            </a:pPr>
            <a:r>
              <a:rPr lang="en-US" i="1" dirty="0">
                <a:solidFill>
                  <a:srgbClr val="0000FF"/>
                </a:solidFill>
              </a:rPr>
              <a:t>Provide essential aquatic plant and animal habitats</a:t>
            </a:r>
          </a:p>
          <a:p>
            <a:pPr marL="685800" lvl="2" fontAlgn="base">
              <a:buClr>
                <a:schemeClr val="tx1"/>
              </a:buClr>
            </a:pPr>
            <a:endParaRPr lang="en-US" sz="2400" i="1" dirty="0">
              <a:solidFill>
                <a:srgbClr val="0000FF"/>
              </a:solidFill>
            </a:endParaRPr>
          </a:p>
          <a:p>
            <a:pPr marL="228600" lvl="2" indent="0" fontAlgn="base">
              <a:buClr>
                <a:schemeClr val="tx1"/>
              </a:buClr>
              <a:buNone/>
            </a:pPr>
            <a:r>
              <a:rPr lang="en-US" sz="2400" b="1" i="1" dirty="0">
                <a:solidFill>
                  <a:srgbClr val="0000FF"/>
                </a:solidFill>
              </a:rPr>
              <a:t>Similar to Coastal Zone Management Areas, projects located in these Areas must follow established requirements in that location</a:t>
            </a:r>
          </a:p>
        </p:txBody>
      </p:sp>
    </p:spTree>
    <p:extLst>
      <p:ext uri="{BB962C8B-B14F-4D97-AF65-F5344CB8AC3E}">
        <p14:creationId xmlns:p14="http://schemas.microsoft.com/office/powerpoint/2010/main" val="1365939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3B292EB2-84FB-DA0E-7997-739F338299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2D0C8-1CC8-FDCA-50BF-201FCC60C26C}"/>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Noise</a:t>
            </a:r>
            <a:endParaRPr lang="en-US" sz="2400" dirty="0">
              <a:latin typeface="+mn-lt"/>
            </a:endParaRPr>
          </a:p>
        </p:txBody>
      </p:sp>
      <p:sp>
        <p:nvSpPr>
          <p:cNvPr id="4" name="Content Placeholder 3">
            <a:extLst>
              <a:ext uri="{FF2B5EF4-FFF2-40B4-BE49-F238E27FC236}">
                <a16:creationId xmlns:a16="http://schemas.microsoft.com/office/drawing/2014/main" id="{8B8D4A71-AB8C-25AD-1710-9E9E01ECBBF5}"/>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r>
              <a:rPr lang="en-US" sz="1800" b="1" dirty="0"/>
              <a:t>Are there ambient noise generators in the vicinity of the project? </a:t>
            </a:r>
          </a:p>
          <a:p>
            <a:pPr marL="457200" lvl="1" fontAlgn="base">
              <a:buClr>
                <a:schemeClr val="tx1"/>
              </a:buClr>
            </a:pPr>
            <a:r>
              <a:rPr lang="en-US" sz="1800" i="1" dirty="0">
                <a:solidFill>
                  <a:srgbClr val="0000FF"/>
                </a:solidFill>
              </a:rPr>
              <a:t>Major roadways (interstates and state highways)</a:t>
            </a:r>
          </a:p>
          <a:p>
            <a:pPr marL="457200" lvl="1" fontAlgn="base">
              <a:buClr>
                <a:schemeClr val="tx1"/>
              </a:buClr>
            </a:pPr>
            <a:r>
              <a:rPr lang="en-US" sz="1800" i="1" dirty="0">
                <a:solidFill>
                  <a:srgbClr val="0000FF"/>
                </a:solidFill>
              </a:rPr>
              <a:t>Railroads</a:t>
            </a:r>
          </a:p>
          <a:p>
            <a:pPr marL="457200" lvl="1" fontAlgn="base">
              <a:buClr>
                <a:schemeClr val="tx1"/>
              </a:buClr>
            </a:pPr>
            <a:r>
              <a:rPr lang="en-US" sz="1800" i="1" dirty="0">
                <a:solidFill>
                  <a:srgbClr val="0000FF"/>
                </a:solidFill>
              </a:rPr>
              <a:t>Airports</a:t>
            </a:r>
          </a:p>
          <a:p>
            <a:pPr marL="457200" lvl="1" fontAlgn="base">
              <a:buClr>
                <a:schemeClr val="tx1"/>
              </a:buClr>
            </a:pPr>
            <a:endParaRPr lang="en-US" sz="1000" i="1" dirty="0">
              <a:solidFill>
                <a:srgbClr val="0000FF"/>
              </a:solidFill>
            </a:endParaRPr>
          </a:p>
          <a:p>
            <a:pPr marL="228600" lvl="1" fontAlgn="base">
              <a:buClr>
                <a:schemeClr val="tx1"/>
              </a:buClr>
            </a:pPr>
            <a:r>
              <a:rPr lang="en-US" sz="1800" b="1" dirty="0"/>
              <a:t>Are there ambient noise generators in the vicinity of the project? </a:t>
            </a:r>
          </a:p>
          <a:p>
            <a:pPr marL="457200" lvl="1" fontAlgn="base">
              <a:buClr>
                <a:schemeClr val="tx1"/>
              </a:buClr>
            </a:pPr>
            <a:r>
              <a:rPr lang="en-US" sz="1800" i="1" dirty="0">
                <a:solidFill>
                  <a:srgbClr val="0000FF"/>
                </a:solidFill>
              </a:rPr>
              <a:t>Are any adverse noise impacts anticipated from construction and / or operation of the project </a:t>
            </a:r>
          </a:p>
          <a:p>
            <a:pPr marL="228600" lvl="1" indent="0" fontAlgn="base">
              <a:buClr>
                <a:schemeClr val="tx1"/>
              </a:buClr>
              <a:buNone/>
            </a:pPr>
            <a:r>
              <a:rPr lang="en-US" sz="1800" i="1" dirty="0">
                <a:solidFill>
                  <a:srgbClr val="0000FF"/>
                </a:solidFill>
              </a:rPr>
              <a:t>(Sites with a </a:t>
            </a:r>
            <a:r>
              <a:rPr lang="en-US" sz="1800" b="1" i="1" u="sng" dirty="0">
                <a:solidFill>
                  <a:srgbClr val="0000FF"/>
                </a:solidFill>
              </a:rPr>
              <a:t>day-night average sound level of 65 decibels </a:t>
            </a:r>
            <a:r>
              <a:rPr lang="en-US" sz="1800" i="1" dirty="0">
                <a:solidFill>
                  <a:srgbClr val="0000FF"/>
                </a:solidFill>
              </a:rPr>
              <a:t>&amp; below are acceptable)?</a:t>
            </a:r>
          </a:p>
          <a:p>
            <a:pPr marL="228600" lvl="1" indent="0" fontAlgn="base">
              <a:buClr>
                <a:schemeClr val="tx1"/>
              </a:buClr>
              <a:buNone/>
            </a:pPr>
            <a:endParaRPr lang="en-US" sz="1000" i="1" dirty="0">
              <a:solidFill>
                <a:srgbClr val="0000FF"/>
              </a:solidFill>
            </a:endParaRPr>
          </a:p>
          <a:p>
            <a:pPr marL="228600" lvl="1" indent="0" fontAlgn="base">
              <a:buClr>
                <a:schemeClr val="tx1"/>
              </a:buClr>
              <a:buNone/>
            </a:pPr>
            <a:r>
              <a:rPr lang="en-US" sz="1800" b="1" dirty="0"/>
              <a:t>If adverse noise impacts are anticipated, please provide the distance in miles from sensitive noise receptors (check all that apply): </a:t>
            </a:r>
          </a:p>
          <a:p>
            <a:pPr marL="228600" lvl="1" indent="0" fontAlgn="base">
              <a:buClr>
                <a:schemeClr val="tx1"/>
              </a:buClr>
              <a:buNone/>
            </a:pPr>
            <a:r>
              <a:rPr lang="en-US" sz="1800" dirty="0">
                <a:solidFill>
                  <a:srgbClr val="0000FF"/>
                </a:solidFill>
              </a:rPr>
              <a:t>Schools ☐     Daycare facilities ☐     Hospitals ☐     Residential neighborhoods ☐ </a:t>
            </a:r>
          </a:p>
          <a:p>
            <a:pPr marL="228600" lvl="1" indent="0" fontAlgn="base">
              <a:buClr>
                <a:schemeClr val="tx1"/>
              </a:buClr>
              <a:buNone/>
            </a:pPr>
            <a:endParaRPr lang="en-US" sz="1000" b="1" dirty="0"/>
          </a:p>
          <a:p>
            <a:pPr marL="228600" lvl="1" indent="0" fontAlgn="base">
              <a:buClr>
                <a:schemeClr val="tx1"/>
              </a:buClr>
              <a:buNone/>
            </a:pPr>
            <a:r>
              <a:rPr lang="en-US" sz="1800" b="1" dirty="0"/>
              <a:t>Are there any state or local noise regulations or ordinances that apply in your project location?</a:t>
            </a:r>
          </a:p>
        </p:txBody>
      </p:sp>
    </p:spTree>
    <p:extLst>
      <p:ext uri="{BB962C8B-B14F-4D97-AF65-F5344CB8AC3E}">
        <p14:creationId xmlns:p14="http://schemas.microsoft.com/office/powerpoint/2010/main" val="2451862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7E83E25F-0AD2-B514-A43D-F1EBD2D46B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2995F6-4959-87CC-45A1-E97B656825B9}"/>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Transportation</a:t>
            </a:r>
            <a:endParaRPr lang="en-US" sz="2400" dirty="0">
              <a:latin typeface="+mn-lt"/>
            </a:endParaRPr>
          </a:p>
        </p:txBody>
      </p:sp>
      <p:sp>
        <p:nvSpPr>
          <p:cNvPr id="4" name="Content Placeholder 3">
            <a:extLst>
              <a:ext uri="{FF2B5EF4-FFF2-40B4-BE49-F238E27FC236}">
                <a16:creationId xmlns:a16="http://schemas.microsoft.com/office/drawing/2014/main" id="{102F9786-833A-5895-4208-CD1ADE7C9E00}"/>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r>
              <a:rPr lang="en-US" b="1" dirty="0"/>
              <a:t>Are existing facilities and routes (road, rail, air) adversely impacted by the project?</a:t>
            </a:r>
          </a:p>
          <a:p>
            <a:pPr marL="457200" lvl="1" fontAlgn="base">
              <a:buClr>
                <a:schemeClr val="tx1"/>
              </a:buClr>
            </a:pPr>
            <a:r>
              <a:rPr lang="en-US" i="1" dirty="0">
                <a:solidFill>
                  <a:srgbClr val="0000FF"/>
                </a:solidFill>
              </a:rPr>
              <a:t>Purpose is to identify adverse impacts as part of analysis – disruptions are common sources of public frustration and consideration under review is prudent   </a:t>
            </a:r>
            <a:endParaRPr lang="en-US" i="1" dirty="0"/>
          </a:p>
          <a:p>
            <a:pPr marL="0" lvl="1" indent="0" fontAlgn="base">
              <a:buClr>
                <a:schemeClr val="tx1"/>
              </a:buClr>
              <a:buNone/>
            </a:pPr>
            <a:endParaRPr lang="en-US" i="1" dirty="0">
              <a:solidFill>
                <a:srgbClr val="0000FF"/>
              </a:solidFill>
            </a:endParaRPr>
          </a:p>
          <a:p>
            <a:pPr marL="228600" lvl="1" fontAlgn="base">
              <a:buClr>
                <a:schemeClr val="tx1"/>
              </a:buClr>
            </a:pPr>
            <a:r>
              <a:rPr lang="en-US" b="1" dirty="0"/>
              <a:t>Is there a need for road realignments, signalization, increased delay times or project relocation to avoid adverse impact(s)?</a:t>
            </a:r>
          </a:p>
          <a:p>
            <a:pPr marL="228600" lvl="1" fontAlgn="base">
              <a:buClr>
                <a:schemeClr val="tx1"/>
              </a:buClr>
            </a:pPr>
            <a:endParaRPr lang="en-US" b="1" dirty="0"/>
          </a:p>
          <a:p>
            <a:pPr marL="228600" lvl="1" fontAlgn="base">
              <a:buClr>
                <a:schemeClr val="tx1"/>
              </a:buClr>
            </a:pPr>
            <a:r>
              <a:rPr lang="en-US" b="1" dirty="0"/>
              <a:t>Are there any transportation studies relevant to the project?</a:t>
            </a:r>
          </a:p>
          <a:p>
            <a:pPr marL="457200" lvl="1" fontAlgn="base">
              <a:buClr>
                <a:schemeClr val="tx1"/>
              </a:buClr>
            </a:pPr>
            <a:r>
              <a:rPr lang="en-US" sz="2200" i="1" dirty="0">
                <a:solidFill>
                  <a:srgbClr val="0000FF"/>
                </a:solidFill>
              </a:rPr>
              <a:t>Not necessary to have – good to provide reference if one exists</a:t>
            </a:r>
          </a:p>
        </p:txBody>
      </p:sp>
    </p:spTree>
    <p:extLst>
      <p:ext uri="{BB962C8B-B14F-4D97-AF65-F5344CB8AC3E}">
        <p14:creationId xmlns:p14="http://schemas.microsoft.com/office/powerpoint/2010/main" val="51004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E39D285B-7B38-DF86-261C-37249063C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B250F-E99D-744F-5CE8-3059BD8B961F}"/>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Visual Impact Assessment</a:t>
            </a:r>
            <a:endParaRPr lang="en-US" sz="2400" dirty="0">
              <a:latin typeface="+mn-lt"/>
            </a:endParaRPr>
          </a:p>
        </p:txBody>
      </p:sp>
      <p:sp>
        <p:nvSpPr>
          <p:cNvPr id="4" name="Content Placeholder 3">
            <a:extLst>
              <a:ext uri="{FF2B5EF4-FFF2-40B4-BE49-F238E27FC236}">
                <a16:creationId xmlns:a16="http://schemas.microsoft.com/office/drawing/2014/main" id="{B5EFDCAD-38AB-D432-C7A2-86E996703746}"/>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endParaRPr lang="en-US" b="1" dirty="0"/>
          </a:p>
          <a:p>
            <a:pPr marL="228600" lvl="1" fontAlgn="base">
              <a:buClr>
                <a:schemeClr val="tx1"/>
              </a:buClr>
            </a:pPr>
            <a:r>
              <a:rPr lang="en-US" b="1" dirty="0"/>
              <a:t>Are visually sensitive areas or landscape features in the vicinity of the project?</a:t>
            </a:r>
          </a:p>
          <a:p>
            <a:pPr marL="457200" lvl="1" fontAlgn="base">
              <a:buClr>
                <a:schemeClr val="tx1"/>
              </a:buClr>
            </a:pPr>
            <a:r>
              <a:rPr lang="en-US" sz="2200" i="1" dirty="0">
                <a:solidFill>
                  <a:srgbClr val="0000FF"/>
                </a:solidFill>
              </a:rPr>
              <a:t>Viewsheds are important to stakeholders</a:t>
            </a:r>
          </a:p>
        </p:txBody>
      </p:sp>
    </p:spTree>
    <p:extLst>
      <p:ext uri="{BB962C8B-B14F-4D97-AF65-F5344CB8AC3E}">
        <p14:creationId xmlns:p14="http://schemas.microsoft.com/office/powerpoint/2010/main" val="2935059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F9620E32-2F9F-374B-3AD9-2815CD853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2F41F-2435-A288-F749-1A0F3C58B30C}"/>
              </a:ext>
            </a:extLst>
          </p:cNvPr>
          <p:cNvSpPr>
            <a:spLocks noGrp="1"/>
          </p:cNvSpPr>
          <p:nvPr>
            <p:ph type="title"/>
          </p:nvPr>
        </p:nvSpPr>
        <p:spPr>
          <a:xfrm>
            <a:off x="0" y="1485900"/>
            <a:ext cx="12192000" cy="800100"/>
          </a:xfrm>
        </p:spPr>
        <p:txBody>
          <a:bodyPr>
            <a:normAutofit/>
          </a:bodyPr>
          <a:lstStyle/>
          <a:p>
            <a:pPr lvl="0" algn="ctr"/>
            <a:r>
              <a:rPr lang="en-US" sz="2400" b="1" dirty="0">
                <a:latin typeface="+mn-lt"/>
              </a:rPr>
              <a:t>SECTION V – ANALYSIS</a:t>
            </a:r>
            <a:br>
              <a:rPr lang="en-US" sz="2400" b="1" dirty="0">
                <a:latin typeface="+mn-lt"/>
              </a:rPr>
            </a:br>
            <a:r>
              <a:rPr lang="en-US" sz="2400" b="1" dirty="0">
                <a:latin typeface="+mn-lt"/>
              </a:rPr>
              <a:t>Visual Impact Assessment</a:t>
            </a:r>
            <a:endParaRPr lang="en-US" sz="2400" dirty="0">
              <a:latin typeface="+mn-lt"/>
            </a:endParaRPr>
          </a:p>
        </p:txBody>
      </p:sp>
      <p:sp>
        <p:nvSpPr>
          <p:cNvPr id="4" name="Content Placeholder 3">
            <a:extLst>
              <a:ext uri="{FF2B5EF4-FFF2-40B4-BE49-F238E27FC236}">
                <a16:creationId xmlns:a16="http://schemas.microsoft.com/office/drawing/2014/main" id="{169AA2AE-4F91-387C-B99D-A3B41E01939B}"/>
              </a:ext>
            </a:extLst>
          </p:cNvPr>
          <p:cNvSpPr>
            <a:spLocks noGrp="1"/>
          </p:cNvSpPr>
          <p:nvPr>
            <p:ph sz="half" idx="2"/>
          </p:nvPr>
        </p:nvSpPr>
        <p:spPr>
          <a:xfrm>
            <a:off x="619125" y="2286000"/>
            <a:ext cx="10972800" cy="4305300"/>
          </a:xfrm>
          <a:ln w="41275">
            <a:solidFill>
              <a:schemeClr val="accent1"/>
            </a:solidFill>
          </a:ln>
        </p:spPr>
        <p:txBody>
          <a:bodyPr>
            <a:noAutofit/>
          </a:bodyPr>
          <a:lstStyle/>
          <a:p>
            <a:pPr marL="228600" lvl="1" fontAlgn="base">
              <a:buClr>
                <a:schemeClr val="tx1"/>
              </a:buClr>
            </a:pPr>
            <a:endParaRPr lang="en-US" sz="600" i="1" dirty="0"/>
          </a:p>
          <a:p>
            <a:pPr marL="228600" lvl="1" fontAlgn="base">
              <a:buClr>
                <a:schemeClr val="tx1"/>
              </a:buClr>
            </a:pPr>
            <a:endParaRPr lang="en-US" b="1" dirty="0"/>
          </a:p>
          <a:p>
            <a:pPr marL="228600" lvl="1" fontAlgn="base">
              <a:buClr>
                <a:schemeClr val="tx1"/>
              </a:buClr>
            </a:pPr>
            <a:r>
              <a:rPr lang="en-US" b="1" dirty="0"/>
              <a:t>Will the project have disproportionally high and/or adverse effects on minority and/or low-income populations (EJI Explorer Map)?</a:t>
            </a:r>
          </a:p>
          <a:p>
            <a:pPr marL="457200" lvl="1" fontAlgn="base">
              <a:buClr>
                <a:schemeClr val="tx1"/>
              </a:buClr>
            </a:pPr>
            <a:r>
              <a:rPr lang="en-US" sz="2200" i="1" dirty="0">
                <a:solidFill>
                  <a:srgbClr val="0000FF"/>
                </a:solidFill>
              </a:rPr>
              <a:t>Project must consider if the activity and ongoing operation will have adverse or disproportionate impacts</a:t>
            </a:r>
          </a:p>
        </p:txBody>
      </p:sp>
    </p:spTree>
    <p:extLst>
      <p:ext uri="{BB962C8B-B14F-4D97-AF65-F5344CB8AC3E}">
        <p14:creationId xmlns:p14="http://schemas.microsoft.com/office/powerpoint/2010/main" val="1611595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72446CD7-4254-FD3C-E444-1F6FE2DDF8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2C374B-F4F0-0E99-ED9B-CEEB4CDA9002}"/>
              </a:ext>
            </a:extLst>
          </p:cNvPr>
          <p:cNvSpPr>
            <a:spLocks noGrp="1"/>
          </p:cNvSpPr>
          <p:nvPr>
            <p:ph type="title"/>
          </p:nvPr>
        </p:nvSpPr>
        <p:spPr>
          <a:xfrm>
            <a:off x="0" y="1485900"/>
            <a:ext cx="12192000" cy="800100"/>
          </a:xfrm>
        </p:spPr>
        <p:txBody>
          <a:bodyPr>
            <a:normAutofit/>
          </a:bodyPr>
          <a:lstStyle/>
          <a:p>
            <a:pPr lvl="0" algn="ctr"/>
            <a:r>
              <a:rPr lang="en-US" sz="4000" b="1" dirty="0">
                <a:latin typeface="+mn-lt"/>
              </a:rPr>
              <a:t>NEPA NBRC RESOURCES</a:t>
            </a:r>
          </a:p>
        </p:txBody>
      </p:sp>
      <p:sp>
        <p:nvSpPr>
          <p:cNvPr id="4" name="Content Placeholder 3">
            <a:extLst>
              <a:ext uri="{FF2B5EF4-FFF2-40B4-BE49-F238E27FC236}">
                <a16:creationId xmlns:a16="http://schemas.microsoft.com/office/drawing/2014/main" id="{7C6F4AD5-493D-BB03-A0C6-86C292A998E1}"/>
              </a:ext>
            </a:extLst>
          </p:cNvPr>
          <p:cNvSpPr>
            <a:spLocks noGrp="1"/>
          </p:cNvSpPr>
          <p:nvPr>
            <p:ph sz="half" idx="2"/>
          </p:nvPr>
        </p:nvSpPr>
        <p:spPr>
          <a:xfrm>
            <a:off x="619125" y="2286000"/>
            <a:ext cx="10972800" cy="4305300"/>
          </a:xfrm>
          <a:ln w="41275">
            <a:solidFill>
              <a:schemeClr val="accent1"/>
            </a:solidFill>
          </a:ln>
        </p:spPr>
        <p:txBody>
          <a:bodyPr>
            <a:noAutofit/>
          </a:bodyPr>
          <a:lstStyle/>
          <a:p>
            <a:pPr marL="457200" indent="-457200"/>
            <a:endParaRPr lang="en-US" sz="100" dirty="0"/>
          </a:p>
          <a:p>
            <a:pPr marL="457200" indent="-457200"/>
            <a:r>
              <a:rPr lang="en-US" sz="2400" b="1" dirty="0"/>
              <a:t>Dedicated NEPA tab on NBRC website </a:t>
            </a:r>
            <a:r>
              <a:rPr lang="en-US" sz="2400" b="1" dirty="0">
                <a:hlinkClick r:id="rId4"/>
              </a:rPr>
              <a:t>https://www.nbrc.gov/content/NEPA</a:t>
            </a:r>
            <a:r>
              <a:rPr lang="en-US" sz="2400" b="1" dirty="0"/>
              <a:t> </a:t>
            </a:r>
          </a:p>
          <a:p>
            <a:pPr marL="914400" lvl="1" indent="-457200"/>
            <a:r>
              <a:rPr lang="en-US" sz="2200" dirty="0"/>
              <a:t>NEPA Intake Form</a:t>
            </a:r>
          </a:p>
          <a:p>
            <a:pPr marL="457200" lvl="1" indent="-457200"/>
            <a:endParaRPr lang="en-US" sz="1000" dirty="0"/>
          </a:p>
          <a:p>
            <a:pPr marL="457200" lvl="1" indent="-457200"/>
            <a:r>
              <a:rPr lang="en-US" b="1" dirty="0"/>
              <a:t>NBRC NEPA Procedures and CATEX list</a:t>
            </a:r>
          </a:p>
          <a:p>
            <a:pPr marL="914400" lvl="2" indent="-457200"/>
            <a:r>
              <a:rPr lang="en-US" sz="2200" dirty="0"/>
              <a:t>Review to better understand the types of projects NBRC can CATEX</a:t>
            </a:r>
          </a:p>
          <a:p>
            <a:pPr lvl="1"/>
            <a:endParaRPr lang="en-US" sz="1000" dirty="0"/>
          </a:p>
          <a:p>
            <a:pPr marL="457200" lvl="1" indent="-457200"/>
            <a:r>
              <a:rPr lang="en-US" b="1" dirty="0"/>
              <a:t>Budgeting for NEPA</a:t>
            </a:r>
          </a:p>
          <a:p>
            <a:pPr marL="914400" lvl="2" indent="-457200"/>
            <a:r>
              <a:rPr lang="en-US" sz="2200" dirty="0"/>
              <a:t>Understanding NEPA costs, where to allocate in your project budget </a:t>
            </a:r>
          </a:p>
          <a:p>
            <a:pPr marL="457200" lvl="1" indent="-457200"/>
            <a:endParaRPr lang="en-US" sz="1000" b="1" dirty="0"/>
          </a:p>
          <a:p>
            <a:pPr marL="457200" lvl="1" indent="-457200"/>
            <a:r>
              <a:rPr lang="en-US" sz="2600" b="1" dirty="0"/>
              <a:t>NEPA Process Flowchart</a:t>
            </a:r>
          </a:p>
          <a:p>
            <a:pPr marL="457200" indent="-457200"/>
            <a:endParaRPr lang="en-US" sz="1000" b="1" dirty="0"/>
          </a:p>
          <a:p>
            <a:pPr marL="457200" indent="-457200"/>
            <a:r>
              <a:rPr lang="en-US" sz="2600" b="1" dirty="0"/>
              <a:t>NEPA Resources</a:t>
            </a:r>
          </a:p>
        </p:txBody>
      </p:sp>
    </p:spTree>
    <p:extLst>
      <p:ext uri="{BB962C8B-B14F-4D97-AF65-F5344CB8AC3E}">
        <p14:creationId xmlns:p14="http://schemas.microsoft.com/office/powerpoint/2010/main" val="471660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mt="28000"/>
          </a:blip>
          <a:tile tx="0" ty="0" sx="100000" sy="100000" flip="none" algn="tl"/>
        </a:blipFill>
        <a:effectLst/>
      </p:bgPr>
    </p:bg>
    <p:spTree>
      <p:nvGrpSpPr>
        <p:cNvPr id="1" name="">
          <a:extLst>
            <a:ext uri="{FF2B5EF4-FFF2-40B4-BE49-F238E27FC236}">
              <a16:creationId xmlns:a16="http://schemas.microsoft.com/office/drawing/2014/main" id="{5788C7B1-29DE-D61E-119B-152251CC4E3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E17DDF5-09B1-B379-2CD0-329C51A1F4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24200"/>
            <a:ext cx="12192000" cy="3750707"/>
          </a:xfrm>
          <a:prstGeom prst="rect">
            <a:avLst/>
          </a:prstGeom>
        </p:spPr>
      </p:pic>
      <p:sp>
        <p:nvSpPr>
          <p:cNvPr id="7" name="Title 6">
            <a:extLst>
              <a:ext uri="{FF2B5EF4-FFF2-40B4-BE49-F238E27FC236}">
                <a16:creationId xmlns:a16="http://schemas.microsoft.com/office/drawing/2014/main" id="{33091B4D-3A24-69DA-968F-186545206443}"/>
              </a:ext>
            </a:extLst>
          </p:cNvPr>
          <p:cNvSpPr>
            <a:spLocks noGrp="1"/>
          </p:cNvSpPr>
          <p:nvPr>
            <p:ph type="title"/>
          </p:nvPr>
        </p:nvSpPr>
        <p:spPr>
          <a:xfrm>
            <a:off x="828675" y="1824038"/>
            <a:ext cx="9744075" cy="1071562"/>
          </a:xfrm>
        </p:spPr>
        <p:txBody>
          <a:bodyPr>
            <a:normAutofit fontScale="90000"/>
          </a:bodyPr>
          <a:lstStyle/>
          <a:p>
            <a:pPr algn="ctr"/>
            <a:r>
              <a:rPr lang="en-US" b="1" dirty="0">
                <a:solidFill>
                  <a:srgbClr val="663300"/>
                </a:solidFill>
              </a:rPr>
              <a:t>QUESTIONS: Contact NBRC via admin@nbrc.gov </a:t>
            </a:r>
          </a:p>
        </p:txBody>
      </p:sp>
      <p:sp>
        <p:nvSpPr>
          <p:cNvPr id="10" name="TextBox 9">
            <a:extLst>
              <a:ext uri="{FF2B5EF4-FFF2-40B4-BE49-F238E27FC236}">
                <a16:creationId xmlns:a16="http://schemas.microsoft.com/office/drawing/2014/main" id="{E8A979B9-F692-861D-9DF8-869F3D6CDA20}"/>
              </a:ext>
            </a:extLst>
          </p:cNvPr>
          <p:cNvSpPr txBox="1"/>
          <p:nvPr/>
        </p:nvSpPr>
        <p:spPr>
          <a:xfrm>
            <a:off x="7172326" y="6505575"/>
            <a:ext cx="5086350" cy="369332"/>
          </a:xfrm>
          <a:prstGeom prst="rect">
            <a:avLst/>
          </a:prstGeom>
          <a:noFill/>
        </p:spPr>
        <p:txBody>
          <a:bodyPr wrap="square" rtlCol="0">
            <a:spAutoFit/>
          </a:bodyPr>
          <a:lstStyle/>
          <a:p>
            <a:r>
              <a:rPr lang="en-US" dirty="0">
                <a:solidFill>
                  <a:schemeClr val="bg1"/>
                </a:solidFill>
                <a:latin typeface="Fairwater Script" panose="020F0502020204030204" pitchFamily="2" charset="0"/>
              </a:rPr>
              <a:t>Warren Falls (Mad River) –Warren, Vermont</a:t>
            </a:r>
          </a:p>
        </p:txBody>
      </p:sp>
    </p:spTree>
    <p:extLst>
      <p:ext uri="{BB962C8B-B14F-4D97-AF65-F5344CB8AC3E}">
        <p14:creationId xmlns:p14="http://schemas.microsoft.com/office/powerpoint/2010/main" val="375236653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ABC5F3268BC14ABB3624524683B807" ma:contentTypeVersion="16" ma:contentTypeDescription="Create a new document." ma:contentTypeScope="" ma:versionID="4b1171bcfdcb024a027e62c8c51bdf85">
  <xsd:schema xmlns:xsd="http://www.w3.org/2001/XMLSchema" xmlns:xs="http://www.w3.org/2001/XMLSchema" xmlns:p="http://schemas.microsoft.com/office/2006/metadata/properties" xmlns:ns1="http://schemas.microsoft.com/sharepoint/v3" xmlns:ns2="2a190225-dc26-4cf5-bc9e-ef0c80857bb4" xmlns:ns3="01e93a5b-e801-4e2d-95f0-fb778f641b20" targetNamespace="http://schemas.microsoft.com/office/2006/metadata/properties" ma:root="true" ma:fieldsID="3f631b26d4df30c5e1f076f37ac1ce11" ns1:_="" ns2:_="" ns3:_="">
    <xsd:import namespace="http://schemas.microsoft.com/sharepoint/v3"/>
    <xsd:import namespace="2a190225-dc26-4cf5-bc9e-ef0c80857bb4"/>
    <xsd:import namespace="01e93a5b-e801-4e2d-95f0-fb778f641b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a190225-dc26-4cf5-bc9e-ef0c80857b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a67718b-15ab-4a4a-8d3b-00b6a77e91d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e93a5b-e801-4e2d-95f0-fb778f641b20"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507699a-01aa-4e6e-a33a-aea09ad8a9e6}" ma:internalName="TaxCatchAll" ma:showField="CatchAllData" ma:web="01e93a5b-e801-4e2d-95f0-fb778f641b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a190225-dc26-4cf5-bc9e-ef0c80857bb4">
      <Terms xmlns="http://schemas.microsoft.com/office/infopath/2007/PartnerControls"/>
    </lcf76f155ced4ddcb4097134ff3c332f>
    <TaxCatchAll xmlns="01e93a5b-e801-4e2d-95f0-fb778f641b20"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801E0BC3-A15C-47A3-96A9-A2989AD08F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a190225-dc26-4cf5-bc9e-ef0c80857bb4"/>
    <ds:schemaRef ds:uri="01e93a5b-e801-4e2d-95f0-fb778f641b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BD24C32-DD04-4240-873F-818DDA075008}">
  <ds:schemaRefs>
    <ds:schemaRef ds:uri="http://schemas.microsoft.com/sharepoint/v3/contenttype/forms"/>
  </ds:schemaRefs>
</ds:datastoreItem>
</file>

<file path=customXml/itemProps3.xml><?xml version="1.0" encoding="utf-8"?>
<ds:datastoreItem xmlns:ds="http://schemas.openxmlformats.org/officeDocument/2006/customXml" ds:itemID="{73AECF87-709A-4AB7-BCF0-AB65D49333D3}">
  <ds:schemaRefs>
    <ds:schemaRef ds:uri="http://schemas.microsoft.com/office/2006/metadata/properties"/>
    <ds:schemaRef ds:uri="http://schemas.microsoft.com/office/infopath/2007/PartnerControls"/>
    <ds:schemaRef ds:uri="2a190225-dc26-4cf5-bc9e-ef0c80857bb4"/>
    <ds:schemaRef ds:uri="01e93a5b-e801-4e2d-95f0-fb778f641b20"/>
    <ds:schemaRef ds:uri="http://schemas.microsoft.com/sharepoint/v3"/>
  </ds:schemaRefs>
</ds:datastoreItem>
</file>

<file path=docMetadata/LabelInfo.xml><?xml version="1.0" encoding="utf-8"?>
<clbl:labelList xmlns:clbl="http://schemas.microsoft.com/office/2020/mipLabelMetadata">
  <clbl:label id="{ff1b2213-efe3-4763-a721-9ff15ccd313f}" enabled="0" method="" siteId="{ff1b2213-efe3-4763-a721-9ff15ccd313f}" removed="1"/>
</clbl:labelList>
</file>

<file path=docProps/app.xml><?xml version="1.0" encoding="utf-8"?>
<Properties xmlns="http://schemas.openxmlformats.org/officeDocument/2006/extended-properties" xmlns:vt="http://schemas.openxmlformats.org/officeDocument/2006/docPropsVTypes">
  <TotalTime>7936</TotalTime>
  <Words>4380</Words>
  <Application>Microsoft Office PowerPoint</Application>
  <PresentationFormat>Widescreen</PresentationFormat>
  <Paragraphs>426</Paragraphs>
  <Slides>37</Slides>
  <Notes>36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Aptos</vt:lpstr>
      <vt:lpstr>Arial</vt:lpstr>
      <vt:lpstr>Arial Narrow</vt:lpstr>
      <vt:lpstr>Calibri</vt:lpstr>
      <vt:lpstr>Calibri Light</vt:lpstr>
      <vt:lpstr>Fairwater Script</vt:lpstr>
      <vt:lpstr>Segoe UI</vt:lpstr>
      <vt:lpstr>1_Office Theme</vt:lpstr>
      <vt:lpstr>https://www.nbrc.gov/NEPA</vt:lpstr>
      <vt:lpstr>NATIONAL ENVIRONMENTAL POLICY ACT (NEPA)</vt:lpstr>
      <vt:lpstr>What is NEPA?</vt:lpstr>
      <vt:lpstr> Understanding NEPA Implementation Across Federal Agencies </vt:lpstr>
      <vt:lpstr>LEVEL OF NEPA ANALYSIS</vt:lpstr>
      <vt:lpstr>What is National Historic Preservation Act of 1966  Section 106?</vt:lpstr>
      <vt:lpstr>NATIONAL ENVIRONMENTAL POLICY ACT (NEPA)</vt:lpstr>
      <vt:lpstr>SECTION I – PROPONENT INFORMATION</vt:lpstr>
      <vt:lpstr>SECTION II – DESCRIPTION OF PROPOSED ACTION AND ALTERNATIVES</vt:lpstr>
      <vt:lpstr>SECTION II – DESCRIPTION OF PROPOSED ACTION AND ALTERNATIVES (Cont.)</vt:lpstr>
      <vt:lpstr>SECTION II – DESCRIPTION OF PROPOSED ACTION AND ALTERNATIVES (Cont.)</vt:lpstr>
      <vt:lpstr>SECTION II – DESCRIPTION OF PROPOSED ACTION AND ALTERNATIVES (Cont.)</vt:lpstr>
      <vt:lpstr>SECTION II – DESCRIPTION OF PROPOSED ACTION AND ALTERNATIVES (Cont.)</vt:lpstr>
      <vt:lpstr>SECTION III – ADDITIONAL PROJECT INFORMATION </vt:lpstr>
      <vt:lpstr>SECTION III – ADDITIONAL PROJECT INFORMATION </vt:lpstr>
      <vt:lpstr>SECTION IV – ENVIRONMENTAL REVIEW LEVEL OF DETERMINATION Do any of the following Extraordinary Circumstances exist?</vt:lpstr>
      <vt:lpstr>SECTION V – ANALYSIS Environmental Analysis &amp; Supporting Documentation for a Categorical Exclusion </vt:lpstr>
      <vt:lpstr>SECTION V – ANALYSIS Environmental Analysis &amp; Supporting Documentation for a Categorical Exclusion </vt:lpstr>
      <vt:lpstr>SECTION V – ANALYSIS Historic &amp; Cultural Resources – NHPA Section 106 </vt:lpstr>
      <vt:lpstr>SECTION V – ANALYSIS Formally Classified Land</vt:lpstr>
      <vt:lpstr>SECTION V – ANALYSIS Important Farmland</vt:lpstr>
      <vt:lpstr>SECTION V – ANALYSIS Natural Resources</vt:lpstr>
      <vt:lpstr>SECTION V – ANALYSIS Wetlands</vt:lpstr>
      <vt:lpstr>SECTION V – ANALYSIS Floodplains</vt:lpstr>
      <vt:lpstr>SECTION V – ANALYSIS Surface Water Resources</vt:lpstr>
      <vt:lpstr>SECTION V – ANALYSIS Groundwater Resources</vt:lpstr>
      <vt:lpstr>SECTION V – ANALYSIS Air Quality</vt:lpstr>
      <vt:lpstr>SECTION V – ANALYSIS Solid Waste / Hazardous Waste / Hazardous Materials / Aboveground Storage Tanks / Underground Storage Tanks</vt:lpstr>
      <vt:lpstr>SECTION V – ANALYSIS Environmental Risk Management</vt:lpstr>
      <vt:lpstr>SECTION V – ANALYSIS Coastal Areas</vt:lpstr>
      <vt:lpstr>SECTION V – ANALYSIS Coastal Areas</vt:lpstr>
      <vt:lpstr>SECTION V – ANALYSIS Noise</vt:lpstr>
      <vt:lpstr>SECTION V – ANALYSIS Transportation</vt:lpstr>
      <vt:lpstr>SECTION V – ANALYSIS Visual Impact Assessment</vt:lpstr>
      <vt:lpstr>SECTION V – ANALYSIS Visual Impact Assessment</vt:lpstr>
      <vt:lpstr>NEPA NBRC RESOURCES</vt:lpstr>
      <vt:lpstr>QUESTIONS: Contact NBRC via admin@nbrc.gov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Smith</dc:creator>
  <cp:lastModifiedBy>Andrea Smith</cp:lastModifiedBy>
  <cp:revision>406</cp:revision>
  <dcterms:created xsi:type="dcterms:W3CDTF">2024-07-15T21:47:20Z</dcterms:created>
  <dcterms:modified xsi:type="dcterms:W3CDTF">2026-10-20T20:11:50Z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0x010100A0ABC5F3268BC14ABB3624524683B807</vt:lpwstr>
  </property>
  <property fmtid="{D5CDD505-2E9C-101B-9397-08002B2CF9AE}" pid="3" name="MediaServiceImageTags">
    <vt:lpwstr/>
  </property>
</Properties>
</file>